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5_0.xml" ContentType="application/vnd.ms-powerpoint.comments+xml"/>
  <Override PartName="/ppt/comments/modernComment_106_0.xml" ContentType="application/vnd.ms-powerpoint.comments+xml"/>
  <Override PartName="/ppt/comments/modernComment_10A_0.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6" r:id="rId13"/>
    <p:sldId id="300" r:id="rId14"/>
    <p:sldId id="268" r:id="rId15"/>
    <p:sldId id="301" r:id="rId16"/>
    <p:sldId id="302" r:id="rId17"/>
    <p:sldId id="267" r:id="rId18"/>
    <p:sldId id="298" r:id="rId19"/>
    <p:sldId id="303" r:id="rId20"/>
    <p:sldId id="304" r:id="rId21"/>
    <p:sldId id="308" r:id="rId22"/>
    <p:sldId id="309" r:id="rId23"/>
    <p:sldId id="311" r:id="rId24"/>
    <p:sldId id="312" r:id="rId25"/>
    <p:sldId id="313" r:id="rId26"/>
    <p:sldId id="314" r:id="rId27"/>
    <p:sldId id="315" r:id="rId28"/>
    <p:sldId id="316" r:id="rId29"/>
    <p:sldId id="306" r:id="rId30"/>
    <p:sldId id="307" r:id="rId31"/>
    <p:sldId id="310" r:id="rId32"/>
    <p:sldId id="273" r:id="rId33"/>
    <p:sldId id="274" r:id="rId34"/>
    <p:sldId id="275" r:id="rId35"/>
    <p:sldId id="276" r:id="rId36"/>
    <p:sldId id="277" r:id="rId37"/>
  </p:sldIdLst>
  <p:sldSz cx="18288000" cy="10287000"/>
  <p:notesSz cx="7104063" cy="10234613"/>
  <p:embeddedFontLst>
    <p:embeddedFont>
      <p:font typeface="DM Serif Display" pitchFamily="2" charset="0"/>
      <p:regular r:id="rId38"/>
      <p:italic r:id="rId39"/>
    </p:embeddedFont>
    <p:embeddedFont>
      <p:font typeface="Montserrat" panose="00000500000000000000" pitchFamily="2" charset="0"/>
      <p:regular r:id="rId40"/>
      <p:bold r:id="rId41"/>
      <p:italic r:id="rId42"/>
      <p:boldItalic r:id="rId43"/>
    </p:embeddedFont>
    <p:embeddedFont>
      <p:font typeface="Montserrat Bold" panose="00000800000000000000"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03EAA8-1289-1EE3-3FF9-78644AC7EEA3}" name="Neil Bruton" initials="NB" userId="S::neil@mrci.ie::e5747608-d913-4185-9e35-d701f6b9abe1" providerId="AD"/>
  <p188:author id="{6C3716BF-D250-2D22-FA56-44BDDC65731A}" name="Tian Yu Lloyd" initials="TY" userId="S::Tian@mrci.ie::8d679a4b-755c-4c66-aafc-b86a5757fa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44D75"/>
    <a:srgbClr val="F9F5EF"/>
    <a:srgbClr val="1D3752"/>
    <a:srgbClr val="2C7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Bruton" userId="S::neil@mrci.ie::e5747608-d913-4185-9e35-d701f6b9abe1" providerId="AD" clId="Web-{784FEB26-3B8D-0806-447B-CEBBA3E8F88B}"/>
    <pc:docChg chg="mod modSld">
      <pc:chgData name="Neil Bruton" userId="S::neil@mrci.ie::e5747608-d913-4185-9e35-d701f6b9abe1" providerId="AD" clId="Web-{784FEB26-3B8D-0806-447B-CEBBA3E8F88B}" dt="2026-05-20T13:33:30.481" v="167" actId="20577"/>
      <pc:docMkLst>
        <pc:docMk/>
      </pc:docMkLst>
      <pc:sldChg chg="modSp">
        <pc:chgData name="Neil Bruton" userId="S::neil@mrci.ie::e5747608-d913-4185-9e35-d701f6b9abe1" providerId="AD" clId="Web-{784FEB26-3B8D-0806-447B-CEBBA3E8F88B}" dt="2026-05-20T13:21:17.677" v="11" actId="20577"/>
        <pc:sldMkLst>
          <pc:docMk/>
          <pc:sldMk cId="0" sldId="256"/>
        </pc:sldMkLst>
        <pc:spChg chg="mod">
          <ac:chgData name="Neil Bruton" userId="S::neil@mrci.ie::e5747608-d913-4185-9e35-d701f6b9abe1" providerId="AD" clId="Web-{784FEB26-3B8D-0806-447B-CEBBA3E8F88B}" dt="2026-05-20T13:21:17.677" v="11" actId="20577"/>
          <ac:spMkLst>
            <pc:docMk/>
            <pc:sldMk cId="0" sldId="256"/>
            <ac:spMk id="16" creationId="{00000000-0000-0000-0000-000000000000}"/>
          </ac:spMkLst>
        </pc:spChg>
      </pc:sldChg>
      <pc:sldChg chg="modSp">
        <pc:chgData name="Neil Bruton" userId="S::neil@mrci.ie::e5747608-d913-4185-9e35-d701f6b9abe1" providerId="AD" clId="Web-{784FEB26-3B8D-0806-447B-CEBBA3E8F88B}" dt="2026-05-20T11:58:06.694" v="7" actId="20577"/>
        <pc:sldMkLst>
          <pc:docMk/>
          <pc:sldMk cId="0" sldId="257"/>
        </pc:sldMkLst>
        <pc:spChg chg="mod">
          <ac:chgData name="Neil Bruton" userId="S::neil@mrci.ie::e5747608-d913-4185-9e35-d701f6b9abe1" providerId="AD" clId="Web-{784FEB26-3B8D-0806-447B-CEBBA3E8F88B}" dt="2026-05-20T11:58:06.694" v="7" actId="20577"/>
          <ac:spMkLst>
            <pc:docMk/>
            <pc:sldMk cId="0" sldId="257"/>
            <ac:spMk id="23" creationId="{4DECD77D-4847-3040-3889-A2194628E981}"/>
          </ac:spMkLst>
        </pc:spChg>
      </pc:sldChg>
      <pc:sldChg chg="modSp">
        <pc:chgData name="Neil Bruton" userId="S::neil@mrci.ie::e5747608-d913-4185-9e35-d701f6b9abe1" providerId="AD" clId="Web-{784FEB26-3B8D-0806-447B-CEBBA3E8F88B}" dt="2026-05-20T13:24:05.792" v="15" actId="20577"/>
        <pc:sldMkLst>
          <pc:docMk/>
          <pc:sldMk cId="0" sldId="262"/>
        </pc:sldMkLst>
        <pc:spChg chg="mod">
          <ac:chgData name="Neil Bruton" userId="S::neil@mrci.ie::e5747608-d913-4185-9e35-d701f6b9abe1" providerId="AD" clId="Web-{784FEB26-3B8D-0806-447B-CEBBA3E8F88B}" dt="2026-05-20T13:24:05.792" v="15" actId="20577"/>
          <ac:spMkLst>
            <pc:docMk/>
            <pc:sldMk cId="0" sldId="262"/>
            <ac:spMk id="5" creationId="{00000000-0000-0000-0000-000000000000}"/>
          </ac:spMkLst>
        </pc:spChg>
      </pc:sldChg>
      <pc:sldChg chg="modSp">
        <pc:chgData name="Neil Bruton" userId="S::neil@mrci.ie::e5747608-d913-4185-9e35-d701f6b9abe1" providerId="AD" clId="Web-{784FEB26-3B8D-0806-447B-CEBBA3E8F88B}" dt="2026-05-20T13:24:12.745" v="19"/>
        <pc:sldMkLst>
          <pc:docMk/>
          <pc:sldMk cId="0" sldId="263"/>
        </pc:sldMkLst>
        <pc:graphicFrameChg chg="mod modGraphic">
          <ac:chgData name="Neil Bruton" userId="S::neil@mrci.ie::e5747608-d913-4185-9e35-d701f6b9abe1" providerId="AD" clId="Web-{784FEB26-3B8D-0806-447B-CEBBA3E8F88B}" dt="2026-05-20T13:24:12.745" v="19"/>
          <ac:graphicFrameMkLst>
            <pc:docMk/>
            <pc:sldMk cId="0" sldId="263"/>
            <ac:graphicFrameMk id="17" creationId="{706F0CB3-E4C6-0127-AFC7-CBC0BBBCAD7C}"/>
          </ac:graphicFrameMkLst>
        </pc:graphicFrameChg>
      </pc:sldChg>
      <pc:sldChg chg="modSp">
        <pc:chgData name="Neil Bruton" userId="S::neil@mrci.ie::e5747608-d913-4185-9e35-d701f6b9abe1" providerId="AD" clId="Web-{784FEB26-3B8D-0806-447B-CEBBA3E8F88B}" dt="2026-05-20T13:28:34.409" v="21" actId="20577"/>
        <pc:sldMkLst>
          <pc:docMk/>
          <pc:sldMk cId="0" sldId="266"/>
        </pc:sldMkLst>
        <pc:spChg chg="mod">
          <ac:chgData name="Neil Bruton" userId="S::neil@mrci.ie::e5747608-d913-4185-9e35-d701f6b9abe1" providerId="AD" clId="Web-{784FEB26-3B8D-0806-447B-CEBBA3E8F88B}" dt="2026-05-20T13:28:34.409" v="21" actId="20577"/>
          <ac:spMkLst>
            <pc:docMk/>
            <pc:sldMk cId="0" sldId="266"/>
            <ac:spMk id="21" creationId="{885E9F95-5EC7-F3D0-D504-E7A9F43B6D39}"/>
          </ac:spMkLst>
        </pc:spChg>
      </pc:sldChg>
      <pc:sldChg chg="modSp">
        <pc:chgData name="Neil Bruton" userId="S::neil@mrci.ie::e5747608-d913-4185-9e35-d701f6b9abe1" providerId="AD" clId="Web-{784FEB26-3B8D-0806-447B-CEBBA3E8F88B}" dt="2026-05-20T13:33:30.481" v="167" actId="20577"/>
        <pc:sldMkLst>
          <pc:docMk/>
          <pc:sldMk cId="3897944739" sldId="306"/>
        </pc:sldMkLst>
        <pc:spChg chg="mod">
          <ac:chgData name="Neil Bruton" userId="S::neil@mrci.ie::e5747608-d913-4185-9e35-d701f6b9abe1" providerId="AD" clId="Web-{784FEB26-3B8D-0806-447B-CEBBA3E8F88B}" dt="2026-05-20T13:33:30.481" v="167" actId="20577"/>
          <ac:spMkLst>
            <pc:docMk/>
            <pc:sldMk cId="3897944739" sldId="306"/>
            <ac:spMk id="6" creationId="{1E6876A7-F025-4811-ECF1-464BB857FC61}"/>
          </ac:spMkLst>
        </pc:spChg>
      </pc:sldChg>
      <pc:sldChg chg="addSp modSp">
        <pc:chgData name="Neil Bruton" userId="S::neil@mrci.ie::e5747608-d913-4185-9e35-d701f6b9abe1" providerId="AD" clId="Web-{784FEB26-3B8D-0806-447B-CEBBA3E8F88B}" dt="2026-05-20T13:33:04.745" v="164" actId="1076"/>
        <pc:sldMkLst>
          <pc:docMk/>
          <pc:sldMk cId="2564710632" sldId="308"/>
        </pc:sldMkLst>
        <pc:spChg chg="add mod">
          <ac:chgData name="Neil Bruton" userId="S::neil@mrci.ie::e5747608-d913-4185-9e35-d701f6b9abe1" providerId="AD" clId="Web-{784FEB26-3B8D-0806-447B-CEBBA3E8F88B}" dt="2026-05-20T13:32:54.011" v="162" actId="20577"/>
          <ac:spMkLst>
            <pc:docMk/>
            <pc:sldMk cId="2564710632" sldId="308"/>
            <ac:spMk id="5" creationId="{8CEA0904-E46C-ADF9-CF2B-F5468C7CD5D5}"/>
          </ac:spMkLst>
        </pc:spChg>
        <pc:spChg chg="mod">
          <ac:chgData name="Neil Bruton" userId="S::neil@mrci.ie::e5747608-d913-4185-9e35-d701f6b9abe1" providerId="AD" clId="Web-{784FEB26-3B8D-0806-447B-CEBBA3E8F88B}" dt="2026-05-20T13:32:59.792" v="163" actId="1076"/>
          <ac:spMkLst>
            <pc:docMk/>
            <pc:sldMk cId="2564710632" sldId="308"/>
            <ac:spMk id="6" creationId="{1E6876A7-F025-4811-ECF1-464BB857FC61}"/>
          </ac:spMkLst>
        </pc:spChg>
        <pc:spChg chg="mod">
          <ac:chgData name="Neil Bruton" userId="S::neil@mrci.ie::e5747608-d913-4185-9e35-d701f6b9abe1" providerId="AD" clId="Web-{784FEB26-3B8D-0806-447B-CEBBA3E8F88B}" dt="2026-05-20T13:33:04.745" v="164" actId="1076"/>
          <ac:spMkLst>
            <pc:docMk/>
            <pc:sldMk cId="2564710632" sldId="308"/>
            <ac:spMk id="13" creationId="{BA77A135-39F4-B374-D148-52395E147B37}"/>
          </ac:spMkLst>
        </pc:spChg>
      </pc:sldChg>
    </pc:docChg>
  </pc:docChgLst>
  <pc:docChgLst>
    <pc:chgData name="Tian Yu Lloyd" userId="8d679a4b-755c-4c66-aafc-b86a5757fad2" providerId="ADAL" clId="{6D0860CA-987F-4BDF-843C-2D95D7970B25}"/>
    <pc:docChg chg="undo custSel modSld">
      <pc:chgData name="Tian Yu Lloyd" userId="8d679a4b-755c-4c66-aafc-b86a5757fad2" providerId="ADAL" clId="{6D0860CA-987F-4BDF-843C-2D95D7970B25}" dt="2026-05-21T16:16:35.423" v="307" actId="20577"/>
      <pc:docMkLst>
        <pc:docMk/>
      </pc:docMkLst>
      <pc:sldChg chg="modSp mod">
        <pc:chgData name="Tian Yu Lloyd" userId="8d679a4b-755c-4c66-aafc-b86a5757fad2" providerId="ADAL" clId="{6D0860CA-987F-4BDF-843C-2D95D7970B25}" dt="2026-05-20T09:44:04.022" v="10" actId="20577"/>
        <pc:sldMkLst>
          <pc:docMk/>
          <pc:sldMk cId="0" sldId="256"/>
        </pc:sldMkLst>
        <pc:spChg chg="mod">
          <ac:chgData name="Tian Yu Lloyd" userId="8d679a4b-755c-4c66-aafc-b86a5757fad2" providerId="ADAL" clId="{6D0860CA-987F-4BDF-843C-2D95D7970B25}" dt="2026-05-20T09:43:20.476" v="5" actId="20577"/>
          <ac:spMkLst>
            <pc:docMk/>
            <pc:sldMk cId="0" sldId="256"/>
            <ac:spMk id="15" creationId="{00000000-0000-0000-0000-000000000000}"/>
          </ac:spMkLst>
        </pc:spChg>
        <pc:spChg chg="mod">
          <ac:chgData name="Tian Yu Lloyd" userId="8d679a4b-755c-4c66-aafc-b86a5757fad2" providerId="ADAL" clId="{6D0860CA-987F-4BDF-843C-2D95D7970B25}" dt="2026-05-20T09:44:04.022" v="10" actId="20577"/>
          <ac:spMkLst>
            <pc:docMk/>
            <pc:sldMk cId="0" sldId="256"/>
            <ac:spMk id="16" creationId="{00000000-0000-0000-0000-000000000000}"/>
          </ac:spMkLst>
        </pc:spChg>
      </pc:sldChg>
      <pc:sldChg chg="modSp mod">
        <pc:chgData name="Tian Yu Lloyd" userId="8d679a4b-755c-4c66-aafc-b86a5757fad2" providerId="ADAL" clId="{6D0860CA-987F-4BDF-843C-2D95D7970B25}" dt="2026-05-21T16:16:35.423" v="307" actId="20577"/>
        <pc:sldMkLst>
          <pc:docMk/>
          <pc:sldMk cId="0" sldId="259"/>
        </pc:sldMkLst>
        <pc:spChg chg="mod">
          <ac:chgData name="Tian Yu Lloyd" userId="8d679a4b-755c-4c66-aafc-b86a5757fad2" providerId="ADAL" clId="{6D0860CA-987F-4BDF-843C-2D95D7970B25}" dt="2026-05-21T16:16:35.423" v="307" actId="20577"/>
          <ac:spMkLst>
            <pc:docMk/>
            <pc:sldMk cId="0" sldId="259"/>
            <ac:spMk id="15" creationId="{00000000-0000-0000-0000-000000000000}"/>
          </ac:spMkLst>
        </pc:spChg>
        <pc:spChg chg="mod">
          <ac:chgData name="Tian Yu Lloyd" userId="8d679a4b-755c-4c66-aafc-b86a5757fad2" providerId="ADAL" clId="{6D0860CA-987F-4BDF-843C-2D95D7970B25}" dt="2026-05-21T16:16:11.649" v="286" actId="20577"/>
          <ac:spMkLst>
            <pc:docMk/>
            <pc:sldMk cId="0" sldId="259"/>
            <ac:spMk id="26" creationId="{00000000-0000-0000-0000-000000000000}"/>
          </ac:spMkLst>
        </pc:spChg>
        <pc:spChg chg="mod">
          <ac:chgData name="Tian Yu Lloyd" userId="8d679a4b-755c-4c66-aafc-b86a5757fad2" providerId="ADAL" clId="{6D0860CA-987F-4BDF-843C-2D95D7970B25}" dt="2026-05-21T16:16:31.527" v="305" actId="20577"/>
          <ac:spMkLst>
            <pc:docMk/>
            <pc:sldMk cId="0" sldId="259"/>
            <ac:spMk id="28" creationId="{00000000-0000-0000-0000-000000000000}"/>
          </ac:spMkLst>
        </pc:spChg>
      </pc:sldChg>
      <pc:sldChg chg="modSp mod modCm">
        <pc:chgData name="Tian Yu Lloyd" userId="8d679a4b-755c-4c66-aafc-b86a5757fad2" providerId="ADAL" clId="{6D0860CA-987F-4BDF-843C-2D95D7970B25}" dt="2026-05-20T13:36:27.051" v="23" actId="20577"/>
        <pc:sldMkLst>
          <pc:docMk/>
          <pc:sldMk cId="0" sldId="261"/>
        </pc:sldMkLst>
        <pc:graphicFrameChg chg="modGraphic">
          <ac:chgData name="Tian Yu Lloyd" userId="8d679a4b-755c-4c66-aafc-b86a5757fad2" providerId="ADAL" clId="{6D0860CA-987F-4BDF-843C-2D95D7970B25}" dt="2026-05-20T13:36:27.051" v="23" actId="20577"/>
          <ac:graphicFrameMkLst>
            <pc:docMk/>
            <pc:sldMk cId="0" sldId="261"/>
            <ac:graphicFrameMk id="14" creationId="{8998CE33-9A57-5ED9-1FF5-ABF834CDF4ED}"/>
          </ac:graphicFrameMkLst>
        </pc:graphicFrameChg>
        <pc:extLst>
          <p:ext xmlns:p="http://schemas.openxmlformats.org/presentationml/2006/main" uri="{D6D511B9-2390-475A-947B-AFAB55BFBCF1}">
            <pc226:cmChg xmlns:pc226="http://schemas.microsoft.com/office/powerpoint/2022/06/main/command" chg="mod">
              <pc226:chgData name="Tian Yu Lloyd" userId="8d679a4b-755c-4c66-aafc-b86a5757fad2" providerId="ADAL" clId="{6D0860CA-987F-4BDF-843C-2D95D7970B25}" dt="2026-05-20T13:36:27.051" v="23" actId="20577"/>
              <pc2:cmMkLst xmlns:pc2="http://schemas.microsoft.com/office/powerpoint/2019/9/main/command">
                <pc:docMk/>
                <pc:sldMk cId="0" sldId="261"/>
                <pc2:cmMk id="{74EB9570-AC20-4767-A74A-EC364E15CCD8}"/>
              </pc2:cmMkLst>
            </pc226:cmChg>
          </p:ext>
        </pc:extLst>
      </pc:sldChg>
      <pc:sldChg chg="modSp mod modCm">
        <pc:chgData name="Tian Yu Lloyd" userId="8d679a4b-755c-4c66-aafc-b86a5757fad2" providerId="ADAL" clId="{6D0860CA-987F-4BDF-843C-2D95D7970B25}" dt="2026-05-20T13:38:15.254" v="96" actId="20577"/>
        <pc:sldMkLst>
          <pc:docMk/>
          <pc:sldMk cId="0" sldId="262"/>
        </pc:sldMkLst>
        <pc:spChg chg="mod">
          <ac:chgData name="Tian Yu Lloyd" userId="8d679a4b-755c-4c66-aafc-b86a5757fad2" providerId="ADAL" clId="{6D0860CA-987F-4BDF-843C-2D95D7970B25}" dt="2026-05-20T13:38:15.254" v="96" actId="20577"/>
          <ac:spMkLst>
            <pc:docMk/>
            <pc:sldMk cId="0" sldId="262"/>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Tian Yu Lloyd" userId="8d679a4b-755c-4c66-aafc-b86a5757fad2" providerId="ADAL" clId="{6D0860CA-987F-4BDF-843C-2D95D7970B25}" dt="2026-05-20T13:38:15.254" v="96" actId="20577"/>
              <pc2:cmMkLst xmlns:pc2="http://schemas.microsoft.com/office/powerpoint/2019/9/main/command">
                <pc:docMk/>
                <pc:sldMk cId="0" sldId="262"/>
                <pc2:cmMk id="{68B8B545-0A26-4004-B1A7-D46221B513AD}"/>
              </pc2:cmMkLst>
            </pc226:cmChg>
          </p:ext>
        </pc:extLst>
      </pc:sldChg>
      <pc:sldChg chg="modSp mod modCm">
        <pc:chgData name="Tian Yu Lloyd" userId="8d679a4b-755c-4c66-aafc-b86a5757fad2" providerId="ADAL" clId="{6D0860CA-987F-4BDF-843C-2D95D7970B25}" dt="2026-05-20T13:39:38.079" v="144" actId="20577"/>
        <pc:sldMkLst>
          <pc:docMk/>
          <pc:sldMk cId="0" sldId="266"/>
        </pc:sldMkLst>
        <pc:spChg chg="mod">
          <ac:chgData name="Tian Yu Lloyd" userId="8d679a4b-755c-4c66-aafc-b86a5757fad2" providerId="ADAL" clId="{6D0860CA-987F-4BDF-843C-2D95D7970B25}" dt="2026-05-20T13:39:38.079" v="144" actId="20577"/>
          <ac:spMkLst>
            <pc:docMk/>
            <pc:sldMk cId="0" sldId="266"/>
            <ac:spMk id="18" creationId="{C22A12C9-6494-7425-0674-819078819DCD}"/>
          </ac:spMkLst>
        </pc:spChg>
        <pc:spChg chg="mod">
          <ac:chgData name="Tian Yu Lloyd" userId="8d679a4b-755c-4c66-aafc-b86a5757fad2" providerId="ADAL" clId="{6D0860CA-987F-4BDF-843C-2D95D7970B25}" dt="2026-05-20T13:39:21.872" v="127" actId="20577"/>
          <ac:spMkLst>
            <pc:docMk/>
            <pc:sldMk cId="0" sldId="266"/>
            <ac:spMk id="21" creationId="{885E9F95-5EC7-F3D0-D504-E7A9F43B6D39}"/>
          </ac:spMkLst>
        </pc:spChg>
        <pc:extLst>
          <p:ext xmlns:p="http://schemas.openxmlformats.org/presentationml/2006/main" uri="{D6D511B9-2390-475A-947B-AFAB55BFBCF1}">
            <pc226:cmChg xmlns:pc226="http://schemas.microsoft.com/office/powerpoint/2022/06/main/command" chg="mod">
              <pc226:chgData name="Tian Yu Lloyd" userId="8d679a4b-755c-4c66-aafc-b86a5757fad2" providerId="ADAL" clId="{6D0860CA-987F-4BDF-843C-2D95D7970B25}" dt="2026-05-20T13:39:21.872" v="127" actId="20577"/>
              <pc2:cmMkLst xmlns:pc2="http://schemas.microsoft.com/office/powerpoint/2019/9/main/command">
                <pc:docMk/>
                <pc:sldMk cId="0" sldId="266"/>
                <pc2:cmMk id="{5CF08287-ECFD-4354-A71E-7733DC0D048B}"/>
              </pc2:cmMkLst>
            </pc226:cmChg>
          </p:ext>
        </pc:extLst>
      </pc:sldChg>
      <pc:sldChg chg="delSp modSp mod">
        <pc:chgData name="Tian Yu Lloyd" userId="8d679a4b-755c-4c66-aafc-b86a5757fad2" providerId="ADAL" clId="{6D0860CA-987F-4BDF-843C-2D95D7970B25}" dt="2026-05-21T16:15:09.122" v="215" actId="1037"/>
        <pc:sldMkLst>
          <pc:docMk/>
          <pc:sldMk cId="0" sldId="276"/>
        </pc:sldMkLst>
        <pc:spChg chg="mod">
          <ac:chgData name="Tian Yu Lloyd" userId="8d679a4b-755c-4c66-aafc-b86a5757fad2" providerId="ADAL" clId="{6D0860CA-987F-4BDF-843C-2D95D7970B25}" dt="2026-05-21T16:14:52.732" v="211" actId="1076"/>
          <ac:spMkLst>
            <pc:docMk/>
            <pc:sldMk cId="0" sldId="276"/>
            <ac:spMk id="12" creationId="{00000000-0000-0000-0000-000000000000}"/>
          </ac:spMkLst>
        </pc:spChg>
        <pc:spChg chg="mod">
          <ac:chgData name="Tian Yu Lloyd" userId="8d679a4b-755c-4c66-aafc-b86a5757fad2" providerId="ADAL" clId="{6D0860CA-987F-4BDF-843C-2D95D7970B25}" dt="2026-05-21T16:15:01.678" v="213" actId="1076"/>
          <ac:spMkLst>
            <pc:docMk/>
            <pc:sldMk cId="0" sldId="276"/>
            <ac:spMk id="13" creationId="{00000000-0000-0000-0000-000000000000}"/>
          </ac:spMkLst>
        </pc:spChg>
        <pc:spChg chg="mod">
          <ac:chgData name="Tian Yu Lloyd" userId="8d679a4b-755c-4c66-aafc-b86a5757fad2" providerId="ADAL" clId="{6D0860CA-987F-4BDF-843C-2D95D7970B25}" dt="2026-05-21T16:15:09.122" v="215" actId="1037"/>
          <ac:spMkLst>
            <pc:docMk/>
            <pc:sldMk cId="0" sldId="276"/>
            <ac:spMk id="16" creationId="{00000000-0000-0000-0000-000000000000}"/>
          </ac:spMkLst>
        </pc:spChg>
        <pc:spChg chg="del">
          <ac:chgData name="Tian Yu Lloyd" userId="8d679a4b-755c-4c66-aafc-b86a5757fad2" providerId="ADAL" clId="{6D0860CA-987F-4BDF-843C-2D95D7970B25}" dt="2026-05-21T16:14:48.681" v="210" actId="478"/>
          <ac:spMkLst>
            <pc:docMk/>
            <pc:sldMk cId="0" sldId="276"/>
            <ac:spMk id="17" creationId="{00000000-0000-0000-0000-000000000000}"/>
          </ac:spMkLst>
        </pc:spChg>
      </pc:sldChg>
      <pc:sldChg chg="addSp modSp mod">
        <pc:chgData name="Tian Yu Lloyd" userId="8d679a4b-755c-4c66-aafc-b86a5757fad2" providerId="ADAL" clId="{6D0860CA-987F-4BDF-843C-2D95D7970B25}" dt="2026-05-20T13:59:14.221" v="207" actId="1037"/>
        <pc:sldMkLst>
          <pc:docMk/>
          <pc:sldMk cId="19695784" sldId="303"/>
        </pc:sldMkLst>
        <pc:picChg chg="mod">
          <ac:chgData name="Tian Yu Lloyd" userId="8d679a4b-755c-4c66-aafc-b86a5757fad2" providerId="ADAL" clId="{6D0860CA-987F-4BDF-843C-2D95D7970B25}" dt="2026-05-20T13:58:07.559" v="146" actId="1076"/>
          <ac:picMkLst>
            <pc:docMk/>
            <pc:sldMk cId="19695784" sldId="303"/>
            <ac:picMk id="21" creationId="{AB192F12-3DDA-22C6-CC37-5B319B6D8660}"/>
          </ac:picMkLst>
        </pc:picChg>
        <pc:picChg chg="add mod">
          <ac:chgData name="Tian Yu Lloyd" userId="8d679a4b-755c-4c66-aafc-b86a5757fad2" providerId="ADAL" clId="{6D0860CA-987F-4BDF-843C-2D95D7970B25}" dt="2026-05-20T13:59:14.221" v="207" actId="1037"/>
          <ac:picMkLst>
            <pc:docMk/>
            <pc:sldMk cId="19695784" sldId="303"/>
            <ac:picMk id="22" creationId="{B6CC91C7-5698-EA30-1DD0-35A8D62A6845}"/>
          </ac:picMkLst>
        </pc:picChg>
      </pc:sldChg>
    </pc:docChg>
  </pc:docChgLst>
</pc:chgInfo>
</file>

<file path=ppt/comments/modernComment_105_0.xml><?xml version="1.0" encoding="utf-8"?>
<p188:cmLst xmlns:a="http://schemas.openxmlformats.org/drawingml/2006/main" xmlns:r="http://schemas.openxmlformats.org/officeDocument/2006/relationships" xmlns:p188="http://schemas.microsoft.com/office/powerpoint/2018/8/main">
  <p188:cm id="{74EB9570-AC20-4767-A74A-EC364E15CCD8}" authorId="{7803EAA8-1289-1EE3-3FF9-78644AC7EEA3}" created="2026-05-20T13:26:27.546">
    <ac:txMkLst xmlns:ac="http://schemas.microsoft.com/office/drawing/2013/main/command">
      <pc:docMk xmlns:pc="http://schemas.microsoft.com/office/powerpoint/2013/main/command"/>
      <pc:sldMk xmlns:pc="http://schemas.microsoft.com/office/powerpoint/2013/main/command" cId="0" sldId="261"/>
      <ac:graphicFrameMk id="14" creationId="{8998CE33-9A57-5ED9-1FF5-ABF834CDF4ED}"/>
      <ac:tblMk/>
      <ac:tcMk rowId="1335830115" colId="1914327964"/>
      <ac:txMk cp="21">
        <ac:context len="30" hash="2592119738"/>
      </ac:txMk>
    </ac:txMkLst>
    <p188:pos x="7117080" y="3383280"/>
    <p188:txBody>
      <a:bodyPr/>
      <a:lstStyle/>
      <a:p>
        <a:r>
          <a:rPr lang="en-US"/>
          <a:t>This seems a strange word to use? Maybe "high earning"?</a:t>
        </a:r>
      </a:p>
    </p188:txBody>
    <p188:extLst>
      <p:ext xmlns:p="http://schemas.openxmlformats.org/presentationml/2006/main" uri="{57CB4572-C831-44C2-8A1C-0ADB6CCDFE69}">
        <p223:reactions xmlns:p223="http://schemas.microsoft.com/office/powerpoint/2022/03/main">
          <p223:rxn type="👍">
            <p223:instance time="2026-05-20T13:38:25.951" authorId="{6C3716BF-D250-2D22-FA56-44BDDC65731A}"/>
          </p223:rxn>
        </p223:reactions>
      </p:ext>
    </p188:extLst>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68B8B545-0A26-4004-B1A7-D46221B513AD}" authorId="{7803EAA8-1289-1EE3-3FF9-78644AC7EEA3}" created="2026-05-20T13:26:59.250">
    <ac:txMkLst xmlns:ac="http://schemas.microsoft.com/office/drawing/2013/main/command">
      <pc:docMk xmlns:pc="http://schemas.microsoft.com/office/powerpoint/2013/main/command"/>
      <pc:sldMk xmlns:pc="http://schemas.microsoft.com/office/powerpoint/2013/main/command" cId="0" sldId="262"/>
      <ac:spMk id="5" creationId="{00000000-0000-0000-0000-000000000000}"/>
      <ac:txMk cp="172" len="56">
        <ac:context len="377" hash="61103992"/>
      </ac:txMk>
    </ac:txMkLst>
    <p188:pos x="11841480" y="2712720"/>
    <p188:txBody>
      <a:bodyPr/>
      <a:lstStyle/>
      <a:p>
        <a:r>
          <a:rPr lang="en-US"/>
          <a:t>This phrase is a little confusing to me. Consider revising</a:t>
        </a:r>
      </a:p>
    </p188:txBody>
    <p188:extLst>
      <p:ext xmlns:p="http://schemas.openxmlformats.org/presentationml/2006/main" uri="{57CB4572-C831-44C2-8A1C-0ADB6CCDFE69}">
        <p223:reactions xmlns:p223="http://schemas.microsoft.com/office/powerpoint/2022/03/main">
          <p223:rxn type="👍">
            <p223:instance time="2026-05-20T13:38:21.021" authorId="{6C3716BF-D250-2D22-FA56-44BDDC65731A}"/>
          </p223:rxn>
        </p223:reactions>
      </p:ext>
    </p188:extLst>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5CF08287-ECFD-4354-A71E-7733DC0D048B}" authorId="{7803EAA8-1289-1EE3-3FF9-78644AC7EEA3}" created="2026-05-20T13:28:32.065">
    <ac:txMkLst xmlns:ac="http://schemas.microsoft.com/office/drawing/2013/main/command">
      <pc:docMk xmlns:pc="http://schemas.microsoft.com/office/powerpoint/2013/main/command"/>
      <pc:sldMk xmlns:pc="http://schemas.microsoft.com/office/powerpoint/2013/main/command" cId="0" sldId="266"/>
      <ac:spMk id="21" creationId="{885E9F95-5EC7-F3D0-D504-E7A9F43B6D39}"/>
      <ac:txMk cp="39">
        <ac:context len="264" hash="3358516350"/>
      </ac:txMk>
    </ac:txMkLst>
    <p188:pos x="12908280" y="350520"/>
    <p188:txBody>
      <a:bodyPr/>
      <a:lstStyle/>
      <a:p>
        <a:r>
          <a:rPr lang="en-US"/>
          <a:t>I would say "to bring a spouse/de facto partner"</a:t>
        </a:r>
      </a:p>
    </p188:txBody>
    <p188:extLst>
      <p:ext xmlns:p="http://schemas.openxmlformats.org/presentationml/2006/main" uri="{57CB4572-C831-44C2-8A1C-0ADB6CCDFE69}">
        <p223:reactions xmlns:p223="http://schemas.microsoft.com/office/powerpoint/2022/03/main">
          <p223:rxn type="👍">
            <p223:instance time="2026-05-20T13:40:49.013" authorId="{6C3716BF-D250-2D22-FA56-44BDDC65731A}"/>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visas.inis.gov.ie/avats/OnlineHome.aspx"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mrci.ie/contact-us/"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5_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6_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A_0.xml"/><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5877655"/>
            <a:ext cx="18288000" cy="3380645"/>
            <a:chOff x="0" y="0"/>
            <a:chExt cx="6374902" cy="1178438"/>
          </a:xfrm>
        </p:grpSpPr>
        <p:sp>
          <p:nvSpPr>
            <p:cNvPr id="3" name="Freeform 3"/>
            <p:cNvSpPr/>
            <p:nvPr/>
          </p:nvSpPr>
          <p:spPr>
            <a:xfrm>
              <a:off x="0" y="0"/>
              <a:ext cx="6374902" cy="1178438"/>
            </a:xfrm>
            <a:custGeom>
              <a:avLst/>
              <a:gdLst/>
              <a:ahLst/>
              <a:cxnLst/>
              <a:rect l="l" t="t" r="r" b="b"/>
              <a:pathLst>
                <a:path w="6374902" h="1178438">
                  <a:moveTo>
                    <a:pt x="0" y="0"/>
                  </a:moveTo>
                  <a:lnTo>
                    <a:pt x="6374902" y="0"/>
                  </a:lnTo>
                  <a:lnTo>
                    <a:pt x="6374902" y="1178438"/>
                  </a:lnTo>
                  <a:lnTo>
                    <a:pt x="0" y="1178438"/>
                  </a:lnTo>
                  <a:close/>
                </a:path>
              </a:pathLst>
            </a:custGeom>
            <a:solidFill>
              <a:srgbClr val="F9F5EF"/>
            </a:solidFill>
          </p:spPr>
          <p:txBody>
            <a:bodyPr/>
            <a:lstStyle/>
            <a:p>
              <a:endParaRPr lang="en-IE"/>
            </a:p>
          </p:txBody>
        </p:sp>
        <p:sp>
          <p:nvSpPr>
            <p:cNvPr id="4" name="TextBox 4"/>
            <p:cNvSpPr txBox="1"/>
            <p:nvPr/>
          </p:nvSpPr>
          <p:spPr>
            <a:xfrm>
              <a:off x="0" y="-28575"/>
              <a:ext cx="6374902" cy="1207013"/>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16528" y="5365677"/>
            <a:ext cx="1688857" cy="1023957"/>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9258300"/>
            <a:ext cx="18288000" cy="1519671"/>
            <a:chOff x="0" y="0"/>
            <a:chExt cx="6374902" cy="529733"/>
          </a:xfrm>
        </p:grpSpPr>
        <p:sp>
          <p:nvSpPr>
            <p:cNvPr id="9" name="Freeform 9"/>
            <p:cNvSpPr/>
            <p:nvPr/>
          </p:nvSpPr>
          <p:spPr>
            <a:xfrm>
              <a:off x="0" y="0"/>
              <a:ext cx="6374902" cy="529733"/>
            </a:xfrm>
            <a:custGeom>
              <a:avLst/>
              <a:gdLst/>
              <a:ahLst/>
              <a:cxnLst/>
              <a:rect l="l" t="t" r="r" b="b"/>
              <a:pathLst>
                <a:path w="6374902" h="529733">
                  <a:moveTo>
                    <a:pt x="0" y="0"/>
                  </a:moveTo>
                  <a:lnTo>
                    <a:pt x="6374902" y="0"/>
                  </a:lnTo>
                  <a:lnTo>
                    <a:pt x="6374902"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6374902" cy="558308"/>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11234344" y="6338301"/>
            <a:ext cx="5543514" cy="1333908"/>
          </a:xfrm>
          <a:custGeom>
            <a:avLst/>
            <a:gdLst/>
            <a:ahLst/>
            <a:cxnLst/>
            <a:rect l="l" t="t" r="r" b="b"/>
            <a:pathLst>
              <a:path w="5543514" h="1333908">
                <a:moveTo>
                  <a:pt x="0" y="0"/>
                </a:moveTo>
                <a:lnTo>
                  <a:pt x="5543514" y="0"/>
                </a:lnTo>
                <a:lnTo>
                  <a:pt x="5543514" y="1333908"/>
                </a:lnTo>
                <a:lnTo>
                  <a:pt x="0" y="1333908"/>
                </a:lnTo>
                <a:lnTo>
                  <a:pt x="0" y="0"/>
                </a:lnTo>
                <a:close/>
              </a:path>
            </a:pathLst>
          </a:custGeom>
          <a:blipFill>
            <a:blip r:embed="rId2"/>
            <a:stretch>
              <a:fillRect/>
            </a:stretch>
          </a:blipFill>
        </p:spPr>
        <p:txBody>
          <a:bodyPr/>
          <a:lstStyle/>
          <a:p>
            <a:endParaRPr lang="en-IE"/>
          </a:p>
        </p:txBody>
      </p:sp>
      <p:sp>
        <p:nvSpPr>
          <p:cNvPr id="12" name="Freeform 12"/>
          <p:cNvSpPr/>
          <p:nvPr/>
        </p:nvSpPr>
        <p:spPr>
          <a:xfrm>
            <a:off x="10050121" y="7814236"/>
            <a:ext cx="7911959" cy="1188358"/>
          </a:xfrm>
          <a:custGeom>
            <a:avLst/>
            <a:gdLst/>
            <a:ahLst/>
            <a:cxnLst/>
            <a:rect l="l" t="t" r="r" b="b"/>
            <a:pathLst>
              <a:path w="7911959" h="1188358">
                <a:moveTo>
                  <a:pt x="0" y="0"/>
                </a:moveTo>
                <a:lnTo>
                  <a:pt x="7911959" y="0"/>
                </a:lnTo>
                <a:lnTo>
                  <a:pt x="7911959" y="1188358"/>
                </a:lnTo>
                <a:lnTo>
                  <a:pt x="0" y="1188358"/>
                </a:lnTo>
                <a:lnTo>
                  <a:pt x="0" y="0"/>
                </a:lnTo>
                <a:close/>
              </a:path>
            </a:pathLst>
          </a:custGeom>
          <a:blipFill>
            <a:blip r:embed="rId3"/>
            <a:stretch>
              <a:fillRect t="-259093" b="-306696"/>
            </a:stretch>
          </a:blipFill>
        </p:spPr>
        <p:txBody>
          <a:bodyPr/>
          <a:lstStyle/>
          <a:p>
            <a:endParaRPr lang="en-IE"/>
          </a:p>
        </p:txBody>
      </p:sp>
      <p:sp>
        <p:nvSpPr>
          <p:cNvPr id="14" name="TextBox 14"/>
          <p:cNvSpPr txBox="1"/>
          <p:nvPr/>
        </p:nvSpPr>
        <p:spPr>
          <a:xfrm>
            <a:off x="3185077" y="1257300"/>
            <a:ext cx="11445323" cy="4603055"/>
          </a:xfrm>
          <a:prstGeom prst="rect">
            <a:avLst/>
          </a:prstGeom>
        </p:spPr>
        <p:txBody>
          <a:bodyPr lIns="0" tIns="0" rIns="0" bIns="0" rtlCol="0" anchor="t">
            <a:spAutoFit/>
          </a:bodyPr>
          <a:lstStyle/>
          <a:p>
            <a:pPr algn="ctr">
              <a:lnSpc>
                <a:spcPts val="11889"/>
              </a:lnSpc>
            </a:pPr>
            <a:r>
              <a:rPr lang="en-US" sz="10808">
                <a:solidFill>
                  <a:srgbClr val="F9F5EF"/>
                </a:solidFill>
                <a:latin typeface="DM Serif Display"/>
                <a:ea typeface="DM Serif Display"/>
                <a:cs typeface="DM Serif Display"/>
                <a:sym typeface="DM Serif Display"/>
              </a:rPr>
              <a:t>Migrant Forum</a:t>
            </a:r>
          </a:p>
          <a:p>
            <a:pPr algn="ctr">
              <a:lnSpc>
                <a:spcPts val="11889"/>
              </a:lnSpc>
            </a:pPr>
            <a:r>
              <a:rPr lang="en-US" sz="10808">
                <a:solidFill>
                  <a:srgbClr val="F9F5EF"/>
                </a:solidFill>
                <a:latin typeface="DM Serif Display"/>
                <a:ea typeface="DM Serif Display"/>
                <a:cs typeface="DM Serif Display"/>
                <a:sym typeface="DM Serif Display"/>
              </a:rPr>
              <a:t>On Family Reunification</a:t>
            </a:r>
          </a:p>
        </p:txBody>
      </p:sp>
      <p:sp>
        <p:nvSpPr>
          <p:cNvPr id="15" name="TextBox 15"/>
          <p:cNvSpPr txBox="1"/>
          <p:nvPr/>
        </p:nvSpPr>
        <p:spPr>
          <a:xfrm>
            <a:off x="1903996" y="6547388"/>
            <a:ext cx="4275012" cy="923330"/>
          </a:xfrm>
          <a:prstGeom prst="rect">
            <a:avLst/>
          </a:prstGeom>
        </p:spPr>
        <p:txBody>
          <a:bodyPr lIns="0" tIns="0" rIns="0" bIns="0" rtlCol="0" anchor="t">
            <a:spAutoFit/>
          </a:bodyPr>
          <a:lstStyle/>
          <a:p>
            <a:pPr algn="l">
              <a:lnSpc>
                <a:spcPts val="2413"/>
              </a:lnSpc>
            </a:pPr>
            <a:r>
              <a:rPr lang="en-US" sz="2400" b="1">
                <a:solidFill>
                  <a:srgbClr val="C44D75"/>
                </a:solidFill>
                <a:latin typeface="Montserrat"/>
                <a:ea typeface="Montserrat"/>
                <a:cs typeface="Montserrat"/>
                <a:sym typeface="Montserrat"/>
              </a:rPr>
              <a:t>Date: 20/05/2026</a:t>
            </a:r>
          </a:p>
          <a:p>
            <a:pPr algn="l">
              <a:lnSpc>
                <a:spcPts val="2413"/>
              </a:lnSpc>
            </a:pPr>
            <a:endParaRPr lang="en-US" sz="2400" b="1">
              <a:solidFill>
                <a:srgbClr val="C44D75"/>
              </a:solidFill>
              <a:latin typeface="Montserrat"/>
              <a:ea typeface="Montserrat"/>
              <a:cs typeface="Montserrat"/>
              <a:sym typeface="Montserrat"/>
            </a:endParaRPr>
          </a:p>
          <a:p>
            <a:pPr algn="l">
              <a:lnSpc>
                <a:spcPts val="2413"/>
              </a:lnSpc>
            </a:pPr>
            <a:r>
              <a:rPr lang="en-US" sz="2400" b="1">
                <a:solidFill>
                  <a:srgbClr val="C44D75"/>
                </a:solidFill>
                <a:latin typeface="Montserrat"/>
                <a:ea typeface="Montserrat"/>
                <a:cs typeface="Montserrat"/>
                <a:sym typeface="Montserrat"/>
              </a:rPr>
              <a:t>Presented by:</a:t>
            </a:r>
          </a:p>
        </p:txBody>
      </p:sp>
      <p:sp>
        <p:nvSpPr>
          <p:cNvPr id="16" name="TextBox 16"/>
          <p:cNvSpPr txBox="1"/>
          <p:nvPr/>
        </p:nvSpPr>
        <p:spPr>
          <a:xfrm>
            <a:off x="1903996" y="7672209"/>
            <a:ext cx="4275012" cy="1282402"/>
          </a:xfrm>
          <a:prstGeom prst="rect">
            <a:avLst/>
          </a:prstGeom>
        </p:spPr>
        <p:txBody>
          <a:bodyPr lIns="0" tIns="0" rIns="0" bIns="0" rtlCol="0" anchor="t">
            <a:spAutoFit/>
          </a:bodyPr>
          <a:lstStyle/>
          <a:p>
            <a:pPr algn="l">
              <a:lnSpc>
                <a:spcPts val="2469"/>
              </a:lnSpc>
            </a:pPr>
            <a:r>
              <a:rPr lang="en-US" sz="2400" b="1">
                <a:solidFill>
                  <a:srgbClr val="C44D75"/>
                </a:solidFill>
                <a:latin typeface="Montserrat"/>
                <a:ea typeface="Montserrat"/>
                <a:cs typeface="Montserrat"/>
                <a:sym typeface="Montserrat"/>
              </a:rPr>
              <a:t>Tian Yu Lloyd </a:t>
            </a:r>
          </a:p>
          <a:p>
            <a:pPr algn="l">
              <a:lnSpc>
                <a:spcPts val="2469"/>
              </a:lnSpc>
            </a:pPr>
            <a:r>
              <a:rPr lang="en-US" sz="2400" b="1">
                <a:solidFill>
                  <a:srgbClr val="C44D75"/>
                </a:solidFill>
                <a:latin typeface="Montserrat"/>
                <a:ea typeface="Montserrat"/>
                <a:cs typeface="Montserrat"/>
                <a:sym typeface="Montserrat"/>
              </a:rPr>
              <a:t>Neil Bruton</a:t>
            </a:r>
          </a:p>
          <a:p>
            <a:pPr algn="l">
              <a:lnSpc>
                <a:spcPts val="2469"/>
              </a:lnSpc>
            </a:pPr>
            <a:endParaRPr lang="en-US" sz="2400">
              <a:solidFill>
                <a:srgbClr val="C44D75"/>
              </a:solidFill>
              <a:latin typeface="Montserrat"/>
              <a:ea typeface="Montserrat"/>
              <a:cs typeface="Montserrat"/>
              <a:sym typeface="Montserrat"/>
            </a:endParaRPr>
          </a:p>
          <a:p>
            <a:pPr algn="l">
              <a:lnSpc>
                <a:spcPts val="2469"/>
              </a:lnSpc>
            </a:pPr>
            <a:endParaRPr lang="en-US" sz="2400">
              <a:solidFill>
                <a:srgbClr val="C44D75"/>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a:extLst>
            <a:ext uri="{FF2B5EF4-FFF2-40B4-BE49-F238E27FC236}">
              <a16:creationId xmlns:a16="http://schemas.microsoft.com/office/drawing/2014/main" id="{8E704401-B1F1-0091-7EFC-2E00887B00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84F82B-1C36-678D-CD97-E5806671C6D5}"/>
              </a:ext>
            </a:extLst>
          </p:cNvPr>
          <p:cNvGrpSpPr/>
          <p:nvPr/>
        </p:nvGrpSpPr>
        <p:grpSpPr>
          <a:xfrm>
            <a:off x="0" y="0"/>
            <a:ext cx="14401800" cy="1698942"/>
            <a:chOff x="0" y="0"/>
            <a:chExt cx="4070932" cy="592224"/>
          </a:xfrm>
        </p:grpSpPr>
        <p:sp>
          <p:nvSpPr>
            <p:cNvPr id="3" name="Freeform 3">
              <a:extLst>
                <a:ext uri="{FF2B5EF4-FFF2-40B4-BE49-F238E27FC236}">
                  <a16:creationId xmlns:a16="http://schemas.microsoft.com/office/drawing/2014/main" id="{9D5AA92C-7F88-EF8B-F36E-E71B17FBA38E}"/>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EC35258C-6E99-1392-27F7-2E732542EA42}"/>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5" name="AutoShape 5">
            <a:extLst>
              <a:ext uri="{FF2B5EF4-FFF2-40B4-BE49-F238E27FC236}">
                <a16:creationId xmlns:a16="http://schemas.microsoft.com/office/drawing/2014/main" id="{C3BC311D-B3ED-CAA5-DB3D-B394220C98CB}"/>
              </a:ext>
            </a:extLst>
          </p:cNvPr>
          <p:cNvSpPr/>
          <p:nvPr/>
        </p:nvSpPr>
        <p:spPr>
          <a:xfrm>
            <a:off x="9416656" y="9239250"/>
            <a:ext cx="6669245" cy="0"/>
          </a:xfrm>
          <a:prstGeom prst="line">
            <a:avLst/>
          </a:prstGeom>
          <a:ln w="38100" cap="flat">
            <a:solidFill>
              <a:srgbClr val="1D3752"/>
            </a:solidFill>
            <a:prstDash val="solid"/>
            <a:headEnd type="none" w="sm" len="sm"/>
            <a:tailEnd type="none" w="sm" len="sm"/>
          </a:ln>
        </p:spPr>
        <p:txBody>
          <a:bodyPr/>
          <a:lstStyle/>
          <a:p>
            <a:endParaRPr lang="en-IE"/>
          </a:p>
        </p:txBody>
      </p:sp>
      <p:sp>
        <p:nvSpPr>
          <p:cNvPr id="9" name="Freeform 9">
            <a:extLst>
              <a:ext uri="{FF2B5EF4-FFF2-40B4-BE49-F238E27FC236}">
                <a16:creationId xmlns:a16="http://schemas.microsoft.com/office/drawing/2014/main" id="{F1F852AC-7E6D-5ACB-B6B8-79E042C0443A}"/>
              </a:ext>
            </a:extLst>
          </p:cNvPr>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3" name="TextBox 13">
            <a:extLst>
              <a:ext uri="{FF2B5EF4-FFF2-40B4-BE49-F238E27FC236}">
                <a16:creationId xmlns:a16="http://schemas.microsoft.com/office/drawing/2014/main" id="{E9A40139-C779-B063-D69C-F720C41C96BE}"/>
              </a:ext>
            </a:extLst>
          </p:cNvPr>
          <p:cNvSpPr txBox="1"/>
          <p:nvPr/>
        </p:nvSpPr>
        <p:spPr>
          <a:xfrm>
            <a:off x="1028700" y="2289340"/>
            <a:ext cx="16230600" cy="466474"/>
          </a:xfrm>
          <a:prstGeom prst="rect">
            <a:avLst/>
          </a:prstGeom>
        </p:spPr>
        <p:txBody>
          <a:bodyPr lIns="0" tIns="0" rIns="0" bIns="0" rtlCol="0" anchor="t">
            <a:spAutoFit/>
          </a:bodyPr>
          <a:lstStyle/>
          <a:p>
            <a:pPr algn="just">
              <a:lnSpc>
                <a:spcPts val="3640"/>
              </a:lnSpc>
            </a:pPr>
            <a:r>
              <a:rPr lang="en-GB" sz="3600"/>
              <a:t> </a:t>
            </a:r>
            <a:r>
              <a:rPr lang="en-GB" sz="3600">
                <a:latin typeface="Montserrat" panose="00000500000000000000" pitchFamily="2" charset="0"/>
              </a:rPr>
              <a:t>Net income must be in line with the Working Family Payment (WFP) </a:t>
            </a:r>
          </a:p>
        </p:txBody>
      </p:sp>
      <p:sp>
        <p:nvSpPr>
          <p:cNvPr id="8" name="TextBox 8"/>
          <p:cNvSpPr txBox="1"/>
          <p:nvPr/>
        </p:nvSpPr>
        <p:spPr>
          <a:xfrm>
            <a:off x="1028699" y="881237"/>
            <a:ext cx="10353626" cy="668068"/>
          </a:xfrm>
          <a:prstGeom prst="rect">
            <a:avLst/>
          </a:prstGeom>
        </p:spPr>
        <p:txBody>
          <a:bodyPr lIns="0" tIns="0" rIns="0" bIns="0" rtlCol="0" anchor="t">
            <a:spAutoFit/>
          </a:bodyPr>
          <a:lstStyle/>
          <a:p>
            <a:pPr algn="l">
              <a:lnSpc>
                <a:spcPts val="4620"/>
              </a:lnSpc>
            </a:pPr>
            <a:r>
              <a:rPr lang="en-US" sz="6000">
                <a:solidFill>
                  <a:schemeClr val="bg1"/>
                </a:solidFill>
                <a:latin typeface="DM Serif Display"/>
                <a:ea typeface="DM Serif Display"/>
                <a:cs typeface="DM Serif Display"/>
                <a:sym typeface="DM Serif Display"/>
              </a:rPr>
              <a:t>Category C (Minor Children)</a:t>
            </a:r>
          </a:p>
        </p:txBody>
      </p:sp>
      <p:graphicFrame>
        <p:nvGraphicFramePr>
          <p:cNvPr id="23" name="Table 22">
            <a:extLst>
              <a:ext uri="{FF2B5EF4-FFF2-40B4-BE49-F238E27FC236}">
                <a16:creationId xmlns:a16="http://schemas.microsoft.com/office/drawing/2014/main" id="{67312259-B0B7-685F-53FD-CF46A7D45C74}"/>
              </a:ext>
            </a:extLst>
          </p:cNvPr>
          <p:cNvGraphicFramePr>
            <a:graphicFrameLocks noGrp="1"/>
          </p:cNvGraphicFramePr>
          <p:nvPr>
            <p:extLst>
              <p:ext uri="{D42A27DB-BD31-4B8C-83A1-F6EECF244321}">
                <p14:modId xmlns:p14="http://schemas.microsoft.com/office/powerpoint/2010/main" val="2303661733"/>
              </p:ext>
            </p:extLst>
          </p:nvPr>
        </p:nvGraphicFramePr>
        <p:xfrm>
          <a:off x="1524000" y="3544590"/>
          <a:ext cx="15544800" cy="4696642"/>
        </p:xfrm>
        <a:graphic>
          <a:graphicData uri="http://schemas.openxmlformats.org/drawingml/2006/table">
            <a:tbl>
              <a:tblPr firstRow="1" bandRow="1">
                <a:tableStyleId>{5A111915-BE36-4E01-A7E5-04B1672EAD32}</a:tableStyleId>
              </a:tblPr>
              <a:tblGrid>
                <a:gridCol w="3886200">
                  <a:extLst>
                    <a:ext uri="{9D8B030D-6E8A-4147-A177-3AD203B41FA5}">
                      <a16:colId xmlns:a16="http://schemas.microsoft.com/office/drawing/2014/main" val="3474949666"/>
                    </a:ext>
                  </a:extLst>
                </a:gridCol>
                <a:gridCol w="3886200">
                  <a:extLst>
                    <a:ext uri="{9D8B030D-6E8A-4147-A177-3AD203B41FA5}">
                      <a16:colId xmlns:a16="http://schemas.microsoft.com/office/drawing/2014/main" val="4199767807"/>
                    </a:ext>
                  </a:extLst>
                </a:gridCol>
                <a:gridCol w="3886200">
                  <a:extLst>
                    <a:ext uri="{9D8B030D-6E8A-4147-A177-3AD203B41FA5}">
                      <a16:colId xmlns:a16="http://schemas.microsoft.com/office/drawing/2014/main" val="125106500"/>
                    </a:ext>
                  </a:extLst>
                </a:gridCol>
                <a:gridCol w="3886200">
                  <a:extLst>
                    <a:ext uri="{9D8B030D-6E8A-4147-A177-3AD203B41FA5}">
                      <a16:colId xmlns:a16="http://schemas.microsoft.com/office/drawing/2014/main" val="3746666752"/>
                    </a:ext>
                  </a:extLst>
                </a:gridCol>
              </a:tblGrid>
              <a:tr h="1261340">
                <a:tc>
                  <a:txBody>
                    <a:bodyPr/>
                    <a:lstStyle/>
                    <a:p>
                      <a:r>
                        <a:rPr lang="en-GB" sz="3600">
                          <a:latin typeface="Montserrat" panose="00000500000000000000" pitchFamily="2" charset="0"/>
                        </a:rPr>
                        <a:t>Children</a:t>
                      </a:r>
                      <a:endParaRPr lang="en-IE" sz="3600">
                        <a:latin typeface="Montserrat" panose="00000500000000000000" pitchFamily="2" charset="0"/>
                      </a:endParaRPr>
                    </a:p>
                  </a:txBody>
                  <a:tcPr>
                    <a:solidFill>
                      <a:srgbClr val="2C7695"/>
                    </a:solidFill>
                  </a:tcPr>
                </a:tc>
                <a:tc>
                  <a:txBody>
                    <a:bodyPr/>
                    <a:lstStyle/>
                    <a:p>
                      <a:r>
                        <a:rPr lang="en-IE" sz="3600">
                          <a:latin typeface="Montserrat" panose="00000500000000000000" pitchFamily="2" charset="0"/>
                        </a:rPr>
                        <a:t>WFP Weekly</a:t>
                      </a:r>
                    </a:p>
                  </a:txBody>
                  <a:tcPr>
                    <a:solidFill>
                      <a:srgbClr val="2C7695"/>
                    </a:solidFill>
                  </a:tcPr>
                </a:tc>
                <a:tc>
                  <a:txBody>
                    <a:bodyPr/>
                    <a:lstStyle/>
                    <a:p>
                      <a:r>
                        <a:rPr lang="en-IE" sz="3600">
                          <a:latin typeface="Montserrat" panose="00000500000000000000" pitchFamily="2" charset="0"/>
                        </a:rPr>
                        <a:t>WFP 2026</a:t>
                      </a:r>
                    </a:p>
                  </a:txBody>
                  <a:tcPr>
                    <a:solidFill>
                      <a:srgbClr val="2C7695"/>
                    </a:solidFill>
                  </a:tcPr>
                </a:tc>
                <a:tc>
                  <a:txBody>
                    <a:bodyPr/>
                    <a:lstStyle/>
                    <a:p>
                      <a:r>
                        <a:rPr lang="en-IE" sz="3600">
                          <a:latin typeface="Montserrat" panose="00000500000000000000" pitchFamily="2" charset="0"/>
                        </a:rPr>
                        <a:t>Gross needed 2026</a:t>
                      </a:r>
                    </a:p>
                  </a:txBody>
                  <a:tcPr>
                    <a:solidFill>
                      <a:srgbClr val="2C7695"/>
                    </a:solidFill>
                  </a:tcPr>
                </a:tc>
                <a:extLst>
                  <a:ext uri="{0D108BD9-81ED-4DB2-BD59-A6C34878D82A}">
                    <a16:rowId xmlns:a16="http://schemas.microsoft.com/office/drawing/2014/main" val="2715952910"/>
                  </a:ext>
                </a:extLst>
              </a:tr>
              <a:tr h="718570">
                <a:tc>
                  <a:txBody>
                    <a:bodyPr/>
                    <a:lstStyle/>
                    <a:p>
                      <a:pPr algn="l">
                        <a:buNone/>
                      </a:pPr>
                      <a:r>
                        <a:rPr lang="en-IE" sz="3600" kern="1200">
                          <a:solidFill>
                            <a:schemeClr val="tx1"/>
                          </a:solidFill>
                          <a:latin typeface="Montserrat" panose="00000500000000000000" pitchFamily="2" charset="0"/>
                          <a:ea typeface="+mn-ea"/>
                          <a:cs typeface="+mn-cs"/>
                        </a:rPr>
                        <a:t>1 child</a:t>
                      </a:r>
                    </a:p>
                  </a:txBody>
                  <a:tcPr marL="114300" marR="114300" marT="38100" marB="38100">
                    <a:solidFill>
                      <a:schemeClr val="bg1"/>
                    </a:solidFill>
                  </a:tcPr>
                </a:tc>
                <a:tc>
                  <a:txBody>
                    <a:bodyPr/>
                    <a:lstStyle/>
                    <a:p>
                      <a:pPr algn="l">
                        <a:buNone/>
                      </a:pPr>
                      <a:r>
                        <a:rPr lang="en-IE" sz="3600" kern="1200">
                          <a:solidFill>
                            <a:schemeClr val="tx1"/>
                          </a:solidFill>
                          <a:latin typeface="Montserrat" panose="00000500000000000000" pitchFamily="2" charset="0"/>
                          <a:ea typeface="+mn-ea"/>
                          <a:cs typeface="+mn-cs"/>
                        </a:rPr>
                        <a:t>€765</a:t>
                      </a:r>
                    </a:p>
                  </a:txBody>
                  <a:tcPr marL="114300" marR="114300" marT="38100" marB="38100">
                    <a:solidFill>
                      <a:schemeClr val="bg1"/>
                    </a:solidFill>
                  </a:tcPr>
                </a:tc>
                <a:tc>
                  <a:txBody>
                    <a:bodyPr/>
                    <a:lstStyle/>
                    <a:p>
                      <a:r>
                        <a:rPr lang="en-IE" sz="3600">
                          <a:latin typeface="Montserrat" panose="00000500000000000000" pitchFamily="2" charset="0"/>
                        </a:rPr>
                        <a:t>39,780</a:t>
                      </a:r>
                    </a:p>
                  </a:txBody>
                  <a:tcPr>
                    <a:solidFill>
                      <a:schemeClr val="bg1"/>
                    </a:solidFill>
                  </a:tcPr>
                </a:tc>
                <a:tc>
                  <a:txBody>
                    <a:bodyPr/>
                    <a:lstStyle/>
                    <a:p>
                      <a:r>
                        <a:rPr lang="en-IE" sz="3600">
                          <a:latin typeface="Montserrat" panose="00000500000000000000" pitchFamily="2" charset="0"/>
                        </a:rPr>
                        <a:t>50,200</a:t>
                      </a:r>
                    </a:p>
                  </a:txBody>
                  <a:tcPr>
                    <a:solidFill>
                      <a:schemeClr val="bg1"/>
                    </a:solidFill>
                  </a:tcPr>
                </a:tc>
                <a:extLst>
                  <a:ext uri="{0D108BD9-81ED-4DB2-BD59-A6C34878D82A}">
                    <a16:rowId xmlns:a16="http://schemas.microsoft.com/office/drawing/2014/main" val="3646478456"/>
                  </a:ext>
                </a:extLst>
              </a:tr>
              <a:tr h="679183">
                <a:tc>
                  <a:txBody>
                    <a:bodyPr/>
                    <a:lstStyle/>
                    <a:p>
                      <a:pPr algn="l">
                        <a:buNone/>
                      </a:pPr>
                      <a:r>
                        <a:rPr lang="en-IE" sz="3600" kern="1200">
                          <a:solidFill>
                            <a:schemeClr val="tx1"/>
                          </a:solidFill>
                          <a:latin typeface="Montserrat" panose="00000500000000000000" pitchFamily="2" charset="0"/>
                          <a:ea typeface="+mn-ea"/>
                          <a:cs typeface="+mn-cs"/>
                        </a:rPr>
                        <a:t>2 children</a:t>
                      </a:r>
                    </a:p>
                  </a:txBody>
                  <a:tcPr marL="114300" marR="114300" marT="38100" marB="38100">
                    <a:solidFill>
                      <a:schemeClr val="bg1"/>
                    </a:solidFill>
                  </a:tcPr>
                </a:tc>
                <a:tc>
                  <a:txBody>
                    <a:bodyPr/>
                    <a:lstStyle/>
                    <a:p>
                      <a:pPr algn="l">
                        <a:buNone/>
                      </a:pPr>
                      <a:r>
                        <a:rPr lang="en-IE" sz="3600" kern="1200">
                          <a:solidFill>
                            <a:schemeClr val="tx1"/>
                          </a:solidFill>
                          <a:latin typeface="Montserrat" panose="00000500000000000000" pitchFamily="2" charset="0"/>
                          <a:ea typeface="+mn-ea"/>
                          <a:cs typeface="+mn-cs"/>
                        </a:rPr>
                        <a:t>€866</a:t>
                      </a:r>
                    </a:p>
                  </a:txBody>
                  <a:tcPr marL="114300" marR="114300" marT="38100" marB="38100">
                    <a:solidFill>
                      <a:schemeClr val="bg1"/>
                    </a:solidFill>
                  </a:tcPr>
                </a:tc>
                <a:tc>
                  <a:txBody>
                    <a:bodyPr/>
                    <a:lstStyle/>
                    <a:p>
                      <a:r>
                        <a:rPr lang="en-IE" sz="3600">
                          <a:latin typeface="Montserrat" panose="00000500000000000000" pitchFamily="2" charset="0"/>
                        </a:rPr>
                        <a:t>45,032</a:t>
                      </a:r>
                    </a:p>
                  </a:txBody>
                  <a:tcPr>
                    <a:solidFill>
                      <a:schemeClr val="bg1"/>
                    </a:solidFill>
                  </a:tcPr>
                </a:tc>
                <a:tc>
                  <a:txBody>
                    <a:bodyPr/>
                    <a:lstStyle/>
                    <a:p>
                      <a:r>
                        <a:rPr lang="en-IE" sz="3600">
                          <a:latin typeface="Montserrat" panose="00000500000000000000" pitchFamily="2" charset="0"/>
                        </a:rPr>
                        <a:t>60,200</a:t>
                      </a:r>
                    </a:p>
                  </a:txBody>
                  <a:tcPr>
                    <a:solidFill>
                      <a:schemeClr val="bg1"/>
                    </a:solidFill>
                  </a:tcPr>
                </a:tc>
                <a:extLst>
                  <a:ext uri="{0D108BD9-81ED-4DB2-BD59-A6C34878D82A}">
                    <a16:rowId xmlns:a16="http://schemas.microsoft.com/office/drawing/2014/main" val="1076581444"/>
                  </a:ext>
                </a:extLst>
              </a:tr>
              <a:tr h="679183">
                <a:tc>
                  <a:txBody>
                    <a:bodyPr/>
                    <a:lstStyle/>
                    <a:p>
                      <a:pPr algn="l">
                        <a:buNone/>
                      </a:pPr>
                      <a:r>
                        <a:rPr lang="en-IE" sz="3600" kern="1200">
                          <a:solidFill>
                            <a:schemeClr val="tx1"/>
                          </a:solidFill>
                          <a:latin typeface="Montserrat" panose="00000500000000000000" pitchFamily="2" charset="0"/>
                          <a:ea typeface="+mn-ea"/>
                          <a:cs typeface="+mn-cs"/>
                        </a:rPr>
                        <a:t>3 children</a:t>
                      </a:r>
                    </a:p>
                  </a:txBody>
                  <a:tcPr marL="114300" marR="114300" marT="38100" marB="38100">
                    <a:solidFill>
                      <a:schemeClr val="bg1"/>
                    </a:solidFill>
                  </a:tcPr>
                </a:tc>
                <a:tc>
                  <a:txBody>
                    <a:bodyPr/>
                    <a:lstStyle/>
                    <a:p>
                      <a:pPr algn="l">
                        <a:buNone/>
                      </a:pPr>
                      <a:r>
                        <a:rPr lang="en-IE" sz="3600" kern="1200">
                          <a:solidFill>
                            <a:schemeClr val="tx1"/>
                          </a:solidFill>
                          <a:latin typeface="Montserrat" panose="00000500000000000000" pitchFamily="2" charset="0"/>
                          <a:ea typeface="+mn-ea"/>
                          <a:cs typeface="+mn-cs"/>
                        </a:rPr>
                        <a:t>€967</a:t>
                      </a:r>
                    </a:p>
                  </a:txBody>
                  <a:tcPr marL="114300" marR="114300" marT="38100" marB="38100">
                    <a:solidFill>
                      <a:schemeClr val="bg1"/>
                    </a:solidFill>
                  </a:tcPr>
                </a:tc>
                <a:tc>
                  <a:txBody>
                    <a:bodyPr/>
                    <a:lstStyle/>
                    <a:p>
                      <a:r>
                        <a:rPr lang="en-IE" sz="3600">
                          <a:latin typeface="Montserrat" panose="00000500000000000000" pitchFamily="2" charset="0"/>
                        </a:rPr>
                        <a:t>50,284</a:t>
                      </a:r>
                    </a:p>
                  </a:txBody>
                  <a:tcPr>
                    <a:solidFill>
                      <a:schemeClr val="bg1"/>
                    </a:solidFill>
                  </a:tcPr>
                </a:tc>
                <a:tc>
                  <a:txBody>
                    <a:bodyPr/>
                    <a:lstStyle/>
                    <a:p>
                      <a:pPr lvl="0">
                        <a:buNone/>
                      </a:pPr>
                      <a:r>
                        <a:rPr lang="en-IE" sz="3600">
                          <a:latin typeface="Montserrat"/>
                        </a:rPr>
                        <a:t>70,100</a:t>
                      </a:r>
                      <a:endParaRPr lang="en-IE" sz="3600">
                        <a:latin typeface="Montserrat" panose="00000500000000000000" pitchFamily="2" charset="0"/>
                      </a:endParaRPr>
                    </a:p>
                  </a:txBody>
                  <a:tcPr>
                    <a:solidFill>
                      <a:schemeClr val="bg1"/>
                    </a:solidFill>
                  </a:tcPr>
                </a:tc>
                <a:extLst>
                  <a:ext uri="{0D108BD9-81ED-4DB2-BD59-A6C34878D82A}">
                    <a16:rowId xmlns:a16="http://schemas.microsoft.com/office/drawing/2014/main" val="70915076"/>
                  </a:ext>
                </a:extLst>
              </a:tr>
              <a:tr h="679183">
                <a:tc>
                  <a:txBody>
                    <a:bodyPr/>
                    <a:lstStyle/>
                    <a:p>
                      <a:pPr algn="l">
                        <a:buNone/>
                      </a:pPr>
                      <a:r>
                        <a:rPr lang="en-IE" sz="3600" kern="1200">
                          <a:solidFill>
                            <a:schemeClr val="tx1"/>
                          </a:solidFill>
                          <a:latin typeface="Montserrat" panose="00000500000000000000" pitchFamily="2" charset="0"/>
                          <a:ea typeface="+mn-ea"/>
                          <a:cs typeface="+mn-cs"/>
                        </a:rPr>
                        <a:t>4 children</a:t>
                      </a:r>
                    </a:p>
                  </a:txBody>
                  <a:tcPr marL="114300" marR="114300" marT="38100" marB="38100">
                    <a:solidFill>
                      <a:schemeClr val="bg1"/>
                    </a:solidFill>
                  </a:tcPr>
                </a:tc>
                <a:tc>
                  <a:txBody>
                    <a:bodyPr/>
                    <a:lstStyle/>
                    <a:p>
                      <a:pPr algn="l">
                        <a:buNone/>
                      </a:pPr>
                      <a:r>
                        <a:rPr lang="en-IE" sz="3600" kern="1200">
                          <a:solidFill>
                            <a:schemeClr val="tx1"/>
                          </a:solidFill>
                          <a:latin typeface="Montserrat" panose="00000500000000000000" pitchFamily="2" charset="0"/>
                          <a:ea typeface="+mn-ea"/>
                          <a:cs typeface="+mn-cs"/>
                        </a:rPr>
                        <a:t>€1,058</a:t>
                      </a:r>
                    </a:p>
                  </a:txBody>
                  <a:tcPr marL="114300" marR="114300" marT="38100" marB="38100">
                    <a:solidFill>
                      <a:schemeClr val="bg1"/>
                    </a:solidFill>
                  </a:tcPr>
                </a:tc>
                <a:tc>
                  <a:txBody>
                    <a:bodyPr/>
                    <a:lstStyle/>
                    <a:p>
                      <a:r>
                        <a:rPr lang="en-IE" sz="3600">
                          <a:latin typeface="Montserrat" panose="00000500000000000000" pitchFamily="2" charset="0"/>
                        </a:rPr>
                        <a:t>55,016</a:t>
                      </a:r>
                    </a:p>
                  </a:txBody>
                  <a:tcPr>
                    <a:solidFill>
                      <a:schemeClr val="bg1"/>
                    </a:solidFill>
                  </a:tcPr>
                </a:tc>
                <a:tc>
                  <a:txBody>
                    <a:bodyPr/>
                    <a:lstStyle/>
                    <a:p>
                      <a:pPr lvl="0">
                        <a:buNone/>
                      </a:pPr>
                      <a:r>
                        <a:rPr lang="en-IE" sz="3600">
                          <a:latin typeface="Montserrat"/>
                        </a:rPr>
                        <a:t>80,000</a:t>
                      </a:r>
                      <a:endParaRPr lang="en-IE" sz="3600">
                        <a:latin typeface="Montserrat" panose="00000500000000000000" pitchFamily="2" charset="0"/>
                      </a:endParaRPr>
                    </a:p>
                  </a:txBody>
                  <a:tcPr>
                    <a:solidFill>
                      <a:schemeClr val="bg1"/>
                    </a:solidFill>
                  </a:tcPr>
                </a:tc>
                <a:extLst>
                  <a:ext uri="{0D108BD9-81ED-4DB2-BD59-A6C34878D82A}">
                    <a16:rowId xmlns:a16="http://schemas.microsoft.com/office/drawing/2014/main" val="3128615795"/>
                  </a:ext>
                </a:extLst>
              </a:tr>
              <a:tr h="679183">
                <a:tc>
                  <a:txBody>
                    <a:bodyPr/>
                    <a:lstStyle/>
                    <a:p>
                      <a:pPr algn="l">
                        <a:buNone/>
                      </a:pPr>
                      <a:r>
                        <a:rPr lang="en-IE" sz="3600" kern="1200">
                          <a:solidFill>
                            <a:schemeClr val="tx1"/>
                          </a:solidFill>
                          <a:latin typeface="Montserrat" panose="00000500000000000000" pitchFamily="2" charset="0"/>
                          <a:ea typeface="+mn-ea"/>
                          <a:cs typeface="+mn-cs"/>
                        </a:rPr>
                        <a:t>5 children</a:t>
                      </a:r>
                    </a:p>
                  </a:txBody>
                  <a:tcPr marL="114300" marR="114300" marT="38100" marB="38100">
                    <a:solidFill>
                      <a:schemeClr val="bg1"/>
                    </a:solidFill>
                  </a:tcPr>
                </a:tc>
                <a:tc>
                  <a:txBody>
                    <a:bodyPr/>
                    <a:lstStyle/>
                    <a:p>
                      <a:pPr algn="l">
                        <a:buNone/>
                      </a:pPr>
                      <a:r>
                        <a:rPr lang="en-IE" sz="3600" kern="1200">
                          <a:solidFill>
                            <a:schemeClr val="tx1"/>
                          </a:solidFill>
                          <a:latin typeface="Montserrat" panose="00000500000000000000" pitchFamily="2" charset="0"/>
                          <a:ea typeface="+mn-ea"/>
                          <a:cs typeface="+mn-cs"/>
                        </a:rPr>
                        <a:t>€1,184</a:t>
                      </a:r>
                    </a:p>
                  </a:txBody>
                  <a:tcPr marL="114300" marR="114300" marT="38100" marB="38100">
                    <a:solidFill>
                      <a:schemeClr val="bg1"/>
                    </a:solidFill>
                  </a:tcPr>
                </a:tc>
                <a:tc>
                  <a:txBody>
                    <a:bodyPr/>
                    <a:lstStyle/>
                    <a:p>
                      <a:r>
                        <a:rPr lang="en-IE" sz="3600">
                          <a:latin typeface="Montserrat" panose="00000500000000000000" pitchFamily="2" charset="0"/>
                        </a:rPr>
                        <a:t>61,568</a:t>
                      </a:r>
                    </a:p>
                  </a:txBody>
                  <a:tcPr>
                    <a:solidFill>
                      <a:schemeClr val="bg1"/>
                    </a:solidFill>
                  </a:tcPr>
                </a:tc>
                <a:tc>
                  <a:txBody>
                    <a:bodyPr/>
                    <a:lstStyle/>
                    <a:p>
                      <a:pPr lvl="0">
                        <a:buNone/>
                      </a:pPr>
                      <a:r>
                        <a:rPr lang="en-IE" sz="3600">
                          <a:latin typeface="Montserrat"/>
                        </a:rPr>
                        <a:t>93,700</a:t>
                      </a:r>
                      <a:endParaRPr lang="en-US"/>
                    </a:p>
                  </a:txBody>
                  <a:tcPr>
                    <a:solidFill>
                      <a:schemeClr val="bg1"/>
                    </a:solidFill>
                  </a:tcPr>
                </a:tc>
                <a:extLst>
                  <a:ext uri="{0D108BD9-81ED-4DB2-BD59-A6C34878D82A}">
                    <a16:rowId xmlns:a16="http://schemas.microsoft.com/office/drawing/2014/main" val="416417024"/>
                  </a:ext>
                </a:extLst>
              </a:tr>
            </a:tbl>
          </a:graphicData>
        </a:graphic>
      </p:graphicFrame>
    </p:spTree>
    <p:extLst>
      <p:ext uri="{BB962C8B-B14F-4D97-AF65-F5344CB8AC3E}">
        <p14:creationId xmlns:p14="http://schemas.microsoft.com/office/powerpoint/2010/main" val="283638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34" name="Group 25">
            <a:extLst>
              <a:ext uri="{FF2B5EF4-FFF2-40B4-BE49-F238E27FC236}">
                <a16:creationId xmlns:a16="http://schemas.microsoft.com/office/drawing/2014/main" id="{94D2CD01-EFC8-DDC5-3112-D18131ABB5DB}"/>
              </a:ext>
            </a:extLst>
          </p:cNvPr>
          <p:cNvGrpSpPr/>
          <p:nvPr/>
        </p:nvGrpSpPr>
        <p:grpSpPr>
          <a:xfrm>
            <a:off x="0" y="133350"/>
            <a:ext cx="8991600" cy="1581150"/>
            <a:chOff x="0" y="0"/>
            <a:chExt cx="1341000" cy="126170"/>
          </a:xfrm>
        </p:grpSpPr>
        <p:sp>
          <p:nvSpPr>
            <p:cNvPr id="35" name="Freeform 26">
              <a:extLst>
                <a:ext uri="{FF2B5EF4-FFF2-40B4-BE49-F238E27FC236}">
                  <a16:creationId xmlns:a16="http://schemas.microsoft.com/office/drawing/2014/main" id="{21BC6A02-34BF-0D38-B86C-4AB4A1AB4FEC}"/>
                </a:ext>
              </a:extLst>
            </p:cNvPr>
            <p:cNvSpPr/>
            <p:nvPr/>
          </p:nvSpPr>
          <p:spPr>
            <a:xfrm>
              <a:off x="0" y="0"/>
              <a:ext cx="1341000" cy="126170"/>
            </a:xfrm>
            <a:custGeom>
              <a:avLst/>
              <a:gdLst/>
              <a:ahLst/>
              <a:cxnLst/>
              <a:rect l="l" t="t" r="r" b="b"/>
              <a:pathLst>
                <a:path w="1341000" h="126170">
                  <a:moveTo>
                    <a:pt x="0" y="0"/>
                  </a:moveTo>
                  <a:lnTo>
                    <a:pt x="1341000" y="0"/>
                  </a:lnTo>
                  <a:lnTo>
                    <a:pt x="1341000" y="126170"/>
                  </a:lnTo>
                  <a:lnTo>
                    <a:pt x="0" y="126170"/>
                  </a:lnTo>
                  <a:close/>
                </a:path>
              </a:pathLst>
            </a:custGeom>
            <a:solidFill>
              <a:srgbClr val="2C7695"/>
            </a:solidFill>
          </p:spPr>
          <p:txBody>
            <a:bodyPr/>
            <a:lstStyle/>
            <a:p>
              <a:endParaRPr lang="en-IE"/>
            </a:p>
          </p:txBody>
        </p:sp>
        <p:sp>
          <p:nvSpPr>
            <p:cNvPr id="36" name="TextBox 27">
              <a:extLst>
                <a:ext uri="{FF2B5EF4-FFF2-40B4-BE49-F238E27FC236}">
                  <a16:creationId xmlns:a16="http://schemas.microsoft.com/office/drawing/2014/main" id="{C5469AE0-1D72-2B6D-40BA-A9455E77D89B}"/>
                </a:ext>
              </a:extLst>
            </p:cNvPr>
            <p:cNvSpPr txBox="1"/>
            <p:nvPr/>
          </p:nvSpPr>
          <p:spPr>
            <a:xfrm>
              <a:off x="0" y="-28575"/>
              <a:ext cx="1341000" cy="154745"/>
            </a:xfrm>
            <a:prstGeom prst="rect">
              <a:avLst/>
            </a:prstGeom>
          </p:spPr>
          <p:txBody>
            <a:bodyPr lIns="50800" tIns="50800" rIns="50800" bIns="50800" rtlCol="0" anchor="ctr"/>
            <a:lstStyle/>
            <a:p>
              <a:pPr algn="ctr">
                <a:lnSpc>
                  <a:spcPts val="1960"/>
                </a:lnSpc>
              </a:pPr>
              <a:endParaRPr/>
            </a:p>
          </p:txBody>
        </p:sp>
      </p:grpSp>
      <p:sp>
        <p:nvSpPr>
          <p:cNvPr id="37" name="Freeform 18">
            <a:extLst>
              <a:ext uri="{FF2B5EF4-FFF2-40B4-BE49-F238E27FC236}">
                <a16:creationId xmlns:a16="http://schemas.microsoft.com/office/drawing/2014/main" id="{A9C7C3EC-2497-760F-1125-F7A4E21FEE6C}"/>
              </a:ext>
            </a:extLst>
          </p:cNvPr>
          <p:cNvSpPr/>
          <p:nvPr/>
        </p:nvSpPr>
        <p:spPr>
          <a:xfrm>
            <a:off x="19291" y="133351"/>
            <a:ext cx="4628909" cy="1581149"/>
          </a:xfrm>
          <a:custGeom>
            <a:avLst/>
            <a:gdLst/>
            <a:ahLst/>
            <a:cxnLst/>
            <a:rect l="l" t="t" r="r" b="b"/>
            <a:pathLst>
              <a:path w="1773367" h="126170">
                <a:moveTo>
                  <a:pt x="0" y="0"/>
                </a:moveTo>
                <a:lnTo>
                  <a:pt x="1773367" y="0"/>
                </a:lnTo>
                <a:lnTo>
                  <a:pt x="1773367" y="126170"/>
                </a:lnTo>
                <a:lnTo>
                  <a:pt x="0" y="126170"/>
                </a:lnTo>
                <a:close/>
              </a:path>
            </a:pathLst>
          </a:custGeom>
          <a:solidFill>
            <a:srgbClr val="1D3752"/>
          </a:solidFill>
        </p:spPr>
        <p:txBody>
          <a:bodyPr/>
          <a:lstStyle/>
          <a:p>
            <a:endParaRPr lang="en-IE"/>
          </a:p>
        </p:txBody>
      </p:sp>
      <p:grpSp>
        <p:nvGrpSpPr>
          <p:cNvPr id="2" name="Group 2"/>
          <p:cNvGrpSpPr/>
          <p:nvPr/>
        </p:nvGrpSpPr>
        <p:grpSpPr>
          <a:xfrm>
            <a:off x="7212369" y="9925050"/>
            <a:ext cx="11075631" cy="361950"/>
            <a:chOff x="0" y="0"/>
            <a:chExt cx="3860786" cy="126170"/>
          </a:xfrm>
        </p:grpSpPr>
        <p:sp>
          <p:nvSpPr>
            <p:cNvPr id="3" name="Freeform 3"/>
            <p:cNvSpPr/>
            <p:nvPr/>
          </p:nvSpPr>
          <p:spPr>
            <a:xfrm>
              <a:off x="0" y="0"/>
              <a:ext cx="3860786" cy="126170"/>
            </a:xfrm>
            <a:custGeom>
              <a:avLst/>
              <a:gdLst/>
              <a:ahLst/>
              <a:cxnLst/>
              <a:rect l="l" t="t" r="r" b="b"/>
              <a:pathLst>
                <a:path w="3860786" h="126170">
                  <a:moveTo>
                    <a:pt x="0" y="0"/>
                  </a:moveTo>
                  <a:lnTo>
                    <a:pt x="3860786" y="0"/>
                  </a:lnTo>
                  <a:lnTo>
                    <a:pt x="3860786" y="126170"/>
                  </a:lnTo>
                  <a:lnTo>
                    <a:pt x="0" y="126170"/>
                  </a:lnTo>
                  <a:close/>
                </a:path>
              </a:pathLst>
            </a:custGeom>
            <a:solidFill>
              <a:srgbClr val="1D3752"/>
            </a:solidFill>
          </p:spPr>
          <p:txBody>
            <a:bodyPr/>
            <a:lstStyle/>
            <a:p>
              <a:endParaRPr lang="en-IE"/>
            </a:p>
          </p:txBody>
        </p:sp>
        <p:sp>
          <p:nvSpPr>
            <p:cNvPr id="4" name="TextBox 4"/>
            <p:cNvSpPr txBox="1"/>
            <p:nvPr/>
          </p:nvSpPr>
          <p:spPr>
            <a:xfrm>
              <a:off x="0" y="-28575"/>
              <a:ext cx="3860786" cy="15474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9925050"/>
            <a:ext cx="7212369" cy="361950"/>
            <a:chOff x="0" y="0"/>
            <a:chExt cx="2514116" cy="126170"/>
          </a:xfrm>
        </p:grpSpPr>
        <p:sp>
          <p:nvSpPr>
            <p:cNvPr id="6" name="Freeform 6"/>
            <p:cNvSpPr/>
            <p:nvPr/>
          </p:nvSpPr>
          <p:spPr>
            <a:xfrm>
              <a:off x="0" y="0"/>
              <a:ext cx="2514116" cy="126170"/>
            </a:xfrm>
            <a:custGeom>
              <a:avLst/>
              <a:gdLst/>
              <a:ahLst/>
              <a:cxnLst/>
              <a:rect l="l" t="t" r="r" b="b"/>
              <a:pathLst>
                <a:path w="2514116" h="126170">
                  <a:moveTo>
                    <a:pt x="0" y="0"/>
                  </a:moveTo>
                  <a:lnTo>
                    <a:pt x="2514116" y="0"/>
                  </a:lnTo>
                  <a:lnTo>
                    <a:pt x="2514116" y="126170"/>
                  </a:lnTo>
                  <a:lnTo>
                    <a:pt x="0" y="126170"/>
                  </a:lnTo>
                  <a:close/>
                </a:path>
              </a:pathLst>
            </a:custGeom>
            <a:solidFill>
              <a:srgbClr val="2C7695"/>
            </a:solidFill>
          </p:spPr>
          <p:txBody>
            <a:bodyPr/>
            <a:lstStyle/>
            <a:p>
              <a:endParaRPr lang="en-IE"/>
            </a:p>
          </p:txBody>
        </p:sp>
        <p:sp>
          <p:nvSpPr>
            <p:cNvPr id="7" name="TextBox 7"/>
            <p:cNvSpPr txBox="1"/>
            <p:nvPr/>
          </p:nvSpPr>
          <p:spPr>
            <a:xfrm>
              <a:off x="0" y="-28575"/>
              <a:ext cx="2514116" cy="15474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676400" y="325145"/>
            <a:ext cx="8655034" cy="1120435"/>
          </a:xfrm>
          <a:prstGeom prst="rect">
            <a:avLst/>
          </a:prstGeom>
        </p:spPr>
        <p:txBody>
          <a:bodyPr lIns="0" tIns="0" rIns="0" bIns="0" rtlCol="0" anchor="t">
            <a:spAutoFit/>
          </a:bodyPr>
          <a:lstStyle/>
          <a:p>
            <a:pPr algn="l">
              <a:lnSpc>
                <a:spcPts val="8580"/>
              </a:lnSpc>
            </a:pPr>
            <a:r>
              <a:rPr lang="en-US" sz="7800">
                <a:solidFill>
                  <a:schemeClr val="bg1"/>
                </a:solidFill>
                <a:latin typeface="DM Serif Display"/>
                <a:ea typeface="DM Serif Display"/>
                <a:cs typeface="DM Serif Display"/>
                <a:sym typeface="DM Serif Display"/>
              </a:rPr>
              <a:t>Documents      </a:t>
            </a:r>
          </a:p>
        </p:txBody>
      </p:sp>
      <p:grpSp>
        <p:nvGrpSpPr>
          <p:cNvPr id="16" name="Group 16"/>
          <p:cNvGrpSpPr/>
          <p:nvPr/>
        </p:nvGrpSpPr>
        <p:grpSpPr>
          <a:xfrm rot="-10800000">
            <a:off x="4799918" y="6892270"/>
            <a:ext cx="1688857" cy="1023957"/>
            <a:chOff x="0" y="0"/>
            <a:chExt cx="1173013" cy="711200"/>
          </a:xfrm>
        </p:grpSpPr>
        <p:sp>
          <p:nvSpPr>
            <p:cNvPr id="17" name="Freeform 17"/>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18" name="TextBox 18"/>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17259300" y="-19050"/>
            <a:ext cx="1028700" cy="361950"/>
            <a:chOff x="0" y="0"/>
            <a:chExt cx="358588" cy="126170"/>
          </a:xfrm>
        </p:grpSpPr>
        <p:sp>
          <p:nvSpPr>
            <p:cNvPr id="20" name="Freeform 20"/>
            <p:cNvSpPr/>
            <p:nvPr/>
          </p:nvSpPr>
          <p:spPr>
            <a:xfrm>
              <a:off x="0" y="0"/>
              <a:ext cx="358588" cy="126170"/>
            </a:xfrm>
            <a:custGeom>
              <a:avLst/>
              <a:gdLst/>
              <a:ahLst/>
              <a:cxnLst/>
              <a:rect l="l" t="t" r="r" b="b"/>
              <a:pathLst>
                <a:path w="358588" h="126170">
                  <a:moveTo>
                    <a:pt x="0" y="0"/>
                  </a:moveTo>
                  <a:lnTo>
                    <a:pt x="358588" y="0"/>
                  </a:lnTo>
                  <a:lnTo>
                    <a:pt x="358588" y="126170"/>
                  </a:lnTo>
                  <a:lnTo>
                    <a:pt x="0" y="126170"/>
                  </a:lnTo>
                  <a:close/>
                </a:path>
              </a:pathLst>
            </a:custGeom>
            <a:solidFill>
              <a:srgbClr val="2C7695"/>
            </a:solidFill>
          </p:spPr>
          <p:txBody>
            <a:bodyPr/>
            <a:lstStyle/>
            <a:p>
              <a:endParaRPr lang="en-IE"/>
            </a:p>
          </p:txBody>
        </p:sp>
        <p:sp>
          <p:nvSpPr>
            <p:cNvPr id="21" name="TextBox 21"/>
            <p:cNvSpPr txBox="1"/>
            <p:nvPr/>
          </p:nvSpPr>
          <p:spPr>
            <a:xfrm>
              <a:off x="0" y="-28575"/>
              <a:ext cx="358588" cy="154745"/>
            </a:xfrm>
            <a:prstGeom prst="rect">
              <a:avLst/>
            </a:prstGeom>
          </p:spPr>
          <p:txBody>
            <a:bodyPr lIns="50800" tIns="50800" rIns="50800" bIns="50800" rtlCol="0" anchor="ctr"/>
            <a:lstStyle/>
            <a:p>
              <a:pPr algn="ctr">
                <a:lnSpc>
                  <a:spcPts val="1960"/>
                </a:lnSpc>
              </a:pPr>
              <a:endParaRPr/>
            </a:p>
          </p:txBody>
        </p:sp>
      </p:grpSp>
      <p:sp>
        <p:nvSpPr>
          <p:cNvPr id="28" name="Freeform 28"/>
          <p:cNvSpPr/>
          <p:nvPr/>
        </p:nvSpPr>
        <p:spPr>
          <a:xfrm>
            <a:off x="15599268" y="9160947"/>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graphicFrame>
        <p:nvGraphicFramePr>
          <p:cNvPr id="31" name="Table 30">
            <a:extLst>
              <a:ext uri="{FF2B5EF4-FFF2-40B4-BE49-F238E27FC236}">
                <a16:creationId xmlns:a16="http://schemas.microsoft.com/office/drawing/2014/main" id="{3AA953B6-FA60-84FE-A6F2-110F85605DCD}"/>
              </a:ext>
            </a:extLst>
          </p:cNvPr>
          <p:cNvGraphicFramePr>
            <a:graphicFrameLocks noGrp="1"/>
          </p:cNvGraphicFramePr>
          <p:nvPr>
            <p:extLst>
              <p:ext uri="{D42A27DB-BD31-4B8C-83A1-F6EECF244321}">
                <p14:modId xmlns:p14="http://schemas.microsoft.com/office/powerpoint/2010/main" val="2263298794"/>
              </p:ext>
            </p:extLst>
          </p:nvPr>
        </p:nvGraphicFramePr>
        <p:xfrm>
          <a:off x="19291" y="1758480"/>
          <a:ext cx="18268709" cy="8712883"/>
        </p:xfrm>
        <a:graphic>
          <a:graphicData uri="http://schemas.openxmlformats.org/drawingml/2006/table">
            <a:tbl>
              <a:tblPr/>
              <a:tblGrid>
                <a:gridCol w="3314577">
                  <a:extLst>
                    <a:ext uri="{9D8B030D-6E8A-4147-A177-3AD203B41FA5}">
                      <a16:colId xmlns:a16="http://schemas.microsoft.com/office/drawing/2014/main" val="2680851673"/>
                    </a:ext>
                  </a:extLst>
                </a:gridCol>
                <a:gridCol w="14954132">
                  <a:extLst>
                    <a:ext uri="{9D8B030D-6E8A-4147-A177-3AD203B41FA5}">
                      <a16:colId xmlns:a16="http://schemas.microsoft.com/office/drawing/2014/main" val="131484910"/>
                    </a:ext>
                  </a:extLst>
                </a:gridCol>
              </a:tblGrid>
              <a:tr h="702760">
                <a:tc>
                  <a:txBody>
                    <a:bodyPr/>
                    <a:lstStyle/>
                    <a:p>
                      <a:pPr algn="l">
                        <a:buNone/>
                      </a:pPr>
                      <a:r>
                        <a:rPr lang="en-IE" sz="2400" b="1" kern="1200">
                          <a:solidFill>
                            <a:schemeClr val="tx1"/>
                          </a:solidFill>
                          <a:effectLst/>
                          <a:latin typeface="Montserrat" panose="00000500000000000000" pitchFamily="2" charset="0"/>
                          <a:ea typeface="+mn-ea"/>
                          <a:cs typeface="+mn-cs"/>
                        </a:rPr>
                        <a:t>Application form</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buNone/>
                      </a:pPr>
                      <a:r>
                        <a:rPr lang="en-US" sz="2400" b="1" i="0">
                          <a:solidFill>
                            <a:srgbClr val="222222"/>
                          </a:solidFill>
                          <a:effectLst/>
                          <a:latin typeface="Arial"/>
                          <a:cs typeface="Arial"/>
                        </a:rPr>
                        <a:t>Signed and dated summary visa application form</a:t>
                      </a:r>
                      <a:r>
                        <a:rPr lang="en-US" sz="2400" b="0" i="0">
                          <a:solidFill>
                            <a:srgbClr val="222222"/>
                          </a:solidFill>
                          <a:effectLst/>
                          <a:latin typeface="Arial"/>
                          <a:cs typeface="Arial"/>
                        </a:rPr>
                        <a:t> (</a:t>
                      </a:r>
                      <a:r>
                        <a:rPr lang="en-IE" sz="2400" b="1">
                          <a:hlinkClick r:id="rId3"/>
                        </a:rPr>
                        <a:t>AVATS</a:t>
                      </a:r>
                      <a:r>
                        <a:rPr lang="en-GB" sz="2400">
                          <a:effectLst/>
                          <a:latin typeface="Montserrat" panose="00000500000000000000" pitchFamily="2" charset="0"/>
                        </a:rPr>
                        <a:t>)</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4155828376"/>
                  </a:ext>
                </a:extLst>
              </a:tr>
              <a:tr h="702760">
                <a:tc>
                  <a:txBody>
                    <a:bodyPr/>
                    <a:lstStyle/>
                    <a:p>
                      <a:pPr algn="l">
                        <a:buNone/>
                      </a:pPr>
                      <a:r>
                        <a:rPr lang="en-IE" sz="2400" b="1">
                          <a:effectLst/>
                          <a:latin typeface="Montserrat" panose="00000500000000000000" pitchFamily="2" charset="0"/>
                        </a:rPr>
                        <a:t>Applicant’s identity</a:t>
                      </a:r>
                      <a:endParaRPr lang="en-IE" sz="2400">
                        <a:effectLst/>
                        <a:latin typeface="Montserrat" panose="00000500000000000000" pitchFamily="2" charset="0"/>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indent="-342900">
                        <a:buFont typeface="Arial" panose="020B0604020202020204" pitchFamily="34" charset="0"/>
                        <a:buChar char="•"/>
                      </a:pPr>
                      <a:r>
                        <a:rPr lang="en-GB" sz="2400">
                          <a:effectLst/>
                          <a:latin typeface="Montserrat" panose="00000500000000000000" pitchFamily="2" charset="0"/>
                        </a:rPr>
                        <a:t>Valid passport (all pages, including blank, valid for at least 12 months)</a:t>
                      </a:r>
                    </a:p>
                    <a:p>
                      <a:pPr marL="342900" indent="-342900">
                        <a:buFont typeface="Arial" panose="020B0604020202020204" pitchFamily="34" charset="0"/>
                        <a:buChar char="•"/>
                      </a:pPr>
                      <a:r>
                        <a:rPr lang="en-GB" sz="2400">
                          <a:effectLst/>
                          <a:latin typeface="Montserrat" panose="00000500000000000000" pitchFamily="2" charset="0"/>
                        </a:rPr>
                        <a:t>2 recent passport photos (35mm × 45mm, name &amp; visa reference number on the back)</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643065868"/>
                  </a:ext>
                </a:extLst>
              </a:tr>
              <a:tr h="1514417">
                <a:tc>
                  <a:txBody>
                    <a:bodyPr/>
                    <a:lstStyle/>
                    <a:p>
                      <a:pPr algn="l">
                        <a:buNone/>
                      </a:pPr>
                      <a:r>
                        <a:rPr lang="en-IE" sz="2400" b="1">
                          <a:effectLst/>
                          <a:latin typeface="Montserrat" panose="00000500000000000000" pitchFamily="2" charset="0"/>
                        </a:rPr>
                        <a:t>Signed applicant’s Application letter</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lvl="0" indent="-342900">
                        <a:buFont typeface="Arial" panose="020B0604020202020204" pitchFamily="34" charset="0"/>
                        <a:buChar char="•"/>
                      </a:pPr>
                      <a:r>
                        <a:rPr lang="en-US" sz="2400" kern="1200">
                          <a:solidFill>
                            <a:schemeClr val="tx1"/>
                          </a:solidFill>
                          <a:effectLst/>
                          <a:latin typeface="Montserrat" panose="00000500000000000000" pitchFamily="2" charset="0"/>
                          <a:ea typeface="+mn-ea"/>
                          <a:cs typeface="+mn-cs"/>
                        </a:rPr>
                        <a:t>Applicant’s full contact details</a:t>
                      </a:r>
                    </a:p>
                    <a:p>
                      <a:pPr marL="342900" lvl="0" indent="-342900">
                        <a:buFont typeface="Arial" panose="020B0604020202020204" pitchFamily="34" charset="0"/>
                        <a:buChar char="•"/>
                      </a:pPr>
                      <a:r>
                        <a:rPr lang="en-US" sz="2400" kern="1200">
                          <a:solidFill>
                            <a:schemeClr val="tx1"/>
                          </a:solidFill>
                          <a:effectLst/>
                          <a:latin typeface="Montserrat" panose="00000500000000000000" pitchFamily="2" charset="0"/>
                          <a:ea typeface="+mn-ea"/>
                          <a:cs typeface="+mn-cs"/>
                        </a:rPr>
                        <a:t>Reason for coming to Ireland</a:t>
                      </a:r>
                    </a:p>
                    <a:p>
                      <a:pPr marL="342900" lvl="0" indent="-342900">
                        <a:buFont typeface="Arial" panose="020B0604020202020204" pitchFamily="34" charset="0"/>
                        <a:buChar char="•"/>
                      </a:pPr>
                      <a:r>
                        <a:rPr lang="en-US" sz="2400" kern="1200">
                          <a:solidFill>
                            <a:schemeClr val="tx1"/>
                          </a:solidFill>
                          <a:effectLst/>
                          <a:latin typeface="Montserrat" panose="00000500000000000000" pitchFamily="2" charset="0"/>
                          <a:ea typeface="+mn-ea"/>
                          <a:cs typeface="+mn-cs"/>
                        </a:rPr>
                        <a:t>Name, address and immigration status of the sponsor </a:t>
                      </a:r>
                    </a:p>
                    <a:p>
                      <a:pPr marL="342900" lvl="0" indent="-342900">
                        <a:buFont typeface="Arial" panose="020B0604020202020204" pitchFamily="34" charset="0"/>
                        <a:buChar char="•"/>
                      </a:pPr>
                      <a:r>
                        <a:rPr lang="en-US" sz="2400" kern="1200">
                          <a:solidFill>
                            <a:schemeClr val="tx1"/>
                          </a:solidFill>
                          <a:effectLst/>
                          <a:latin typeface="Montserrat" panose="00000500000000000000" pitchFamily="2" charset="0"/>
                          <a:ea typeface="+mn-ea"/>
                          <a:cs typeface="+mn-cs"/>
                        </a:rPr>
                        <a:t>Details of any other family members who are currently in Ireland/UK/EU</a:t>
                      </a:r>
                      <a:endParaRPr lang="en-GB" sz="2400" kern="1200">
                        <a:solidFill>
                          <a:schemeClr val="tx1"/>
                        </a:solidFill>
                        <a:effectLst/>
                        <a:latin typeface="Montserrat" panose="00000500000000000000" pitchFamily="2" charset="0"/>
                        <a:ea typeface="+mn-ea"/>
                        <a:cs typeface="+mn-cs"/>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3654932725"/>
                  </a:ext>
                </a:extLst>
              </a:tr>
              <a:tr h="1514417">
                <a:tc>
                  <a:txBody>
                    <a:bodyPr/>
                    <a:lstStyle/>
                    <a:p>
                      <a:pPr algn="l">
                        <a:buNone/>
                      </a:pPr>
                      <a:r>
                        <a:rPr lang="en-IE" sz="2400" b="1">
                          <a:effectLst/>
                          <a:latin typeface="Montserrat" panose="00000500000000000000" pitchFamily="2" charset="0"/>
                        </a:rPr>
                        <a:t>Relationship proof</a:t>
                      </a:r>
                      <a:endParaRPr lang="en-IE" sz="2400">
                        <a:effectLst/>
                        <a:latin typeface="Montserrat" panose="00000500000000000000" pitchFamily="2" charset="0"/>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indent="-342900">
                        <a:buFont typeface="Arial" panose="020B0604020202020204" pitchFamily="34" charset="0"/>
                        <a:buChar char="•"/>
                      </a:pPr>
                      <a:r>
                        <a:rPr lang="en-GB" sz="2400" b="1">
                          <a:effectLst/>
                          <a:latin typeface="Montserrat" panose="00000500000000000000" pitchFamily="2" charset="0"/>
                        </a:rPr>
                        <a:t>Spouse/partner</a:t>
                      </a:r>
                      <a:r>
                        <a:rPr lang="en-GB" sz="2400">
                          <a:effectLst/>
                          <a:latin typeface="Montserrat" panose="00000500000000000000" pitchFamily="2" charset="0"/>
                        </a:rPr>
                        <a:t>: Marriage/civil partnership cert + evidence of </a:t>
                      </a:r>
                      <a:r>
                        <a:rPr lang="en-GB" sz="2400" b="1">
                          <a:effectLst/>
                          <a:latin typeface="Montserrat" panose="00000500000000000000" pitchFamily="2" charset="0"/>
                        </a:rPr>
                        <a:t>genuine &amp; subsisting</a:t>
                      </a:r>
                      <a:r>
                        <a:rPr lang="en-GB" sz="2400">
                          <a:effectLst/>
                          <a:latin typeface="Montserrat" panose="00000500000000000000" pitchFamily="2" charset="0"/>
                        </a:rPr>
                        <a:t> relationship (joint bills, photos, chat/call logs, travel together</a:t>
                      </a:r>
                      <a:r>
                        <a:rPr lang="en-GB" sz="2400" kern="1200">
                          <a:solidFill>
                            <a:schemeClr val="tx1"/>
                          </a:solidFill>
                          <a:effectLst/>
                          <a:latin typeface="Montserrat" panose="00000500000000000000" pitchFamily="2" charset="0"/>
                          <a:ea typeface="+mn-ea"/>
                          <a:cs typeface="+mn-cs"/>
                        </a:rPr>
                        <a:t>). </a:t>
                      </a:r>
                      <a:r>
                        <a:rPr lang="en-US" sz="2400" kern="1200">
                          <a:solidFill>
                            <a:schemeClr val="tx1"/>
                          </a:solidFill>
                          <a:effectLst/>
                          <a:latin typeface="Montserrat" panose="00000500000000000000" pitchFamily="2" charset="0"/>
                          <a:ea typeface="+mn-ea"/>
                          <a:cs typeface="+mn-cs"/>
                        </a:rPr>
                        <a:t>A relationship must include face-to-face meetings between the parties.</a:t>
                      </a:r>
                      <a:endParaRPr lang="en-GB" sz="2400" kern="1200">
                        <a:solidFill>
                          <a:schemeClr val="tx1"/>
                        </a:solidFill>
                        <a:effectLst/>
                        <a:latin typeface="Montserrat" panose="00000500000000000000" pitchFamily="2" charset="0"/>
                        <a:ea typeface="+mn-ea"/>
                        <a:cs typeface="+mn-cs"/>
                      </a:endParaRPr>
                    </a:p>
                    <a:p>
                      <a:pPr marL="342900" indent="-342900">
                        <a:buFont typeface="Arial" panose="020B0604020202020204" pitchFamily="34" charset="0"/>
                        <a:buChar char="•"/>
                      </a:pPr>
                      <a:r>
                        <a:rPr lang="en-GB" sz="2400" b="1">
                          <a:effectLst/>
                          <a:latin typeface="Montserrat" panose="00000500000000000000" pitchFamily="2" charset="0"/>
                        </a:rPr>
                        <a:t>Child</a:t>
                      </a:r>
                      <a:r>
                        <a:rPr lang="en-GB" sz="2400">
                          <a:effectLst/>
                          <a:latin typeface="Montserrat" panose="00000500000000000000" pitchFamily="2" charset="0"/>
                        </a:rPr>
                        <a:t>: Birth cert/ adoption order showing sponsor as parent, </a:t>
                      </a:r>
                      <a:r>
                        <a:rPr lang="en-GB" sz="2400" kern="1200">
                          <a:solidFill>
                            <a:schemeClr val="tx1"/>
                          </a:solidFill>
                          <a:effectLst/>
                          <a:latin typeface="Montserrat" panose="00000500000000000000" pitchFamily="2" charset="0"/>
                          <a:ea typeface="+mn-ea"/>
                          <a:cs typeface="+mn-cs"/>
                        </a:rPr>
                        <a:t>Parental consent (if other parent is alive and has rights): Sworn affidavit from other parent + copy of their ID</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618192617"/>
                  </a:ext>
                </a:extLst>
              </a:tr>
              <a:tr h="1038408">
                <a:tc>
                  <a:txBody>
                    <a:bodyPr/>
                    <a:lstStyle/>
                    <a:p>
                      <a:pPr algn="l">
                        <a:buNone/>
                      </a:pPr>
                      <a:r>
                        <a:rPr lang="en-IE" sz="2400" b="1">
                          <a:effectLst/>
                          <a:latin typeface="Montserrat" panose="00000500000000000000" pitchFamily="2" charset="0"/>
                        </a:rPr>
                        <a:t>Sponsor’s documents</a:t>
                      </a:r>
                      <a:endParaRPr lang="en-IE" sz="2400">
                        <a:effectLst/>
                        <a:latin typeface="Montserrat" panose="00000500000000000000" pitchFamily="2" charset="0"/>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indent="-342900">
                        <a:buFont typeface="Arial" panose="020B0604020202020204" pitchFamily="34" charset="0"/>
                        <a:buChar char="•"/>
                      </a:pPr>
                      <a:r>
                        <a:rPr lang="en-GB" sz="2400">
                          <a:effectLst/>
                          <a:latin typeface="Montserrat" panose="00000500000000000000" pitchFamily="2" charset="0"/>
                        </a:rPr>
                        <a:t>Current IRP card (front/back)</a:t>
                      </a:r>
                    </a:p>
                    <a:p>
                      <a:pPr marL="342900" indent="-342900">
                        <a:buFont typeface="Arial" panose="020B0604020202020204" pitchFamily="34" charset="0"/>
                        <a:buChar char="•"/>
                      </a:pPr>
                      <a:r>
                        <a:rPr lang="en-GB" sz="2400">
                          <a:effectLst/>
                          <a:latin typeface="Montserrat" panose="00000500000000000000" pitchFamily="2" charset="0"/>
                        </a:rPr>
                        <a:t>Passport (all pages, including blank)</a:t>
                      </a:r>
                    </a:p>
                    <a:p>
                      <a:pPr marL="342900" indent="-342900">
                        <a:buFont typeface="Arial" panose="020B0604020202020204" pitchFamily="34" charset="0"/>
                        <a:buChar char="•"/>
                      </a:pPr>
                      <a:r>
                        <a:rPr lang="en-GB" sz="2400">
                          <a:effectLst/>
                          <a:latin typeface="Montserrat" panose="00000500000000000000" pitchFamily="2" charset="0"/>
                        </a:rPr>
                        <a:t>Work permit/hosting agreement/other documents reflecting immigration status</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3106801436"/>
                  </a:ext>
                </a:extLst>
              </a:tr>
              <a:tr h="1248179">
                <a:tc>
                  <a:txBody>
                    <a:bodyPr/>
                    <a:lstStyle/>
                    <a:p>
                      <a:pPr algn="l">
                        <a:buNone/>
                      </a:pPr>
                      <a:r>
                        <a:rPr lang="en-IE" sz="2400" b="1">
                          <a:effectLst/>
                          <a:latin typeface="Montserrat" panose="00000500000000000000" pitchFamily="2" charset="0"/>
                        </a:rPr>
                        <a:t>Financial evidence</a:t>
                      </a:r>
                      <a:endParaRPr lang="en-IE" sz="2400">
                        <a:effectLst/>
                        <a:latin typeface="Montserrat" panose="00000500000000000000" pitchFamily="2" charset="0"/>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indent="-342900">
                        <a:buFont typeface="Arial" panose="020B0604020202020204" pitchFamily="34" charset="0"/>
                        <a:buChar char="•"/>
                      </a:pPr>
                      <a:r>
                        <a:rPr lang="en-GB" sz="2400" b="1">
                          <a:effectLst/>
                          <a:latin typeface="Montserrat" panose="00000500000000000000" pitchFamily="2" charset="0"/>
                        </a:rPr>
                        <a:t>Category A/C</a:t>
                      </a:r>
                      <a:r>
                        <a:rPr lang="en-GB" sz="2400">
                          <a:effectLst/>
                          <a:latin typeface="Montserrat" panose="00000500000000000000" pitchFamily="2" charset="0"/>
                        </a:rPr>
                        <a:t>: Employment Detail Summaries, 3 recent payslips, Contract </a:t>
                      </a:r>
                    </a:p>
                    <a:p>
                      <a:pPr marL="342900" indent="-342900">
                        <a:buFont typeface="Arial" panose="020B0604020202020204" pitchFamily="34" charset="0"/>
                        <a:buChar char="•"/>
                      </a:pPr>
                      <a:r>
                        <a:rPr lang="en-GB" sz="2400" b="1">
                          <a:effectLst/>
                          <a:latin typeface="Montserrat" panose="00000500000000000000" pitchFamily="2" charset="0"/>
                        </a:rPr>
                        <a:t>Category B</a:t>
                      </a:r>
                      <a:r>
                        <a:rPr lang="en-GB" sz="2400">
                          <a:effectLst/>
                          <a:latin typeface="Montserrat" panose="00000500000000000000" pitchFamily="2" charset="0"/>
                        </a:rPr>
                        <a:t>: </a:t>
                      </a:r>
                      <a:r>
                        <a:rPr lang="en-GB" sz="2400" kern="1200">
                          <a:solidFill>
                            <a:schemeClr val="tx1"/>
                          </a:solidFill>
                          <a:effectLst/>
                          <a:latin typeface="Montserrat" panose="00000500000000000000" pitchFamily="2" charset="0"/>
                          <a:ea typeface="+mn-ea"/>
                          <a:cs typeface="+mn-cs"/>
                        </a:rPr>
                        <a:t>supporting documentation confirming the length of employment and gross income for the current tax year</a:t>
                      </a:r>
                    </a:p>
                    <a:p>
                      <a:pPr marL="342900" indent="-342900">
                        <a:buFont typeface="Arial" panose="020B0604020202020204" pitchFamily="34" charset="0"/>
                        <a:buChar char="•"/>
                      </a:pPr>
                      <a:r>
                        <a:rPr lang="en-GB" sz="2400" kern="1200">
                          <a:solidFill>
                            <a:schemeClr val="tx1"/>
                          </a:solidFill>
                          <a:effectLst/>
                          <a:latin typeface="Montserrat" panose="00000500000000000000" pitchFamily="2" charset="0"/>
                          <a:ea typeface="+mn-ea"/>
                          <a:cs typeface="+mn-cs"/>
                        </a:rPr>
                        <a:t>Up to date 6 months </a:t>
                      </a:r>
                      <a:r>
                        <a:rPr lang="en-GB" sz="2400" b="1" kern="1200">
                          <a:solidFill>
                            <a:schemeClr val="tx1"/>
                          </a:solidFill>
                          <a:effectLst/>
                          <a:latin typeface="Montserrat" panose="00000500000000000000" pitchFamily="2" charset="0"/>
                          <a:ea typeface="+mn-ea"/>
                          <a:cs typeface="+mn-cs"/>
                        </a:rPr>
                        <a:t>bank statements</a:t>
                      </a:r>
                      <a:r>
                        <a:rPr lang="en-GB" sz="2400" kern="1200">
                          <a:solidFill>
                            <a:schemeClr val="tx1"/>
                          </a:solidFill>
                          <a:effectLst/>
                          <a:latin typeface="Montserrat" panose="00000500000000000000" pitchFamily="2" charset="0"/>
                          <a:ea typeface="+mn-ea"/>
                          <a:cs typeface="+mn-cs"/>
                        </a:rPr>
                        <a:t> (both applicant and sponsor's accounts)</a:t>
                      </a:r>
                    </a:p>
                    <a:p>
                      <a:pPr marL="342900" indent="-342900">
                        <a:buFont typeface="Arial" panose="020B0604020202020204" pitchFamily="34" charset="0"/>
                        <a:buChar char="•"/>
                      </a:pPr>
                      <a:r>
                        <a:rPr lang="en-GB" sz="2400" b="1" kern="1200">
                          <a:solidFill>
                            <a:schemeClr val="tx1"/>
                          </a:solidFill>
                          <a:effectLst/>
                          <a:latin typeface="Montserrat" panose="00000500000000000000" pitchFamily="2" charset="0"/>
                          <a:ea typeface="+mn-ea"/>
                          <a:cs typeface="+mn-cs"/>
                        </a:rPr>
                        <a:t>Financial dependency</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129115549"/>
                  </a:ext>
                </a:extLst>
              </a:tr>
              <a:tr h="872154">
                <a:tc>
                  <a:txBody>
                    <a:bodyPr/>
                    <a:lstStyle/>
                    <a:p>
                      <a:pPr algn="l">
                        <a:buNone/>
                      </a:pPr>
                      <a:r>
                        <a:rPr lang="en-IE" sz="2400" b="1">
                          <a:effectLst/>
                          <a:latin typeface="Montserrat" panose="00000500000000000000" pitchFamily="2" charset="0"/>
                        </a:rPr>
                        <a:t>Accommodation</a:t>
                      </a:r>
                      <a:endParaRPr lang="en-IE" sz="2400">
                        <a:effectLst/>
                        <a:latin typeface="Montserrat" panose="00000500000000000000" pitchFamily="2" charset="0"/>
                      </a:endParaRP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marL="342900" indent="-342900">
                        <a:buFont typeface="Arial" panose="020B0604020202020204" pitchFamily="34" charset="0"/>
                        <a:buChar char="•"/>
                      </a:pPr>
                      <a:r>
                        <a:rPr lang="en-GB" sz="2400">
                          <a:effectLst/>
                          <a:latin typeface="Montserrat" panose="00000500000000000000" pitchFamily="2" charset="0"/>
                        </a:rPr>
                        <a:t>• Lease/mortgage agreement</a:t>
                      </a:r>
                      <a:br>
                        <a:rPr lang="en-GB" sz="2400">
                          <a:effectLst/>
                          <a:latin typeface="Montserrat" panose="00000500000000000000" pitchFamily="2" charset="0"/>
                        </a:rPr>
                      </a:br>
                      <a:r>
                        <a:rPr lang="en-GB" sz="2400">
                          <a:effectLst/>
                          <a:latin typeface="Montserrat" panose="00000500000000000000" pitchFamily="2" charset="0"/>
                        </a:rPr>
                        <a:t>• Letter from landlord </a:t>
                      </a:r>
                    </a:p>
                  </a:txBody>
                  <a:tcPr marL="34288" marR="34288" marT="17144" marB="17144" anchor="ctr">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6692248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0264B595-2850-2194-68FE-2C88479DAE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3B09BE-199E-903D-A703-DCD9EB11BC75}"/>
              </a:ext>
            </a:extLst>
          </p:cNvPr>
          <p:cNvGrpSpPr/>
          <p:nvPr/>
        </p:nvGrpSpPr>
        <p:grpSpPr>
          <a:xfrm>
            <a:off x="0" y="28268"/>
            <a:ext cx="16764000" cy="2247900"/>
            <a:chOff x="0" y="0"/>
            <a:chExt cx="3127437" cy="592224"/>
          </a:xfrm>
        </p:grpSpPr>
        <p:sp>
          <p:nvSpPr>
            <p:cNvPr id="3" name="Freeform 3">
              <a:extLst>
                <a:ext uri="{FF2B5EF4-FFF2-40B4-BE49-F238E27FC236}">
                  <a16:creationId xmlns:a16="http://schemas.microsoft.com/office/drawing/2014/main" id="{9DC06890-17A3-A064-1060-792058C2148A}"/>
                </a:ext>
              </a:extLst>
            </p:cNvPr>
            <p:cNvSpPr/>
            <p:nvPr/>
          </p:nvSpPr>
          <p:spPr>
            <a:xfrm>
              <a:off x="0" y="0"/>
              <a:ext cx="3127437" cy="592224"/>
            </a:xfrm>
            <a:custGeom>
              <a:avLst/>
              <a:gdLst/>
              <a:ahLst/>
              <a:cxnLst/>
              <a:rect l="l" t="t" r="r" b="b"/>
              <a:pathLst>
                <a:path w="3127437" h="592224">
                  <a:moveTo>
                    <a:pt x="0" y="0"/>
                  </a:moveTo>
                  <a:lnTo>
                    <a:pt x="3127437" y="0"/>
                  </a:lnTo>
                  <a:lnTo>
                    <a:pt x="3127437"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D07CEAD6-680B-3B3C-886A-3DA9DCC12F0C}"/>
                </a:ext>
              </a:extLst>
            </p:cNvPr>
            <p:cNvSpPr txBox="1"/>
            <p:nvPr/>
          </p:nvSpPr>
          <p:spPr>
            <a:xfrm>
              <a:off x="0" y="-28575"/>
              <a:ext cx="3127437"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A7C01FA5-8663-2AAA-26D5-0CBC17EFBC2D}"/>
              </a:ext>
            </a:extLst>
          </p:cNvPr>
          <p:cNvSpPr txBox="1"/>
          <p:nvPr/>
        </p:nvSpPr>
        <p:spPr>
          <a:xfrm>
            <a:off x="458843" y="691030"/>
            <a:ext cx="14020800" cy="1231106"/>
          </a:xfrm>
          <a:prstGeom prst="rect">
            <a:avLst/>
          </a:prstGeom>
        </p:spPr>
        <p:txBody>
          <a:bodyPr wrap="square" lIns="0" tIns="0" rIns="0" bIns="0" rtlCol="0" anchor="t">
            <a:spAutoFit/>
          </a:bodyPr>
          <a:lstStyle/>
          <a:p>
            <a:r>
              <a:rPr lang="en-GB" sz="8000" b="1">
                <a:solidFill>
                  <a:schemeClr val="bg1"/>
                </a:solidFill>
                <a:latin typeface="DM Serif Display" pitchFamily="2" charset="0"/>
                <a:cs typeface="Calibri"/>
                <a:sym typeface="Calibri"/>
              </a:rPr>
              <a:t> Cont. Documents </a:t>
            </a:r>
            <a:endParaRPr lang="en-IE" sz="8000" b="1">
              <a:solidFill>
                <a:schemeClr val="bg1"/>
              </a:solidFill>
              <a:latin typeface="DM Serif Display" pitchFamily="2" charset="0"/>
            </a:endParaRPr>
          </a:p>
        </p:txBody>
      </p:sp>
      <p:sp>
        <p:nvSpPr>
          <p:cNvPr id="9" name="AutoShape 9">
            <a:extLst>
              <a:ext uri="{FF2B5EF4-FFF2-40B4-BE49-F238E27FC236}">
                <a16:creationId xmlns:a16="http://schemas.microsoft.com/office/drawing/2014/main" id="{49213C96-2D57-FB99-6035-9D8642D0AAA4}"/>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6" name="Freeform 16">
            <a:extLst>
              <a:ext uri="{FF2B5EF4-FFF2-40B4-BE49-F238E27FC236}">
                <a16:creationId xmlns:a16="http://schemas.microsoft.com/office/drawing/2014/main" id="{B80CF087-9DA6-1DD6-118D-3319BC9BA14F}"/>
              </a:ext>
            </a:extLst>
          </p:cNvPr>
          <p:cNvSpPr/>
          <p:nvPr/>
        </p:nvSpPr>
        <p:spPr>
          <a:xfrm>
            <a:off x="49325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8" name="TextBox 17">
            <a:extLst>
              <a:ext uri="{FF2B5EF4-FFF2-40B4-BE49-F238E27FC236}">
                <a16:creationId xmlns:a16="http://schemas.microsoft.com/office/drawing/2014/main" id="{7867BACC-4D12-447E-4159-CA33A19A9C6E}"/>
              </a:ext>
            </a:extLst>
          </p:cNvPr>
          <p:cNvSpPr txBox="1"/>
          <p:nvPr/>
        </p:nvSpPr>
        <p:spPr>
          <a:xfrm>
            <a:off x="1066800" y="2441398"/>
            <a:ext cx="16611600" cy="5909310"/>
          </a:xfrm>
          <a:prstGeom prst="rect">
            <a:avLst/>
          </a:prstGeom>
          <a:noFill/>
        </p:spPr>
        <p:txBody>
          <a:bodyPr wrap="square">
            <a:spAutoFit/>
          </a:bodyPr>
          <a:lstStyle/>
          <a:p>
            <a:r>
              <a:rPr lang="en-US" sz="2700" b="1">
                <a:solidFill>
                  <a:schemeClr val="bg1"/>
                </a:solidFill>
                <a:latin typeface="Montserrat" panose="00000500000000000000" pitchFamily="2" charset="0"/>
                <a:cs typeface="Mongolian Baiti" panose="03000500000000000000" pitchFamily="66" charset="0"/>
              </a:rPr>
              <a:t>Evidence of dependency</a:t>
            </a:r>
            <a:br>
              <a:rPr lang="en-US" sz="2700">
                <a:solidFill>
                  <a:schemeClr val="bg1"/>
                </a:solidFill>
                <a:latin typeface="Montserrat" panose="00000500000000000000" pitchFamily="2" charset="0"/>
                <a:cs typeface="Mongolian Baiti" panose="03000500000000000000" pitchFamily="66" charset="0"/>
              </a:rPr>
            </a:br>
            <a:r>
              <a:rPr lang="en-US" sz="2700">
                <a:solidFill>
                  <a:schemeClr val="bg1"/>
                </a:solidFill>
                <a:latin typeface="Montserrat" panose="00000500000000000000" pitchFamily="2" charset="0"/>
                <a:cs typeface="Mongolian Baiti" panose="03000500000000000000" pitchFamily="66" charset="0"/>
              </a:rPr>
              <a:t>Documentary evidence may vary from case to case; however, evidence of the following will normally be relevant:</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Amount, frequency and duration of the financial support provided from sponsor to applicant (bank statement, money transfer receipts, </a:t>
            </a:r>
            <a:r>
              <a:rPr lang="en-US" sz="2700" err="1">
                <a:solidFill>
                  <a:schemeClr val="bg1"/>
                </a:solidFill>
                <a:latin typeface="Montserrat" panose="00000500000000000000" pitchFamily="2" charset="0"/>
                <a:cs typeface="Mongolian Baiti" panose="03000500000000000000" pitchFamily="66" charset="0"/>
              </a:rPr>
              <a:t>etc</a:t>
            </a:r>
            <a:r>
              <a:rPr lang="en-US" sz="2700">
                <a:solidFill>
                  <a:schemeClr val="bg1"/>
                </a:solidFill>
                <a:latin typeface="Montserrat" panose="00000500000000000000" pitchFamily="2" charset="0"/>
                <a:cs typeface="Mongolian Baiti" panose="03000500000000000000" pitchFamily="66" charset="0"/>
              </a:rPr>
              <a:t>) </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Applicants' other sources of income that you may have</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If you have no other source of income, evidence of why you are unable to work, why you are not eligible for state benefits</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Your living costs (evidence of mortgage or rent, utility, food, medical, education payments)</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Details of any other family members in your country of residence</a:t>
            </a:r>
          </a:p>
          <a:p>
            <a:pPr marL="1114425" lvl="1" indent="-428625">
              <a:buFont typeface="Arial"/>
              <a:buChar char="•"/>
            </a:pPr>
            <a:r>
              <a:rPr lang="en-US" sz="2700">
                <a:solidFill>
                  <a:schemeClr val="bg1"/>
                </a:solidFill>
                <a:latin typeface="Montserrat" panose="00000500000000000000" pitchFamily="2" charset="0"/>
                <a:cs typeface="Mongolian Baiti" panose="03000500000000000000" pitchFamily="66" charset="0"/>
              </a:rPr>
              <a:t>Your medical condition (where relevant), relationship with the sponsor including evidence of active and continuous involvement in your life, for example evidence of visits or correspondence.</a:t>
            </a:r>
          </a:p>
        </p:txBody>
      </p:sp>
    </p:spTree>
    <p:extLst>
      <p:ext uri="{BB962C8B-B14F-4D97-AF65-F5344CB8AC3E}">
        <p14:creationId xmlns:p14="http://schemas.microsoft.com/office/powerpoint/2010/main" val="127823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a:extLst>
            <a:ext uri="{FF2B5EF4-FFF2-40B4-BE49-F238E27FC236}">
              <a16:creationId xmlns:a16="http://schemas.microsoft.com/office/drawing/2014/main" id="{A38E8B83-3951-9BED-8215-5B232CEABDBF}"/>
            </a:ext>
          </a:extLst>
        </p:cNvPr>
        <p:cNvGrpSpPr/>
        <p:nvPr/>
      </p:nvGrpSpPr>
      <p:grpSpPr>
        <a:xfrm>
          <a:off x="0" y="0"/>
          <a:ext cx="0" cy="0"/>
          <a:chOff x="0" y="0"/>
          <a:chExt cx="0" cy="0"/>
        </a:xfrm>
      </p:grpSpPr>
      <p:grpSp>
        <p:nvGrpSpPr>
          <p:cNvPr id="34" name="Group 25">
            <a:extLst>
              <a:ext uri="{FF2B5EF4-FFF2-40B4-BE49-F238E27FC236}">
                <a16:creationId xmlns:a16="http://schemas.microsoft.com/office/drawing/2014/main" id="{D7558901-441F-AB5A-6E15-D1E9A1EE868F}"/>
              </a:ext>
            </a:extLst>
          </p:cNvPr>
          <p:cNvGrpSpPr/>
          <p:nvPr/>
        </p:nvGrpSpPr>
        <p:grpSpPr>
          <a:xfrm>
            <a:off x="0" y="133350"/>
            <a:ext cx="8991600" cy="1581150"/>
            <a:chOff x="0" y="0"/>
            <a:chExt cx="1341000" cy="126170"/>
          </a:xfrm>
        </p:grpSpPr>
        <p:sp>
          <p:nvSpPr>
            <p:cNvPr id="35" name="Freeform 26">
              <a:extLst>
                <a:ext uri="{FF2B5EF4-FFF2-40B4-BE49-F238E27FC236}">
                  <a16:creationId xmlns:a16="http://schemas.microsoft.com/office/drawing/2014/main" id="{0EAC3F25-DCA0-1581-4B56-071505E1FF72}"/>
                </a:ext>
              </a:extLst>
            </p:cNvPr>
            <p:cNvSpPr/>
            <p:nvPr/>
          </p:nvSpPr>
          <p:spPr>
            <a:xfrm>
              <a:off x="0" y="0"/>
              <a:ext cx="1341000" cy="126170"/>
            </a:xfrm>
            <a:custGeom>
              <a:avLst/>
              <a:gdLst/>
              <a:ahLst/>
              <a:cxnLst/>
              <a:rect l="l" t="t" r="r" b="b"/>
              <a:pathLst>
                <a:path w="1341000" h="126170">
                  <a:moveTo>
                    <a:pt x="0" y="0"/>
                  </a:moveTo>
                  <a:lnTo>
                    <a:pt x="1341000" y="0"/>
                  </a:lnTo>
                  <a:lnTo>
                    <a:pt x="1341000" y="126170"/>
                  </a:lnTo>
                  <a:lnTo>
                    <a:pt x="0" y="126170"/>
                  </a:lnTo>
                  <a:close/>
                </a:path>
              </a:pathLst>
            </a:custGeom>
            <a:solidFill>
              <a:srgbClr val="2C7695"/>
            </a:solidFill>
          </p:spPr>
          <p:txBody>
            <a:bodyPr/>
            <a:lstStyle/>
            <a:p>
              <a:endParaRPr lang="en-IE"/>
            </a:p>
          </p:txBody>
        </p:sp>
        <p:sp>
          <p:nvSpPr>
            <p:cNvPr id="36" name="TextBox 27">
              <a:extLst>
                <a:ext uri="{FF2B5EF4-FFF2-40B4-BE49-F238E27FC236}">
                  <a16:creationId xmlns:a16="http://schemas.microsoft.com/office/drawing/2014/main" id="{407B0BE7-60B9-018E-3341-A52FBCEED756}"/>
                </a:ext>
              </a:extLst>
            </p:cNvPr>
            <p:cNvSpPr txBox="1"/>
            <p:nvPr/>
          </p:nvSpPr>
          <p:spPr>
            <a:xfrm>
              <a:off x="0" y="-28575"/>
              <a:ext cx="1341000" cy="154745"/>
            </a:xfrm>
            <a:prstGeom prst="rect">
              <a:avLst/>
            </a:prstGeom>
          </p:spPr>
          <p:txBody>
            <a:bodyPr lIns="50800" tIns="50800" rIns="50800" bIns="50800" rtlCol="0" anchor="ctr"/>
            <a:lstStyle/>
            <a:p>
              <a:pPr algn="ctr">
                <a:lnSpc>
                  <a:spcPts val="1960"/>
                </a:lnSpc>
              </a:pPr>
              <a:endParaRPr/>
            </a:p>
          </p:txBody>
        </p:sp>
      </p:grpSp>
      <p:sp>
        <p:nvSpPr>
          <p:cNvPr id="37" name="Freeform 18">
            <a:extLst>
              <a:ext uri="{FF2B5EF4-FFF2-40B4-BE49-F238E27FC236}">
                <a16:creationId xmlns:a16="http://schemas.microsoft.com/office/drawing/2014/main" id="{C5644090-A1C9-5FA1-09BF-B91D6397C3AB}"/>
              </a:ext>
            </a:extLst>
          </p:cNvPr>
          <p:cNvSpPr/>
          <p:nvPr/>
        </p:nvSpPr>
        <p:spPr>
          <a:xfrm>
            <a:off x="19291" y="133351"/>
            <a:ext cx="4628909" cy="1581149"/>
          </a:xfrm>
          <a:custGeom>
            <a:avLst/>
            <a:gdLst/>
            <a:ahLst/>
            <a:cxnLst/>
            <a:rect l="l" t="t" r="r" b="b"/>
            <a:pathLst>
              <a:path w="1773367" h="126170">
                <a:moveTo>
                  <a:pt x="0" y="0"/>
                </a:moveTo>
                <a:lnTo>
                  <a:pt x="1773367" y="0"/>
                </a:lnTo>
                <a:lnTo>
                  <a:pt x="1773367" y="126170"/>
                </a:lnTo>
                <a:lnTo>
                  <a:pt x="0" y="126170"/>
                </a:lnTo>
                <a:close/>
              </a:path>
            </a:pathLst>
          </a:custGeom>
          <a:solidFill>
            <a:srgbClr val="1D3752"/>
          </a:solidFill>
        </p:spPr>
        <p:txBody>
          <a:bodyPr/>
          <a:lstStyle/>
          <a:p>
            <a:endParaRPr lang="en-IE"/>
          </a:p>
        </p:txBody>
      </p:sp>
      <p:grpSp>
        <p:nvGrpSpPr>
          <p:cNvPr id="2" name="Group 2">
            <a:extLst>
              <a:ext uri="{FF2B5EF4-FFF2-40B4-BE49-F238E27FC236}">
                <a16:creationId xmlns:a16="http://schemas.microsoft.com/office/drawing/2014/main" id="{3B6A675E-BF77-F5E9-D003-0A6B94FC4FCB}"/>
              </a:ext>
            </a:extLst>
          </p:cNvPr>
          <p:cNvGrpSpPr/>
          <p:nvPr/>
        </p:nvGrpSpPr>
        <p:grpSpPr>
          <a:xfrm>
            <a:off x="7212369" y="9925050"/>
            <a:ext cx="11075631" cy="361950"/>
            <a:chOff x="0" y="0"/>
            <a:chExt cx="3860786" cy="126170"/>
          </a:xfrm>
        </p:grpSpPr>
        <p:sp>
          <p:nvSpPr>
            <p:cNvPr id="3" name="Freeform 3">
              <a:extLst>
                <a:ext uri="{FF2B5EF4-FFF2-40B4-BE49-F238E27FC236}">
                  <a16:creationId xmlns:a16="http://schemas.microsoft.com/office/drawing/2014/main" id="{22DED479-632B-A08C-DD66-EE630AA4EAB5}"/>
                </a:ext>
              </a:extLst>
            </p:cNvPr>
            <p:cNvSpPr/>
            <p:nvPr/>
          </p:nvSpPr>
          <p:spPr>
            <a:xfrm>
              <a:off x="0" y="0"/>
              <a:ext cx="3860786" cy="126170"/>
            </a:xfrm>
            <a:custGeom>
              <a:avLst/>
              <a:gdLst/>
              <a:ahLst/>
              <a:cxnLst/>
              <a:rect l="l" t="t" r="r" b="b"/>
              <a:pathLst>
                <a:path w="3860786" h="126170">
                  <a:moveTo>
                    <a:pt x="0" y="0"/>
                  </a:moveTo>
                  <a:lnTo>
                    <a:pt x="3860786" y="0"/>
                  </a:lnTo>
                  <a:lnTo>
                    <a:pt x="3860786" y="126170"/>
                  </a:lnTo>
                  <a:lnTo>
                    <a:pt x="0" y="126170"/>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69287C02-CC75-8D41-E8BC-F3BB2C8902D7}"/>
                </a:ext>
              </a:extLst>
            </p:cNvPr>
            <p:cNvSpPr txBox="1"/>
            <p:nvPr/>
          </p:nvSpPr>
          <p:spPr>
            <a:xfrm>
              <a:off x="0" y="-28575"/>
              <a:ext cx="3860786" cy="154745"/>
            </a:xfrm>
            <a:prstGeom prst="rect">
              <a:avLst/>
            </a:prstGeom>
          </p:spPr>
          <p:txBody>
            <a:bodyPr lIns="50800" tIns="50800" rIns="50800" bIns="50800" rtlCol="0" anchor="ctr"/>
            <a:lstStyle/>
            <a:p>
              <a:pPr algn="ctr">
                <a:lnSpc>
                  <a:spcPts val="1960"/>
                </a:lnSpc>
              </a:pPr>
              <a:endParaRPr/>
            </a:p>
          </p:txBody>
        </p:sp>
      </p:grpSp>
      <p:grpSp>
        <p:nvGrpSpPr>
          <p:cNvPr id="5" name="Group 5">
            <a:extLst>
              <a:ext uri="{FF2B5EF4-FFF2-40B4-BE49-F238E27FC236}">
                <a16:creationId xmlns:a16="http://schemas.microsoft.com/office/drawing/2014/main" id="{A545BDC5-596A-2676-313E-D99952FD85C3}"/>
              </a:ext>
            </a:extLst>
          </p:cNvPr>
          <p:cNvGrpSpPr/>
          <p:nvPr/>
        </p:nvGrpSpPr>
        <p:grpSpPr>
          <a:xfrm>
            <a:off x="0" y="9925050"/>
            <a:ext cx="7212369" cy="361950"/>
            <a:chOff x="0" y="0"/>
            <a:chExt cx="2514116" cy="126170"/>
          </a:xfrm>
        </p:grpSpPr>
        <p:sp>
          <p:nvSpPr>
            <p:cNvPr id="6" name="Freeform 6">
              <a:extLst>
                <a:ext uri="{FF2B5EF4-FFF2-40B4-BE49-F238E27FC236}">
                  <a16:creationId xmlns:a16="http://schemas.microsoft.com/office/drawing/2014/main" id="{26DE3B0C-543D-E674-27BA-CA968BF4CA7F}"/>
                </a:ext>
              </a:extLst>
            </p:cNvPr>
            <p:cNvSpPr/>
            <p:nvPr/>
          </p:nvSpPr>
          <p:spPr>
            <a:xfrm>
              <a:off x="0" y="0"/>
              <a:ext cx="2514116" cy="126170"/>
            </a:xfrm>
            <a:custGeom>
              <a:avLst/>
              <a:gdLst/>
              <a:ahLst/>
              <a:cxnLst/>
              <a:rect l="l" t="t" r="r" b="b"/>
              <a:pathLst>
                <a:path w="2514116" h="126170">
                  <a:moveTo>
                    <a:pt x="0" y="0"/>
                  </a:moveTo>
                  <a:lnTo>
                    <a:pt x="2514116" y="0"/>
                  </a:lnTo>
                  <a:lnTo>
                    <a:pt x="2514116" y="126170"/>
                  </a:lnTo>
                  <a:lnTo>
                    <a:pt x="0" y="126170"/>
                  </a:lnTo>
                  <a:close/>
                </a:path>
              </a:pathLst>
            </a:custGeom>
            <a:solidFill>
              <a:srgbClr val="2C7695"/>
            </a:solidFill>
          </p:spPr>
          <p:txBody>
            <a:bodyPr/>
            <a:lstStyle/>
            <a:p>
              <a:endParaRPr lang="en-IE"/>
            </a:p>
          </p:txBody>
        </p:sp>
        <p:sp>
          <p:nvSpPr>
            <p:cNvPr id="7" name="TextBox 7">
              <a:extLst>
                <a:ext uri="{FF2B5EF4-FFF2-40B4-BE49-F238E27FC236}">
                  <a16:creationId xmlns:a16="http://schemas.microsoft.com/office/drawing/2014/main" id="{54E22428-C788-EA8B-124C-32C50066A356}"/>
                </a:ext>
              </a:extLst>
            </p:cNvPr>
            <p:cNvSpPr txBox="1"/>
            <p:nvPr/>
          </p:nvSpPr>
          <p:spPr>
            <a:xfrm>
              <a:off x="0" y="-28575"/>
              <a:ext cx="2514116" cy="154745"/>
            </a:xfrm>
            <a:prstGeom prst="rect">
              <a:avLst/>
            </a:prstGeom>
          </p:spPr>
          <p:txBody>
            <a:bodyPr lIns="50800" tIns="50800" rIns="50800" bIns="50800" rtlCol="0" anchor="ctr"/>
            <a:lstStyle/>
            <a:p>
              <a:pPr algn="ctr">
                <a:lnSpc>
                  <a:spcPts val="1960"/>
                </a:lnSpc>
              </a:pPr>
              <a:endParaRPr/>
            </a:p>
          </p:txBody>
        </p:sp>
      </p:grpSp>
      <p:sp>
        <p:nvSpPr>
          <p:cNvPr id="8" name="TextBox 8">
            <a:extLst>
              <a:ext uri="{FF2B5EF4-FFF2-40B4-BE49-F238E27FC236}">
                <a16:creationId xmlns:a16="http://schemas.microsoft.com/office/drawing/2014/main" id="{BE80A900-C59B-6095-B081-B68A9637E917}"/>
              </a:ext>
            </a:extLst>
          </p:cNvPr>
          <p:cNvSpPr txBox="1"/>
          <p:nvPr/>
        </p:nvSpPr>
        <p:spPr>
          <a:xfrm>
            <a:off x="609600" y="325145"/>
            <a:ext cx="9721834" cy="1120435"/>
          </a:xfrm>
          <a:prstGeom prst="rect">
            <a:avLst/>
          </a:prstGeom>
        </p:spPr>
        <p:txBody>
          <a:bodyPr wrap="square" lIns="0" tIns="0" rIns="0" bIns="0" rtlCol="0" anchor="t">
            <a:spAutoFit/>
          </a:bodyPr>
          <a:lstStyle/>
          <a:p>
            <a:pPr algn="l">
              <a:lnSpc>
                <a:spcPts val="8580"/>
              </a:lnSpc>
            </a:pPr>
            <a:r>
              <a:rPr lang="en-US" sz="7800">
                <a:solidFill>
                  <a:schemeClr val="bg1"/>
                </a:solidFill>
                <a:latin typeface="DM Serif Display"/>
                <a:ea typeface="DM Serif Display"/>
                <a:cs typeface="DM Serif Display"/>
                <a:sym typeface="DM Serif Display"/>
              </a:rPr>
              <a:t>Cont. Documents      </a:t>
            </a:r>
          </a:p>
        </p:txBody>
      </p:sp>
      <p:grpSp>
        <p:nvGrpSpPr>
          <p:cNvPr id="16" name="Group 16">
            <a:extLst>
              <a:ext uri="{FF2B5EF4-FFF2-40B4-BE49-F238E27FC236}">
                <a16:creationId xmlns:a16="http://schemas.microsoft.com/office/drawing/2014/main" id="{A342515E-F47E-8372-AA82-B7B03784FC0A}"/>
              </a:ext>
            </a:extLst>
          </p:cNvPr>
          <p:cNvGrpSpPr/>
          <p:nvPr/>
        </p:nvGrpSpPr>
        <p:grpSpPr>
          <a:xfrm rot="-10800000">
            <a:off x="4799918" y="6892270"/>
            <a:ext cx="1688857" cy="1023957"/>
            <a:chOff x="0" y="0"/>
            <a:chExt cx="1173013" cy="711200"/>
          </a:xfrm>
        </p:grpSpPr>
        <p:sp>
          <p:nvSpPr>
            <p:cNvPr id="17" name="Freeform 17">
              <a:extLst>
                <a:ext uri="{FF2B5EF4-FFF2-40B4-BE49-F238E27FC236}">
                  <a16:creationId xmlns:a16="http://schemas.microsoft.com/office/drawing/2014/main" id="{9721D750-5623-4DD7-C940-3E88E21C68D9}"/>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18" name="TextBox 18">
              <a:extLst>
                <a:ext uri="{FF2B5EF4-FFF2-40B4-BE49-F238E27FC236}">
                  <a16:creationId xmlns:a16="http://schemas.microsoft.com/office/drawing/2014/main" id="{F74A9807-E27D-D7CD-FF99-9F3B86E3198C}"/>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19" name="Group 19">
            <a:extLst>
              <a:ext uri="{FF2B5EF4-FFF2-40B4-BE49-F238E27FC236}">
                <a16:creationId xmlns:a16="http://schemas.microsoft.com/office/drawing/2014/main" id="{F15714A2-5045-D270-AA4C-1DBA6B22A0B9}"/>
              </a:ext>
            </a:extLst>
          </p:cNvPr>
          <p:cNvGrpSpPr/>
          <p:nvPr/>
        </p:nvGrpSpPr>
        <p:grpSpPr>
          <a:xfrm>
            <a:off x="17259300" y="-19050"/>
            <a:ext cx="1028700" cy="361950"/>
            <a:chOff x="0" y="0"/>
            <a:chExt cx="358588" cy="126170"/>
          </a:xfrm>
        </p:grpSpPr>
        <p:sp>
          <p:nvSpPr>
            <p:cNvPr id="20" name="Freeform 20">
              <a:extLst>
                <a:ext uri="{FF2B5EF4-FFF2-40B4-BE49-F238E27FC236}">
                  <a16:creationId xmlns:a16="http://schemas.microsoft.com/office/drawing/2014/main" id="{0A4AEE87-928B-7FA7-56F2-D01B8F3FADA5}"/>
                </a:ext>
              </a:extLst>
            </p:cNvPr>
            <p:cNvSpPr/>
            <p:nvPr/>
          </p:nvSpPr>
          <p:spPr>
            <a:xfrm>
              <a:off x="0" y="0"/>
              <a:ext cx="358588" cy="126170"/>
            </a:xfrm>
            <a:custGeom>
              <a:avLst/>
              <a:gdLst/>
              <a:ahLst/>
              <a:cxnLst/>
              <a:rect l="l" t="t" r="r" b="b"/>
              <a:pathLst>
                <a:path w="358588" h="126170">
                  <a:moveTo>
                    <a:pt x="0" y="0"/>
                  </a:moveTo>
                  <a:lnTo>
                    <a:pt x="358588" y="0"/>
                  </a:lnTo>
                  <a:lnTo>
                    <a:pt x="358588" y="126170"/>
                  </a:lnTo>
                  <a:lnTo>
                    <a:pt x="0" y="126170"/>
                  </a:lnTo>
                  <a:close/>
                </a:path>
              </a:pathLst>
            </a:custGeom>
            <a:solidFill>
              <a:srgbClr val="2C7695"/>
            </a:solidFill>
          </p:spPr>
          <p:txBody>
            <a:bodyPr/>
            <a:lstStyle/>
            <a:p>
              <a:endParaRPr lang="en-IE"/>
            </a:p>
          </p:txBody>
        </p:sp>
        <p:sp>
          <p:nvSpPr>
            <p:cNvPr id="21" name="TextBox 21">
              <a:extLst>
                <a:ext uri="{FF2B5EF4-FFF2-40B4-BE49-F238E27FC236}">
                  <a16:creationId xmlns:a16="http://schemas.microsoft.com/office/drawing/2014/main" id="{E8121C12-25DE-4627-5E8A-92B15759782A}"/>
                </a:ext>
              </a:extLst>
            </p:cNvPr>
            <p:cNvSpPr txBox="1"/>
            <p:nvPr/>
          </p:nvSpPr>
          <p:spPr>
            <a:xfrm>
              <a:off x="0" y="-28575"/>
              <a:ext cx="358588" cy="154745"/>
            </a:xfrm>
            <a:prstGeom prst="rect">
              <a:avLst/>
            </a:prstGeom>
          </p:spPr>
          <p:txBody>
            <a:bodyPr lIns="50800" tIns="50800" rIns="50800" bIns="50800" rtlCol="0" anchor="ctr"/>
            <a:lstStyle/>
            <a:p>
              <a:pPr algn="ctr">
                <a:lnSpc>
                  <a:spcPts val="1960"/>
                </a:lnSpc>
              </a:pPr>
              <a:endParaRPr/>
            </a:p>
          </p:txBody>
        </p:sp>
      </p:grpSp>
      <p:sp>
        <p:nvSpPr>
          <p:cNvPr id="28" name="Freeform 28">
            <a:extLst>
              <a:ext uri="{FF2B5EF4-FFF2-40B4-BE49-F238E27FC236}">
                <a16:creationId xmlns:a16="http://schemas.microsoft.com/office/drawing/2014/main" id="{621DE3CB-A310-1919-9263-282625B301FD}"/>
              </a:ext>
            </a:extLst>
          </p:cNvPr>
          <p:cNvSpPr/>
          <p:nvPr/>
        </p:nvSpPr>
        <p:spPr>
          <a:xfrm>
            <a:off x="15599268" y="9160947"/>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0" name="TextBox 9">
            <a:extLst>
              <a:ext uri="{FF2B5EF4-FFF2-40B4-BE49-F238E27FC236}">
                <a16:creationId xmlns:a16="http://schemas.microsoft.com/office/drawing/2014/main" id="{BB0D0A27-80F2-61AD-FBB3-1FBA47C64377}"/>
              </a:ext>
            </a:extLst>
          </p:cNvPr>
          <p:cNvSpPr txBox="1"/>
          <p:nvPr/>
        </p:nvSpPr>
        <p:spPr>
          <a:xfrm>
            <a:off x="358047" y="1866900"/>
            <a:ext cx="15491553" cy="6001643"/>
          </a:xfrm>
          <a:prstGeom prst="rect">
            <a:avLst/>
          </a:prstGeom>
          <a:noFill/>
        </p:spPr>
        <p:txBody>
          <a:bodyPr wrap="square">
            <a:spAutoFit/>
          </a:bodyPr>
          <a:lstStyle/>
          <a:p>
            <a:pPr algn="l"/>
            <a:r>
              <a:rPr lang="en-US" sz="3200" b="1">
                <a:solidFill>
                  <a:srgbClr val="222222"/>
                </a:solidFill>
                <a:latin typeface="Montserrat" panose="00000500000000000000" pitchFamily="2" charset="0"/>
                <a:cs typeface="Arial" panose="020B0604020202020204" pitchFamily="34" charset="0"/>
              </a:rPr>
              <a:t>Medical or travel insurance</a:t>
            </a:r>
            <a:br>
              <a:rPr lang="en-US" sz="3200">
                <a:solidFill>
                  <a:srgbClr val="222222"/>
                </a:solidFill>
                <a:latin typeface="Montserrat" panose="00000500000000000000" pitchFamily="2" charset="0"/>
                <a:cs typeface="Arial" panose="020B0604020202020204" pitchFamily="34" charset="0"/>
              </a:rPr>
            </a:br>
            <a:r>
              <a:rPr lang="en-US" sz="3200">
                <a:solidFill>
                  <a:srgbClr val="222222"/>
                </a:solidFill>
                <a:latin typeface="Montserrat" panose="00000500000000000000" pitchFamily="2" charset="0"/>
                <a:cs typeface="Arial" panose="020B0604020202020204" pitchFamily="34" charset="0"/>
              </a:rPr>
              <a:t>Evidence of medical or travel insurance does not need to be provided with your application. However, the Visa Officer may request it before they make a decision on your application.</a:t>
            </a:r>
          </a:p>
          <a:p>
            <a:pPr algn="l"/>
            <a:r>
              <a:rPr lang="en-US" sz="3200">
                <a:solidFill>
                  <a:srgbClr val="222222"/>
                </a:solidFill>
                <a:latin typeface="Montserrat" panose="00000500000000000000" pitchFamily="2" charset="0"/>
                <a:cs typeface="Arial" panose="020B0604020202020204" pitchFamily="34" charset="0"/>
              </a:rPr>
              <a:t>If your visa is approved, you must have evidence of medical or travel insurance when you arrive at the port of entry (airport or seaport) and must present it to the Immigration Officer on request.</a:t>
            </a:r>
          </a:p>
          <a:p>
            <a:pPr algn="l"/>
            <a:endParaRPr lang="en-US" sz="3200" b="1">
              <a:solidFill>
                <a:srgbClr val="222222"/>
              </a:solidFill>
              <a:latin typeface="Montserrat" panose="00000500000000000000" pitchFamily="2" charset="0"/>
              <a:cs typeface="Arial" panose="020B0604020202020204" pitchFamily="34" charset="0"/>
            </a:endParaRPr>
          </a:p>
          <a:p>
            <a:pPr algn="l"/>
            <a:r>
              <a:rPr lang="en-US" sz="3200" b="1">
                <a:solidFill>
                  <a:srgbClr val="222222"/>
                </a:solidFill>
                <a:latin typeface="Montserrat" panose="00000500000000000000" pitchFamily="2" charset="0"/>
                <a:cs typeface="Arial" panose="020B0604020202020204" pitchFamily="34" charset="0"/>
              </a:rPr>
              <a:t>Previous Visa Refusals</a:t>
            </a:r>
            <a:br>
              <a:rPr lang="en-US" sz="3200">
                <a:solidFill>
                  <a:srgbClr val="222222"/>
                </a:solidFill>
                <a:latin typeface="Montserrat" panose="00000500000000000000" pitchFamily="2" charset="0"/>
                <a:cs typeface="Arial" panose="020B0604020202020204" pitchFamily="34" charset="0"/>
              </a:rPr>
            </a:br>
            <a:r>
              <a:rPr lang="en-US" sz="3200">
                <a:solidFill>
                  <a:srgbClr val="222222"/>
                </a:solidFill>
                <a:latin typeface="Montserrat" panose="00000500000000000000" pitchFamily="2" charset="0"/>
                <a:cs typeface="Arial" panose="020B0604020202020204" pitchFamily="34" charset="0"/>
              </a:rPr>
              <a:t>If you have been refused a visa in the past for any country, you must provide the details. The original letter issued to you by the authorities of that country must be provided with your application.</a:t>
            </a:r>
          </a:p>
        </p:txBody>
      </p:sp>
    </p:spTree>
    <p:extLst>
      <p:ext uri="{BB962C8B-B14F-4D97-AF65-F5344CB8AC3E}">
        <p14:creationId xmlns:p14="http://schemas.microsoft.com/office/powerpoint/2010/main" val="179644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752"/>
        </a:solidFill>
        <a:effectLst/>
      </p:bgPr>
    </p:bg>
    <p:spTree>
      <p:nvGrpSpPr>
        <p:cNvPr id="1" name=""/>
        <p:cNvGrpSpPr/>
        <p:nvPr/>
      </p:nvGrpSpPr>
      <p:grpSpPr>
        <a:xfrm>
          <a:off x="0" y="0"/>
          <a:ext cx="0" cy="0"/>
          <a:chOff x="0" y="0"/>
          <a:chExt cx="0" cy="0"/>
        </a:xfrm>
      </p:grpSpPr>
      <p:sp>
        <p:nvSpPr>
          <p:cNvPr id="4" name="TextBox 4"/>
          <p:cNvSpPr txBox="1"/>
          <p:nvPr/>
        </p:nvSpPr>
        <p:spPr>
          <a:xfrm>
            <a:off x="8119547" y="780110"/>
            <a:ext cx="9685461" cy="3808533"/>
          </a:xfrm>
          <a:prstGeom prst="rect">
            <a:avLst/>
          </a:prstGeom>
          <a:solidFill>
            <a:schemeClr val="tx2">
              <a:lumMod val="40000"/>
              <a:lumOff val="60000"/>
            </a:schemeClr>
          </a:solidFill>
        </p:spPr>
        <p:txBody>
          <a:bodyPr lIns="50800" tIns="50800" rIns="50800" bIns="50800" rtlCol="0" anchor="ctr"/>
          <a:lstStyle/>
          <a:p>
            <a:pPr algn="ctr">
              <a:lnSpc>
                <a:spcPts val="1960"/>
              </a:lnSpc>
            </a:pPr>
            <a:endParaRP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3" name="Group 13"/>
          <p:cNvGrpSpPr/>
          <p:nvPr/>
        </p:nvGrpSpPr>
        <p:grpSpPr>
          <a:xfrm>
            <a:off x="8806691" y="0"/>
            <a:ext cx="9481309" cy="361950"/>
            <a:chOff x="0" y="0"/>
            <a:chExt cx="3305031" cy="126170"/>
          </a:xfrm>
        </p:grpSpPr>
        <p:sp>
          <p:nvSpPr>
            <p:cNvPr id="14" name="Freeform 14"/>
            <p:cNvSpPr/>
            <p:nvPr/>
          </p:nvSpPr>
          <p:spPr>
            <a:xfrm>
              <a:off x="0" y="0"/>
              <a:ext cx="3305031" cy="126170"/>
            </a:xfrm>
            <a:custGeom>
              <a:avLst/>
              <a:gdLst/>
              <a:ahLst/>
              <a:cxnLst/>
              <a:rect l="l" t="t" r="r" b="b"/>
              <a:pathLst>
                <a:path w="3305031" h="126170">
                  <a:moveTo>
                    <a:pt x="0" y="0"/>
                  </a:moveTo>
                  <a:lnTo>
                    <a:pt x="3305031" y="0"/>
                  </a:lnTo>
                  <a:lnTo>
                    <a:pt x="3305031" y="126170"/>
                  </a:lnTo>
                  <a:lnTo>
                    <a:pt x="0" y="126170"/>
                  </a:lnTo>
                  <a:close/>
                </a:path>
              </a:pathLst>
            </a:custGeom>
            <a:solidFill>
              <a:srgbClr val="2C7695"/>
            </a:solidFill>
          </p:spPr>
          <p:txBody>
            <a:bodyPr/>
            <a:lstStyle/>
            <a:p>
              <a:endParaRPr lang="en-IE"/>
            </a:p>
          </p:txBody>
        </p:sp>
        <p:sp>
          <p:nvSpPr>
            <p:cNvPr id="15" name="TextBox 15"/>
            <p:cNvSpPr txBox="1"/>
            <p:nvPr/>
          </p:nvSpPr>
          <p:spPr>
            <a:xfrm>
              <a:off x="0" y="-28575"/>
              <a:ext cx="3305031" cy="15474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0" y="0"/>
            <a:ext cx="11382326" cy="361950"/>
            <a:chOff x="0" y="0"/>
            <a:chExt cx="3967695" cy="126170"/>
          </a:xfrm>
        </p:grpSpPr>
        <p:sp>
          <p:nvSpPr>
            <p:cNvPr id="17" name="Freeform 17"/>
            <p:cNvSpPr/>
            <p:nvPr/>
          </p:nvSpPr>
          <p:spPr>
            <a:xfrm>
              <a:off x="0" y="0"/>
              <a:ext cx="3967695" cy="126170"/>
            </a:xfrm>
            <a:custGeom>
              <a:avLst/>
              <a:gdLst/>
              <a:ahLst/>
              <a:cxnLst/>
              <a:rect l="l" t="t" r="r" b="b"/>
              <a:pathLst>
                <a:path w="3967695" h="126170">
                  <a:moveTo>
                    <a:pt x="0" y="0"/>
                  </a:moveTo>
                  <a:lnTo>
                    <a:pt x="3967695" y="0"/>
                  </a:lnTo>
                  <a:lnTo>
                    <a:pt x="3967695" y="126170"/>
                  </a:lnTo>
                  <a:lnTo>
                    <a:pt x="0" y="126170"/>
                  </a:lnTo>
                  <a:close/>
                </a:path>
              </a:pathLst>
            </a:custGeom>
            <a:solidFill>
              <a:srgbClr val="F9F5EF"/>
            </a:solidFill>
          </p:spPr>
          <p:txBody>
            <a:bodyPr/>
            <a:lstStyle/>
            <a:p>
              <a:endParaRPr lang="en-IE"/>
            </a:p>
          </p:txBody>
        </p:sp>
        <p:sp>
          <p:nvSpPr>
            <p:cNvPr id="18" name="TextBox 18"/>
            <p:cNvSpPr txBox="1"/>
            <p:nvPr/>
          </p:nvSpPr>
          <p:spPr>
            <a:xfrm>
              <a:off x="0" y="-28575"/>
              <a:ext cx="3967695" cy="154745"/>
            </a:xfrm>
            <a:prstGeom prst="rect">
              <a:avLst/>
            </a:prstGeom>
          </p:spPr>
          <p:txBody>
            <a:bodyPr lIns="50800" tIns="50800" rIns="50800" bIns="50800" rtlCol="0" anchor="ctr"/>
            <a:lstStyle/>
            <a:p>
              <a:pPr algn="ctr">
                <a:lnSpc>
                  <a:spcPts val="1960"/>
                </a:lnSpc>
              </a:pPr>
              <a:endParaRPr/>
            </a:p>
          </p:txBody>
        </p:sp>
      </p:grpSp>
      <p:sp>
        <p:nvSpPr>
          <p:cNvPr id="19" name="Freeform 19"/>
          <p:cNvSpPr/>
          <p:nvPr/>
        </p:nvSpPr>
        <p:spPr>
          <a:xfrm>
            <a:off x="379677" y="9355653"/>
            <a:ext cx="2330685" cy="560821"/>
          </a:xfrm>
          <a:custGeom>
            <a:avLst/>
            <a:gdLst/>
            <a:ahLst/>
            <a:cxnLst/>
            <a:rect l="l" t="t" r="r" b="b"/>
            <a:pathLst>
              <a:path w="2330685" h="560821">
                <a:moveTo>
                  <a:pt x="0" y="0"/>
                </a:moveTo>
                <a:lnTo>
                  <a:pt x="2330685" y="0"/>
                </a:lnTo>
                <a:lnTo>
                  <a:pt x="2330685" y="560822"/>
                </a:lnTo>
                <a:lnTo>
                  <a:pt x="0" y="560822"/>
                </a:lnTo>
                <a:lnTo>
                  <a:pt x="0" y="0"/>
                </a:lnTo>
                <a:close/>
              </a:path>
            </a:pathLst>
          </a:custGeom>
          <a:blipFill>
            <a:blip r:embed="rId2"/>
            <a:stretch>
              <a:fillRect/>
            </a:stretch>
          </a:blipFill>
        </p:spPr>
        <p:txBody>
          <a:bodyPr/>
          <a:lstStyle/>
          <a:p>
            <a:endParaRPr lang="en-IE"/>
          </a:p>
        </p:txBody>
      </p:sp>
      <p:graphicFrame>
        <p:nvGraphicFramePr>
          <p:cNvPr id="21" name="Table 20">
            <a:extLst>
              <a:ext uri="{FF2B5EF4-FFF2-40B4-BE49-F238E27FC236}">
                <a16:creationId xmlns:a16="http://schemas.microsoft.com/office/drawing/2014/main" id="{0B2AB9E5-0F7B-85E6-9D78-422F7C0C4CD3}"/>
              </a:ext>
            </a:extLst>
          </p:cNvPr>
          <p:cNvGraphicFramePr>
            <a:graphicFrameLocks noGrp="1"/>
          </p:cNvGraphicFramePr>
          <p:nvPr>
            <p:extLst>
              <p:ext uri="{D42A27DB-BD31-4B8C-83A1-F6EECF244321}">
                <p14:modId xmlns:p14="http://schemas.microsoft.com/office/powerpoint/2010/main" val="2278618069"/>
              </p:ext>
            </p:extLst>
          </p:nvPr>
        </p:nvGraphicFramePr>
        <p:xfrm>
          <a:off x="8591661" y="2131138"/>
          <a:ext cx="8997684" cy="2194560"/>
        </p:xfrm>
        <a:graphic>
          <a:graphicData uri="http://schemas.openxmlformats.org/drawingml/2006/table">
            <a:tbl>
              <a:tblPr firstRow="1" bandRow="1">
                <a:tableStyleId>{5C22544A-7EE6-4342-B048-85BDC9FD1C3A}</a:tableStyleId>
              </a:tblPr>
              <a:tblGrid>
                <a:gridCol w="4498842">
                  <a:extLst>
                    <a:ext uri="{9D8B030D-6E8A-4147-A177-3AD203B41FA5}">
                      <a16:colId xmlns:a16="http://schemas.microsoft.com/office/drawing/2014/main" val="1971191493"/>
                    </a:ext>
                  </a:extLst>
                </a:gridCol>
                <a:gridCol w="4498842">
                  <a:extLst>
                    <a:ext uri="{9D8B030D-6E8A-4147-A177-3AD203B41FA5}">
                      <a16:colId xmlns:a16="http://schemas.microsoft.com/office/drawing/2014/main" val="1076513527"/>
                    </a:ext>
                  </a:extLst>
                </a:gridCol>
              </a:tblGrid>
              <a:tr h="370840">
                <a:tc>
                  <a:txBody>
                    <a:bodyPr/>
                    <a:lstStyle/>
                    <a:p>
                      <a:pPr algn="ctr"/>
                      <a:r>
                        <a:rPr lang="en-GB" sz="2400" b="0">
                          <a:solidFill>
                            <a:schemeClr val="tx1"/>
                          </a:solidFill>
                          <a:latin typeface="Montserrat" panose="00000500000000000000" pitchFamily="2" charset="0"/>
                        </a:rPr>
                        <a:t>Number of Dependent Adult Relatives</a:t>
                      </a:r>
                      <a:endParaRPr lang="en-IE" sz="2400" b="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GB" sz="2400" b="0">
                          <a:solidFill>
                            <a:schemeClr val="tx1"/>
                          </a:solidFill>
                          <a:latin typeface="Montserrat" panose="00000500000000000000" pitchFamily="2" charset="0"/>
                        </a:rPr>
                        <a:t>Minimum Annual Gross Salary Required (2025)</a:t>
                      </a:r>
                      <a:endParaRPr lang="en-IE" sz="2400" b="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881100407"/>
                  </a:ext>
                </a:extLst>
              </a:tr>
              <a:tr h="370840">
                <a:tc>
                  <a:txBody>
                    <a:bodyPr/>
                    <a:lstStyle/>
                    <a:p>
                      <a:pPr algn="ctr"/>
                      <a:r>
                        <a:rPr lang="en-IE" sz="2400" b="0">
                          <a:solidFill>
                            <a:schemeClr val="tx1"/>
                          </a:solidFill>
                          <a:latin typeface="Montserrat"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IE" sz="2400" b="0">
                          <a:solidFill>
                            <a:schemeClr val="tx1"/>
                          </a:solidFill>
                          <a:latin typeface="Montserrat" panose="00000500000000000000" pitchFamily="2" charset="0"/>
                        </a:rPr>
                        <a:t>€92,789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698339562"/>
                  </a:ext>
                </a:extLst>
              </a:tr>
              <a:tr h="370840">
                <a:tc>
                  <a:txBody>
                    <a:bodyPr/>
                    <a:lstStyle/>
                    <a:p>
                      <a:pPr algn="ctr"/>
                      <a:r>
                        <a:rPr lang="en-IE" sz="2400" b="0">
                          <a:solidFill>
                            <a:schemeClr val="tx1"/>
                          </a:solidFill>
                          <a:latin typeface="Montserrat"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IE" sz="2400" b="0">
                          <a:solidFill>
                            <a:schemeClr val="tx1"/>
                          </a:solidFill>
                          <a:latin typeface="Montserrat" panose="00000500000000000000" pitchFamily="2" charset="0"/>
                        </a:rPr>
                        <a:t>€125,390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50048799"/>
                  </a:ext>
                </a:extLst>
              </a:tr>
              <a:tr h="370840">
                <a:tc>
                  <a:txBody>
                    <a:bodyPr/>
                    <a:lstStyle/>
                    <a:p>
                      <a:pPr algn="ctr"/>
                      <a:r>
                        <a:rPr lang="en-IE" sz="2400" b="0">
                          <a:solidFill>
                            <a:schemeClr val="tx1"/>
                          </a:solidFill>
                          <a:latin typeface="Montserrat"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IE" sz="2400" b="0">
                          <a:solidFill>
                            <a:schemeClr val="tx1"/>
                          </a:solidFill>
                          <a:latin typeface="Montserrat" panose="00000500000000000000" pitchFamily="2" charset="0"/>
                        </a:rPr>
                        <a:t>€157,992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29352903"/>
                  </a:ext>
                </a:extLst>
              </a:tr>
            </a:tbl>
          </a:graphicData>
        </a:graphic>
      </p:graphicFrame>
      <p:sp>
        <p:nvSpPr>
          <p:cNvPr id="22" name="TextBox 11">
            <a:extLst>
              <a:ext uri="{FF2B5EF4-FFF2-40B4-BE49-F238E27FC236}">
                <a16:creationId xmlns:a16="http://schemas.microsoft.com/office/drawing/2014/main" id="{917FF3F8-79EC-CA8C-8FB2-A5BD3924A0A0}"/>
              </a:ext>
            </a:extLst>
          </p:cNvPr>
          <p:cNvSpPr txBox="1"/>
          <p:nvPr/>
        </p:nvSpPr>
        <p:spPr>
          <a:xfrm>
            <a:off x="698655" y="647700"/>
            <a:ext cx="7397219" cy="732060"/>
          </a:xfrm>
          <a:prstGeom prst="rect">
            <a:avLst/>
          </a:prstGeom>
        </p:spPr>
        <p:txBody>
          <a:bodyPr wrap="square" lIns="0" tIns="0" rIns="0" bIns="0" rtlCol="0" anchor="t">
            <a:spAutoFit/>
          </a:bodyPr>
          <a:lstStyle/>
          <a:p>
            <a:pPr>
              <a:lnSpc>
                <a:spcPts val="5500"/>
              </a:lnSpc>
            </a:pPr>
            <a:r>
              <a:rPr lang="en-US" sz="5400">
                <a:solidFill>
                  <a:srgbClr val="F9F5EF"/>
                </a:solidFill>
                <a:latin typeface="DM Serif Display"/>
                <a:ea typeface="DM Serif Display"/>
                <a:cs typeface="DM Serif Display"/>
                <a:sym typeface="DM Serif Display"/>
              </a:rPr>
              <a:t>Adult Dependents</a:t>
            </a:r>
          </a:p>
        </p:txBody>
      </p:sp>
      <p:sp>
        <p:nvSpPr>
          <p:cNvPr id="27" name="TextBox 26">
            <a:extLst>
              <a:ext uri="{FF2B5EF4-FFF2-40B4-BE49-F238E27FC236}">
                <a16:creationId xmlns:a16="http://schemas.microsoft.com/office/drawing/2014/main" id="{FF33D2A5-8469-CE24-7365-3AA2C9143B1E}"/>
              </a:ext>
            </a:extLst>
          </p:cNvPr>
          <p:cNvSpPr txBox="1"/>
          <p:nvPr/>
        </p:nvSpPr>
        <p:spPr>
          <a:xfrm>
            <a:off x="698655" y="1118729"/>
            <a:ext cx="7575876" cy="8279190"/>
          </a:xfrm>
          <a:prstGeom prst="rect">
            <a:avLst/>
          </a:prstGeom>
          <a:noFill/>
        </p:spPr>
        <p:txBody>
          <a:bodyPr wrap="square">
            <a:spAutoFit/>
          </a:bodyPr>
          <a:lstStyle/>
          <a:p>
            <a:br>
              <a:rPr lang="en-GB" sz="2800" b="0" i="0">
                <a:solidFill>
                  <a:schemeClr val="bg1"/>
                </a:solidFill>
                <a:effectLst/>
                <a:latin typeface="Montserrat" panose="00000500000000000000" pitchFamily="2" charset="0"/>
              </a:rPr>
            </a:br>
            <a:r>
              <a:rPr lang="en-GB" sz="2800">
                <a:solidFill>
                  <a:schemeClr val="bg1"/>
                </a:solidFill>
                <a:latin typeface="Montserrat" panose="00000500000000000000" pitchFamily="2" charset="0"/>
              </a:rPr>
              <a:t>Must a</a:t>
            </a:r>
            <a:r>
              <a:rPr lang="en-GB" sz="2800" b="0" i="0">
                <a:solidFill>
                  <a:schemeClr val="bg1"/>
                </a:solidFill>
                <a:effectLst/>
                <a:latin typeface="Montserrat" panose="00000500000000000000" pitchFamily="2" charset="0"/>
              </a:rPr>
              <a:t>pply for Stamp 0  from abroad → receive </a:t>
            </a:r>
            <a:r>
              <a:rPr lang="en-GB" sz="2800" b="0" i="1">
                <a:solidFill>
                  <a:schemeClr val="bg1"/>
                </a:solidFill>
                <a:effectLst/>
                <a:latin typeface="Montserrat" panose="00000500000000000000" pitchFamily="2" charset="0"/>
              </a:rPr>
              <a:t>conditional letter of offer</a:t>
            </a:r>
            <a:br>
              <a:rPr lang="en-GB" sz="2800" b="0" i="0">
                <a:solidFill>
                  <a:schemeClr val="bg1"/>
                </a:solidFill>
                <a:effectLst/>
                <a:latin typeface="Montserrat" panose="00000500000000000000" pitchFamily="2" charset="0"/>
              </a:rPr>
            </a:br>
            <a:endParaRPr lang="en-GB" sz="2800" b="0" i="0">
              <a:solidFill>
                <a:schemeClr val="bg1"/>
              </a:solidFill>
              <a:effectLst/>
              <a:latin typeface="Montserrat" panose="00000500000000000000" pitchFamily="2" charset="0"/>
            </a:endParaRPr>
          </a:p>
          <a:p>
            <a:r>
              <a:rPr lang="en-GB" sz="2800" b="1" i="0">
                <a:solidFill>
                  <a:schemeClr val="bg1"/>
                </a:solidFill>
                <a:effectLst/>
                <a:latin typeface="Montserrat" panose="00000500000000000000" pitchFamily="2" charset="0"/>
              </a:rPr>
              <a:t>Other Essential</a:t>
            </a:r>
            <a:r>
              <a:rPr lang="en-GB" sz="2800" b="1">
                <a:solidFill>
                  <a:schemeClr val="bg1"/>
                </a:solidFill>
                <a:latin typeface="Montserrat" panose="00000500000000000000" pitchFamily="2" charset="0"/>
              </a:rPr>
              <a:t>s</a:t>
            </a:r>
            <a:r>
              <a:rPr lang="en-GB" sz="2800" b="1" i="0">
                <a:solidFill>
                  <a:schemeClr val="bg1"/>
                </a:solidFill>
                <a:effectLst/>
                <a:latin typeface="Montserrat" panose="00000500000000000000" pitchFamily="2" charset="0"/>
              </a:rPr>
              <a:t>: </a:t>
            </a:r>
            <a:br>
              <a:rPr lang="en-GB" sz="2800" b="0" i="0">
                <a:solidFill>
                  <a:schemeClr val="bg1"/>
                </a:solidFill>
                <a:effectLst/>
                <a:latin typeface="Montserrat" panose="00000500000000000000" pitchFamily="2" charset="0"/>
              </a:rPr>
            </a:br>
            <a:br>
              <a:rPr lang="en-GB" sz="2800" b="0" i="0">
                <a:solidFill>
                  <a:schemeClr val="bg1"/>
                </a:solidFill>
                <a:effectLst/>
                <a:latin typeface="Montserrat" panose="00000500000000000000" pitchFamily="2" charset="0"/>
              </a:rPr>
            </a:br>
            <a:r>
              <a:rPr lang="en-GB" sz="2800" b="0" i="0">
                <a:solidFill>
                  <a:schemeClr val="bg1"/>
                </a:solidFill>
                <a:effectLst/>
                <a:latin typeface="Montserrat" panose="00000500000000000000" pitchFamily="2" charset="0"/>
              </a:rPr>
              <a:t>☑️ </a:t>
            </a:r>
            <a:r>
              <a:rPr lang="en-GB" sz="2800">
                <a:solidFill>
                  <a:schemeClr val="bg1"/>
                </a:solidFill>
                <a:latin typeface="Montserrat" panose="00000500000000000000" pitchFamily="2" charset="0"/>
              </a:rPr>
              <a:t>Details of all family members resident in the State including legal status </a:t>
            </a:r>
          </a:p>
          <a:p>
            <a:br>
              <a:rPr lang="en-GB" sz="2800"/>
            </a:br>
            <a:r>
              <a:rPr lang="en-GB" sz="2800"/>
              <a:t> </a:t>
            </a:r>
            <a:r>
              <a:rPr lang="en-GB" sz="2800">
                <a:solidFill>
                  <a:schemeClr val="bg1"/>
                </a:solidFill>
                <a:latin typeface="Montserrat" panose="00000500000000000000" pitchFamily="2" charset="0"/>
              </a:rPr>
              <a:t>☑️ Suitable </a:t>
            </a:r>
            <a:r>
              <a:rPr lang="en-GB" sz="2800" b="0" i="0">
                <a:solidFill>
                  <a:schemeClr val="bg1"/>
                </a:solidFill>
                <a:effectLst/>
                <a:latin typeface="Montserrat" panose="00000500000000000000" pitchFamily="2" charset="0"/>
              </a:rPr>
              <a:t>Accommodation</a:t>
            </a:r>
          </a:p>
          <a:p>
            <a:endParaRPr lang="en-GB" sz="2800">
              <a:solidFill>
                <a:schemeClr val="bg1"/>
              </a:solidFill>
              <a:latin typeface="Montserrat" panose="00000500000000000000" pitchFamily="2" charset="0"/>
            </a:endParaRPr>
          </a:p>
          <a:p>
            <a:r>
              <a:rPr lang="en-GB" sz="2800">
                <a:solidFill>
                  <a:schemeClr val="bg1"/>
                </a:solidFill>
                <a:latin typeface="Montserrat" panose="00000500000000000000" pitchFamily="2" charset="0"/>
              </a:rPr>
              <a:t>☑️ Police Clearence </a:t>
            </a:r>
            <a:endParaRPr lang="en-GB" sz="2800" b="0" i="0">
              <a:solidFill>
                <a:schemeClr val="bg1"/>
              </a:solidFill>
              <a:effectLst/>
              <a:latin typeface="Montserrat" panose="00000500000000000000" pitchFamily="2" charset="0"/>
            </a:endParaRPr>
          </a:p>
          <a:p>
            <a:br>
              <a:rPr lang="en-GB" sz="2800" b="0" i="0">
                <a:solidFill>
                  <a:schemeClr val="bg1"/>
                </a:solidFill>
                <a:effectLst/>
                <a:latin typeface="Montserrat" panose="00000500000000000000" pitchFamily="2" charset="0"/>
              </a:rPr>
            </a:br>
            <a:r>
              <a:rPr lang="en-GB" sz="2800" b="0" i="0">
                <a:solidFill>
                  <a:schemeClr val="bg1"/>
                </a:solidFill>
                <a:effectLst/>
                <a:latin typeface="Montserrat" panose="00000500000000000000" pitchFamily="2" charset="0"/>
              </a:rPr>
              <a:t>☑️ </a:t>
            </a:r>
            <a:r>
              <a:rPr lang="en-GB" sz="2800">
                <a:solidFill>
                  <a:schemeClr val="bg1"/>
                </a:solidFill>
                <a:latin typeface="Montserrat" panose="00000500000000000000" pitchFamily="2" charset="0"/>
              </a:rPr>
              <a:t>Health Declaration (</a:t>
            </a:r>
            <a:r>
              <a:rPr lang="en-GB" sz="2800" err="1">
                <a:solidFill>
                  <a:schemeClr val="bg1"/>
                </a:solidFill>
                <a:latin typeface="Montserrat" panose="00000500000000000000" pitchFamily="2" charset="0"/>
              </a:rPr>
              <a:t>eg</a:t>
            </a:r>
            <a:r>
              <a:rPr lang="en-GB" sz="2800">
                <a:solidFill>
                  <a:schemeClr val="bg1"/>
                </a:solidFill>
                <a:latin typeface="Montserrat" panose="00000500000000000000" pitchFamily="2" charset="0"/>
              </a:rPr>
              <a:t> a letter from your local doctor informing of your present state of health).</a:t>
            </a:r>
          </a:p>
          <a:p>
            <a:br>
              <a:rPr lang="en-GB" sz="2800" b="0" i="0">
                <a:solidFill>
                  <a:schemeClr val="bg1"/>
                </a:solidFill>
                <a:effectLst/>
                <a:latin typeface="Montserrat" panose="00000500000000000000" pitchFamily="2" charset="0"/>
              </a:rPr>
            </a:br>
            <a:r>
              <a:rPr lang="en-GB" sz="2800" b="0" i="0">
                <a:solidFill>
                  <a:schemeClr val="bg1"/>
                </a:solidFill>
                <a:effectLst/>
                <a:latin typeface="Montserrat" panose="00000500000000000000" pitchFamily="2" charset="0"/>
              </a:rPr>
              <a:t>☑️ Future intentions: Short statement explaining why need to reside in Ireland</a:t>
            </a:r>
          </a:p>
        </p:txBody>
      </p:sp>
      <p:sp>
        <p:nvSpPr>
          <p:cNvPr id="31" name="TextBox 30">
            <a:extLst>
              <a:ext uri="{FF2B5EF4-FFF2-40B4-BE49-F238E27FC236}">
                <a16:creationId xmlns:a16="http://schemas.microsoft.com/office/drawing/2014/main" id="{27C456BD-3068-D0C0-9D71-6C207205CB2B}"/>
              </a:ext>
            </a:extLst>
          </p:cNvPr>
          <p:cNvSpPr txBox="1"/>
          <p:nvPr/>
        </p:nvSpPr>
        <p:spPr>
          <a:xfrm>
            <a:off x="8274531" y="960052"/>
            <a:ext cx="9375492" cy="1138773"/>
          </a:xfrm>
          <a:prstGeom prst="rect">
            <a:avLst/>
          </a:prstGeom>
          <a:noFill/>
        </p:spPr>
        <p:txBody>
          <a:bodyPr wrap="square">
            <a:spAutoFit/>
          </a:bodyPr>
          <a:lstStyle/>
          <a:p>
            <a:r>
              <a:rPr lang="en-GB" sz="4400" b="0" i="0">
                <a:effectLst/>
                <a:latin typeface="Montserrat" panose="00000500000000000000" pitchFamily="2" charset="0"/>
              </a:rPr>
              <a:t>☑️</a:t>
            </a:r>
            <a:r>
              <a:rPr lang="en-GB" sz="2400" b="0" i="0">
                <a:effectLst/>
                <a:latin typeface="Montserrat" panose="00000500000000000000" pitchFamily="2" charset="0"/>
              </a:rPr>
              <a:t> </a:t>
            </a:r>
            <a:r>
              <a:rPr lang="en-GB" sz="2400" b="1" i="0">
                <a:effectLst/>
                <a:latin typeface="Montserrat" panose="00000500000000000000" pitchFamily="2" charset="0"/>
              </a:rPr>
              <a:t>Sponsor finances</a:t>
            </a:r>
            <a:r>
              <a:rPr lang="en-GB" sz="2400" b="0" i="0">
                <a:effectLst/>
                <a:latin typeface="Montserrat" panose="00000500000000000000" pitchFamily="2" charset="0"/>
              </a:rPr>
              <a:t>: </a:t>
            </a:r>
            <a:r>
              <a:rPr lang="en-GB" sz="2400" b="1" i="0">
                <a:effectLst/>
                <a:latin typeface="Montserrat" panose="00000500000000000000" pitchFamily="2" charset="0"/>
              </a:rPr>
              <a:t>3 years</a:t>
            </a:r>
            <a:r>
              <a:rPr lang="en-GB" sz="2400" b="0" i="0">
                <a:effectLst/>
                <a:latin typeface="Montserrat" panose="00000500000000000000" pitchFamily="2" charset="0"/>
              </a:rPr>
              <a:t> of </a:t>
            </a:r>
            <a:r>
              <a:rPr lang="en-GB" sz="2400">
                <a:latin typeface="Montserrat" panose="00000500000000000000" pitchFamily="2" charset="0"/>
              </a:rPr>
              <a:t>EDS</a:t>
            </a:r>
            <a:r>
              <a:rPr lang="en-GB" sz="2400" b="0" i="0">
                <a:effectLst/>
                <a:latin typeface="Montserrat" panose="00000500000000000000" pitchFamily="2" charset="0"/>
              </a:rPr>
              <a:t>/payslips + 6 months bank statements</a:t>
            </a:r>
            <a:endParaRPr lang="en-IE" sz="2400"/>
          </a:p>
        </p:txBody>
      </p:sp>
      <p:pic>
        <p:nvPicPr>
          <p:cNvPr id="33" name="Picture 32">
            <a:extLst>
              <a:ext uri="{FF2B5EF4-FFF2-40B4-BE49-F238E27FC236}">
                <a16:creationId xmlns:a16="http://schemas.microsoft.com/office/drawing/2014/main" id="{84C4503F-4AE3-85BF-A400-E743B537053B}"/>
              </a:ext>
            </a:extLst>
          </p:cNvPr>
          <p:cNvPicPr>
            <a:picLocks noChangeAspect="1"/>
          </p:cNvPicPr>
          <p:nvPr/>
        </p:nvPicPr>
        <p:blipFill>
          <a:blip r:embed="rId3"/>
          <a:stretch>
            <a:fillRect/>
          </a:stretch>
        </p:blipFill>
        <p:spPr>
          <a:xfrm>
            <a:off x="8823088" y="4663762"/>
            <a:ext cx="8278380" cy="38581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1F8E-11CC-9EB7-3C61-4495C0303C20}"/>
            </a:ext>
          </a:extLst>
        </p:cNvPr>
        <p:cNvGrpSpPr/>
        <p:nvPr/>
      </p:nvGrpSpPr>
      <p:grpSpPr>
        <a:xfrm>
          <a:off x="0" y="0"/>
          <a:ext cx="0" cy="0"/>
          <a:chOff x="0" y="0"/>
          <a:chExt cx="0" cy="0"/>
        </a:xfrm>
      </p:grpSpPr>
      <p:grpSp>
        <p:nvGrpSpPr>
          <p:cNvPr id="34" name="Group 25">
            <a:extLst>
              <a:ext uri="{FF2B5EF4-FFF2-40B4-BE49-F238E27FC236}">
                <a16:creationId xmlns:a16="http://schemas.microsoft.com/office/drawing/2014/main" id="{3015933E-31B4-D030-A0D9-A4D1F966850D}"/>
              </a:ext>
            </a:extLst>
          </p:cNvPr>
          <p:cNvGrpSpPr/>
          <p:nvPr/>
        </p:nvGrpSpPr>
        <p:grpSpPr>
          <a:xfrm>
            <a:off x="0" y="133350"/>
            <a:ext cx="8991600" cy="1581150"/>
            <a:chOff x="0" y="0"/>
            <a:chExt cx="1341000" cy="126170"/>
          </a:xfrm>
        </p:grpSpPr>
        <p:sp>
          <p:nvSpPr>
            <p:cNvPr id="35" name="Freeform 26">
              <a:extLst>
                <a:ext uri="{FF2B5EF4-FFF2-40B4-BE49-F238E27FC236}">
                  <a16:creationId xmlns:a16="http://schemas.microsoft.com/office/drawing/2014/main" id="{DE9028D7-0D15-2B4A-75F9-1CDF7350E71D}"/>
                </a:ext>
              </a:extLst>
            </p:cNvPr>
            <p:cNvSpPr/>
            <p:nvPr/>
          </p:nvSpPr>
          <p:spPr>
            <a:xfrm>
              <a:off x="0" y="0"/>
              <a:ext cx="1341000" cy="126170"/>
            </a:xfrm>
            <a:custGeom>
              <a:avLst/>
              <a:gdLst/>
              <a:ahLst/>
              <a:cxnLst/>
              <a:rect l="l" t="t" r="r" b="b"/>
              <a:pathLst>
                <a:path w="1341000" h="126170">
                  <a:moveTo>
                    <a:pt x="0" y="0"/>
                  </a:moveTo>
                  <a:lnTo>
                    <a:pt x="1341000" y="0"/>
                  </a:lnTo>
                  <a:lnTo>
                    <a:pt x="1341000" y="126170"/>
                  </a:lnTo>
                  <a:lnTo>
                    <a:pt x="0" y="126170"/>
                  </a:lnTo>
                  <a:close/>
                </a:path>
              </a:pathLst>
            </a:custGeom>
            <a:solidFill>
              <a:srgbClr val="2C7695"/>
            </a:solidFill>
          </p:spPr>
          <p:txBody>
            <a:bodyPr/>
            <a:lstStyle/>
            <a:p>
              <a:endParaRPr lang="en-IE"/>
            </a:p>
          </p:txBody>
        </p:sp>
        <p:sp>
          <p:nvSpPr>
            <p:cNvPr id="36" name="TextBox 27">
              <a:extLst>
                <a:ext uri="{FF2B5EF4-FFF2-40B4-BE49-F238E27FC236}">
                  <a16:creationId xmlns:a16="http://schemas.microsoft.com/office/drawing/2014/main" id="{779D1B07-1ED9-8B80-70F4-3E405EF4C96B}"/>
                </a:ext>
              </a:extLst>
            </p:cNvPr>
            <p:cNvSpPr txBox="1"/>
            <p:nvPr/>
          </p:nvSpPr>
          <p:spPr>
            <a:xfrm>
              <a:off x="0" y="-28575"/>
              <a:ext cx="1341000" cy="154745"/>
            </a:xfrm>
            <a:prstGeom prst="rect">
              <a:avLst/>
            </a:prstGeom>
          </p:spPr>
          <p:txBody>
            <a:bodyPr lIns="50800" tIns="50800" rIns="50800" bIns="50800" rtlCol="0" anchor="ctr"/>
            <a:lstStyle/>
            <a:p>
              <a:pPr algn="ctr">
                <a:lnSpc>
                  <a:spcPts val="1960"/>
                </a:lnSpc>
              </a:pPr>
              <a:endParaRPr/>
            </a:p>
          </p:txBody>
        </p:sp>
      </p:grpSp>
      <p:sp>
        <p:nvSpPr>
          <p:cNvPr id="37" name="Freeform 18">
            <a:extLst>
              <a:ext uri="{FF2B5EF4-FFF2-40B4-BE49-F238E27FC236}">
                <a16:creationId xmlns:a16="http://schemas.microsoft.com/office/drawing/2014/main" id="{BFB83ADD-1D75-7CF9-228C-63399F00FA0D}"/>
              </a:ext>
            </a:extLst>
          </p:cNvPr>
          <p:cNvSpPr/>
          <p:nvPr/>
        </p:nvSpPr>
        <p:spPr>
          <a:xfrm>
            <a:off x="19291" y="133351"/>
            <a:ext cx="4628909" cy="1581149"/>
          </a:xfrm>
          <a:custGeom>
            <a:avLst/>
            <a:gdLst/>
            <a:ahLst/>
            <a:cxnLst/>
            <a:rect l="l" t="t" r="r" b="b"/>
            <a:pathLst>
              <a:path w="1773367" h="126170">
                <a:moveTo>
                  <a:pt x="0" y="0"/>
                </a:moveTo>
                <a:lnTo>
                  <a:pt x="1773367" y="0"/>
                </a:lnTo>
                <a:lnTo>
                  <a:pt x="1773367" y="126170"/>
                </a:lnTo>
                <a:lnTo>
                  <a:pt x="0" y="126170"/>
                </a:lnTo>
                <a:close/>
              </a:path>
            </a:pathLst>
          </a:custGeom>
          <a:solidFill>
            <a:srgbClr val="1D3752"/>
          </a:solidFill>
        </p:spPr>
        <p:txBody>
          <a:bodyPr/>
          <a:lstStyle/>
          <a:p>
            <a:endParaRPr lang="en-IE"/>
          </a:p>
        </p:txBody>
      </p:sp>
      <p:grpSp>
        <p:nvGrpSpPr>
          <p:cNvPr id="2" name="Group 2">
            <a:extLst>
              <a:ext uri="{FF2B5EF4-FFF2-40B4-BE49-F238E27FC236}">
                <a16:creationId xmlns:a16="http://schemas.microsoft.com/office/drawing/2014/main" id="{E6C47742-923E-73D8-F5B2-A7867DE37433}"/>
              </a:ext>
            </a:extLst>
          </p:cNvPr>
          <p:cNvGrpSpPr/>
          <p:nvPr/>
        </p:nvGrpSpPr>
        <p:grpSpPr>
          <a:xfrm>
            <a:off x="7212369" y="9925050"/>
            <a:ext cx="11075631" cy="361950"/>
            <a:chOff x="0" y="0"/>
            <a:chExt cx="3860786" cy="126170"/>
          </a:xfrm>
        </p:grpSpPr>
        <p:sp>
          <p:nvSpPr>
            <p:cNvPr id="3" name="Freeform 3">
              <a:extLst>
                <a:ext uri="{FF2B5EF4-FFF2-40B4-BE49-F238E27FC236}">
                  <a16:creationId xmlns:a16="http://schemas.microsoft.com/office/drawing/2014/main" id="{CB15B9BC-BD23-291E-67C4-A1E18268162E}"/>
                </a:ext>
              </a:extLst>
            </p:cNvPr>
            <p:cNvSpPr/>
            <p:nvPr/>
          </p:nvSpPr>
          <p:spPr>
            <a:xfrm>
              <a:off x="0" y="0"/>
              <a:ext cx="3860786" cy="126170"/>
            </a:xfrm>
            <a:custGeom>
              <a:avLst/>
              <a:gdLst/>
              <a:ahLst/>
              <a:cxnLst/>
              <a:rect l="l" t="t" r="r" b="b"/>
              <a:pathLst>
                <a:path w="3860786" h="126170">
                  <a:moveTo>
                    <a:pt x="0" y="0"/>
                  </a:moveTo>
                  <a:lnTo>
                    <a:pt x="3860786" y="0"/>
                  </a:lnTo>
                  <a:lnTo>
                    <a:pt x="3860786" y="126170"/>
                  </a:lnTo>
                  <a:lnTo>
                    <a:pt x="0" y="126170"/>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9438A4C8-7393-7F5D-F533-C95E497F3CC9}"/>
                </a:ext>
              </a:extLst>
            </p:cNvPr>
            <p:cNvSpPr txBox="1"/>
            <p:nvPr/>
          </p:nvSpPr>
          <p:spPr>
            <a:xfrm>
              <a:off x="0" y="-28575"/>
              <a:ext cx="3860786" cy="154745"/>
            </a:xfrm>
            <a:prstGeom prst="rect">
              <a:avLst/>
            </a:prstGeom>
          </p:spPr>
          <p:txBody>
            <a:bodyPr lIns="50800" tIns="50800" rIns="50800" bIns="50800" rtlCol="0" anchor="ctr"/>
            <a:lstStyle/>
            <a:p>
              <a:pPr algn="ctr">
                <a:lnSpc>
                  <a:spcPts val="1960"/>
                </a:lnSpc>
              </a:pPr>
              <a:endParaRPr/>
            </a:p>
          </p:txBody>
        </p:sp>
      </p:grpSp>
      <p:grpSp>
        <p:nvGrpSpPr>
          <p:cNvPr id="5" name="Group 5">
            <a:extLst>
              <a:ext uri="{FF2B5EF4-FFF2-40B4-BE49-F238E27FC236}">
                <a16:creationId xmlns:a16="http://schemas.microsoft.com/office/drawing/2014/main" id="{BAAF85A9-077C-183E-4A3E-39BE9E3E857F}"/>
              </a:ext>
            </a:extLst>
          </p:cNvPr>
          <p:cNvGrpSpPr/>
          <p:nvPr/>
        </p:nvGrpSpPr>
        <p:grpSpPr>
          <a:xfrm>
            <a:off x="0" y="9925050"/>
            <a:ext cx="7212369" cy="361950"/>
            <a:chOff x="0" y="0"/>
            <a:chExt cx="2514116" cy="126170"/>
          </a:xfrm>
        </p:grpSpPr>
        <p:sp>
          <p:nvSpPr>
            <p:cNvPr id="6" name="Freeform 6">
              <a:extLst>
                <a:ext uri="{FF2B5EF4-FFF2-40B4-BE49-F238E27FC236}">
                  <a16:creationId xmlns:a16="http://schemas.microsoft.com/office/drawing/2014/main" id="{4BF361CA-4837-20B1-02BA-27E943746816}"/>
                </a:ext>
              </a:extLst>
            </p:cNvPr>
            <p:cNvSpPr/>
            <p:nvPr/>
          </p:nvSpPr>
          <p:spPr>
            <a:xfrm>
              <a:off x="0" y="0"/>
              <a:ext cx="2514116" cy="126170"/>
            </a:xfrm>
            <a:custGeom>
              <a:avLst/>
              <a:gdLst/>
              <a:ahLst/>
              <a:cxnLst/>
              <a:rect l="l" t="t" r="r" b="b"/>
              <a:pathLst>
                <a:path w="2514116" h="126170">
                  <a:moveTo>
                    <a:pt x="0" y="0"/>
                  </a:moveTo>
                  <a:lnTo>
                    <a:pt x="2514116" y="0"/>
                  </a:lnTo>
                  <a:lnTo>
                    <a:pt x="2514116" y="126170"/>
                  </a:lnTo>
                  <a:lnTo>
                    <a:pt x="0" y="126170"/>
                  </a:lnTo>
                  <a:close/>
                </a:path>
              </a:pathLst>
            </a:custGeom>
            <a:solidFill>
              <a:srgbClr val="2C7695"/>
            </a:solidFill>
          </p:spPr>
          <p:txBody>
            <a:bodyPr/>
            <a:lstStyle/>
            <a:p>
              <a:endParaRPr lang="en-IE"/>
            </a:p>
          </p:txBody>
        </p:sp>
        <p:sp>
          <p:nvSpPr>
            <p:cNvPr id="7" name="TextBox 7">
              <a:extLst>
                <a:ext uri="{FF2B5EF4-FFF2-40B4-BE49-F238E27FC236}">
                  <a16:creationId xmlns:a16="http://schemas.microsoft.com/office/drawing/2014/main" id="{A1F5D332-9B16-C871-01B9-5CA68EAEB1E2}"/>
                </a:ext>
              </a:extLst>
            </p:cNvPr>
            <p:cNvSpPr txBox="1"/>
            <p:nvPr/>
          </p:nvSpPr>
          <p:spPr>
            <a:xfrm>
              <a:off x="0" y="-28575"/>
              <a:ext cx="2514116" cy="154745"/>
            </a:xfrm>
            <a:prstGeom prst="rect">
              <a:avLst/>
            </a:prstGeom>
          </p:spPr>
          <p:txBody>
            <a:bodyPr lIns="50800" tIns="50800" rIns="50800" bIns="50800" rtlCol="0" anchor="ctr"/>
            <a:lstStyle/>
            <a:p>
              <a:pPr algn="ctr">
                <a:lnSpc>
                  <a:spcPts val="1960"/>
                </a:lnSpc>
              </a:pPr>
              <a:endParaRPr/>
            </a:p>
          </p:txBody>
        </p:sp>
      </p:grpSp>
      <p:sp>
        <p:nvSpPr>
          <p:cNvPr id="8" name="TextBox 8">
            <a:extLst>
              <a:ext uri="{FF2B5EF4-FFF2-40B4-BE49-F238E27FC236}">
                <a16:creationId xmlns:a16="http://schemas.microsoft.com/office/drawing/2014/main" id="{F2A1ED8D-BCB4-61A6-8FAF-68175C798DE3}"/>
              </a:ext>
            </a:extLst>
          </p:cNvPr>
          <p:cNvSpPr txBox="1"/>
          <p:nvPr/>
        </p:nvSpPr>
        <p:spPr>
          <a:xfrm>
            <a:off x="1676400" y="325145"/>
            <a:ext cx="8655034" cy="1120435"/>
          </a:xfrm>
          <a:prstGeom prst="rect">
            <a:avLst/>
          </a:prstGeom>
        </p:spPr>
        <p:txBody>
          <a:bodyPr lIns="0" tIns="0" rIns="0" bIns="0" rtlCol="0" anchor="t">
            <a:spAutoFit/>
          </a:bodyPr>
          <a:lstStyle/>
          <a:p>
            <a:pPr>
              <a:lnSpc>
                <a:spcPts val="8580"/>
              </a:lnSpc>
            </a:pPr>
            <a:r>
              <a:rPr lang="en-GB" sz="7800">
                <a:solidFill>
                  <a:srgbClr val="F9F5EF"/>
                </a:solidFill>
                <a:latin typeface="DM Serif Display"/>
                <a:sym typeface="Calibri"/>
              </a:rPr>
              <a:t>Appeal</a:t>
            </a:r>
            <a:r>
              <a:rPr lang="en-US" sz="7800">
                <a:solidFill>
                  <a:schemeClr val="bg1"/>
                </a:solidFill>
                <a:latin typeface="DM Serif Display"/>
                <a:ea typeface="DM Serif Display"/>
                <a:cs typeface="DM Serif Display"/>
                <a:sym typeface="DM Serif Display"/>
              </a:rPr>
              <a:t>      </a:t>
            </a:r>
          </a:p>
        </p:txBody>
      </p:sp>
      <p:grpSp>
        <p:nvGrpSpPr>
          <p:cNvPr id="19" name="Group 19">
            <a:extLst>
              <a:ext uri="{FF2B5EF4-FFF2-40B4-BE49-F238E27FC236}">
                <a16:creationId xmlns:a16="http://schemas.microsoft.com/office/drawing/2014/main" id="{6D4CC19C-3C7B-A4E6-F114-99DCF908D063}"/>
              </a:ext>
            </a:extLst>
          </p:cNvPr>
          <p:cNvGrpSpPr/>
          <p:nvPr/>
        </p:nvGrpSpPr>
        <p:grpSpPr>
          <a:xfrm>
            <a:off x="17259300" y="-19050"/>
            <a:ext cx="1028700" cy="361950"/>
            <a:chOff x="0" y="0"/>
            <a:chExt cx="358588" cy="126170"/>
          </a:xfrm>
        </p:grpSpPr>
        <p:sp>
          <p:nvSpPr>
            <p:cNvPr id="20" name="Freeform 20">
              <a:extLst>
                <a:ext uri="{FF2B5EF4-FFF2-40B4-BE49-F238E27FC236}">
                  <a16:creationId xmlns:a16="http://schemas.microsoft.com/office/drawing/2014/main" id="{A4C730D2-E2B1-B607-B9FA-14D667CEE901}"/>
                </a:ext>
              </a:extLst>
            </p:cNvPr>
            <p:cNvSpPr/>
            <p:nvPr/>
          </p:nvSpPr>
          <p:spPr>
            <a:xfrm>
              <a:off x="0" y="0"/>
              <a:ext cx="358588" cy="126170"/>
            </a:xfrm>
            <a:custGeom>
              <a:avLst/>
              <a:gdLst/>
              <a:ahLst/>
              <a:cxnLst/>
              <a:rect l="l" t="t" r="r" b="b"/>
              <a:pathLst>
                <a:path w="358588" h="126170">
                  <a:moveTo>
                    <a:pt x="0" y="0"/>
                  </a:moveTo>
                  <a:lnTo>
                    <a:pt x="358588" y="0"/>
                  </a:lnTo>
                  <a:lnTo>
                    <a:pt x="358588" y="126170"/>
                  </a:lnTo>
                  <a:lnTo>
                    <a:pt x="0" y="126170"/>
                  </a:lnTo>
                  <a:close/>
                </a:path>
              </a:pathLst>
            </a:custGeom>
            <a:solidFill>
              <a:srgbClr val="2C7695"/>
            </a:solidFill>
          </p:spPr>
          <p:txBody>
            <a:bodyPr/>
            <a:lstStyle/>
            <a:p>
              <a:endParaRPr lang="en-IE"/>
            </a:p>
          </p:txBody>
        </p:sp>
        <p:sp>
          <p:nvSpPr>
            <p:cNvPr id="21" name="TextBox 21">
              <a:extLst>
                <a:ext uri="{FF2B5EF4-FFF2-40B4-BE49-F238E27FC236}">
                  <a16:creationId xmlns:a16="http://schemas.microsoft.com/office/drawing/2014/main" id="{156EA472-0138-5559-462F-E2F2F7BC2F31}"/>
                </a:ext>
              </a:extLst>
            </p:cNvPr>
            <p:cNvSpPr txBox="1"/>
            <p:nvPr/>
          </p:nvSpPr>
          <p:spPr>
            <a:xfrm>
              <a:off x="0" y="-28575"/>
              <a:ext cx="358588" cy="154745"/>
            </a:xfrm>
            <a:prstGeom prst="rect">
              <a:avLst/>
            </a:prstGeom>
          </p:spPr>
          <p:txBody>
            <a:bodyPr lIns="50800" tIns="50800" rIns="50800" bIns="50800" rtlCol="0" anchor="ctr"/>
            <a:lstStyle/>
            <a:p>
              <a:pPr algn="ctr">
                <a:lnSpc>
                  <a:spcPts val="1960"/>
                </a:lnSpc>
              </a:pPr>
              <a:endParaRPr/>
            </a:p>
          </p:txBody>
        </p:sp>
      </p:grpSp>
      <p:sp>
        <p:nvSpPr>
          <p:cNvPr id="28" name="Freeform 28">
            <a:extLst>
              <a:ext uri="{FF2B5EF4-FFF2-40B4-BE49-F238E27FC236}">
                <a16:creationId xmlns:a16="http://schemas.microsoft.com/office/drawing/2014/main" id="{46A9E6DB-84E6-FC28-8994-5B0F6DE2CD93}"/>
              </a:ext>
            </a:extLst>
          </p:cNvPr>
          <p:cNvSpPr/>
          <p:nvPr/>
        </p:nvSpPr>
        <p:spPr>
          <a:xfrm>
            <a:off x="15599268" y="9160947"/>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0" name="TextBox 9">
            <a:extLst>
              <a:ext uri="{FF2B5EF4-FFF2-40B4-BE49-F238E27FC236}">
                <a16:creationId xmlns:a16="http://schemas.microsoft.com/office/drawing/2014/main" id="{7E5C6BA3-FDA8-299F-DDEF-EA0B5F3863C5}"/>
              </a:ext>
            </a:extLst>
          </p:cNvPr>
          <p:cNvSpPr txBox="1"/>
          <p:nvPr/>
        </p:nvSpPr>
        <p:spPr>
          <a:xfrm>
            <a:off x="4572000" y="4851908"/>
            <a:ext cx="9144000" cy="369332"/>
          </a:xfrm>
          <a:prstGeom prst="rect">
            <a:avLst/>
          </a:prstGeom>
          <a:noFill/>
        </p:spPr>
        <p:txBody>
          <a:bodyPr wrap="square">
            <a:spAutoFit/>
          </a:bodyPr>
          <a:lstStyle/>
          <a:p>
            <a:r>
              <a:rPr lang="en-GB" sz="1800">
                <a:solidFill>
                  <a:srgbClr val="F9F5EF"/>
                </a:solidFill>
                <a:latin typeface="DM Serif Display"/>
                <a:sym typeface="Calibri"/>
              </a:rPr>
              <a:t>Appeal</a:t>
            </a:r>
            <a:endParaRPr lang="en-IE"/>
          </a:p>
        </p:txBody>
      </p:sp>
      <p:sp>
        <p:nvSpPr>
          <p:cNvPr id="12" name="TextBox 11">
            <a:extLst>
              <a:ext uri="{FF2B5EF4-FFF2-40B4-BE49-F238E27FC236}">
                <a16:creationId xmlns:a16="http://schemas.microsoft.com/office/drawing/2014/main" id="{F0357911-806F-452B-496C-90079EDA4AB4}"/>
              </a:ext>
            </a:extLst>
          </p:cNvPr>
          <p:cNvSpPr txBox="1"/>
          <p:nvPr/>
        </p:nvSpPr>
        <p:spPr>
          <a:xfrm>
            <a:off x="4572000" y="4851908"/>
            <a:ext cx="9144000" cy="369332"/>
          </a:xfrm>
          <a:prstGeom prst="rect">
            <a:avLst/>
          </a:prstGeom>
          <a:noFill/>
        </p:spPr>
        <p:txBody>
          <a:bodyPr wrap="square">
            <a:spAutoFit/>
          </a:bodyPr>
          <a:lstStyle/>
          <a:p>
            <a:r>
              <a:rPr lang="en-GB" sz="1800">
                <a:solidFill>
                  <a:srgbClr val="F9F5EF"/>
                </a:solidFill>
                <a:latin typeface="DM Serif Display"/>
                <a:sym typeface="Calibri"/>
              </a:rPr>
              <a:t>Appeal</a:t>
            </a:r>
            <a:endParaRPr lang="en-IE"/>
          </a:p>
        </p:txBody>
      </p:sp>
      <p:sp>
        <p:nvSpPr>
          <p:cNvPr id="22" name="TextBox 21">
            <a:extLst>
              <a:ext uri="{FF2B5EF4-FFF2-40B4-BE49-F238E27FC236}">
                <a16:creationId xmlns:a16="http://schemas.microsoft.com/office/drawing/2014/main" id="{40478800-9C13-4AB8-9A5E-51B5D5BC1C50}"/>
              </a:ext>
            </a:extLst>
          </p:cNvPr>
          <p:cNvSpPr txBox="1"/>
          <p:nvPr/>
        </p:nvSpPr>
        <p:spPr>
          <a:xfrm>
            <a:off x="1524000" y="2264394"/>
            <a:ext cx="15087600" cy="6124754"/>
          </a:xfrm>
          <a:prstGeom prst="rect">
            <a:avLst/>
          </a:prstGeom>
          <a:noFill/>
        </p:spPr>
        <p:txBody>
          <a:bodyPr wrap="square">
            <a:spAutoFit/>
          </a:bodyPr>
          <a:lstStyle/>
          <a:p>
            <a:r>
              <a:rPr lang="en-US" sz="2800">
                <a:latin typeface="Montserrat"/>
              </a:rPr>
              <a:t>If the visa application is refused, an explanation for the refusal must be given in writing and you have the right to appeal any refusal within two months of receiving the refusal letter</a:t>
            </a:r>
          </a:p>
          <a:p>
            <a:endParaRPr lang="en-US" sz="2800">
              <a:latin typeface="Montserrat"/>
            </a:endParaRPr>
          </a:p>
          <a:p>
            <a:pPr>
              <a:buFont typeface="Arial"/>
              <a:buChar char="•"/>
            </a:pPr>
            <a:r>
              <a:rPr lang="en-US" sz="2800">
                <a:latin typeface="Montserrat"/>
              </a:rPr>
              <a:t>Visa applications can be refused for several reasons but the most common reasons we identify are;</a:t>
            </a:r>
          </a:p>
          <a:p>
            <a:pPr lvl="1"/>
            <a:r>
              <a:rPr lang="en-GB" sz="2800">
                <a:latin typeface="Montserrat"/>
              </a:rPr>
              <a:t>❌ </a:t>
            </a:r>
            <a:r>
              <a:rPr lang="en-US" sz="2800">
                <a:latin typeface="Montserrat"/>
              </a:rPr>
              <a:t> Sponsor does not meet the financial requirement </a:t>
            </a:r>
          </a:p>
          <a:p>
            <a:pPr lvl="1"/>
            <a:r>
              <a:rPr lang="en-GB" sz="2800">
                <a:latin typeface="Montserrat"/>
              </a:rPr>
              <a:t>❌ </a:t>
            </a:r>
            <a:r>
              <a:rPr lang="en-US" sz="2800">
                <a:latin typeface="Montserrat"/>
              </a:rPr>
              <a:t>Not enough supporting evidence of the relationship between applicant and sponsor </a:t>
            </a:r>
          </a:p>
          <a:p>
            <a:pPr lvl="1"/>
            <a:r>
              <a:rPr lang="en-GB" sz="2800">
                <a:latin typeface="Montserrat"/>
              </a:rPr>
              <a:t>❌ Applying while family is already in Ireland on a visitor visa</a:t>
            </a:r>
          </a:p>
          <a:p>
            <a:pPr lvl="1"/>
            <a:r>
              <a:rPr lang="en-GB" sz="2800">
                <a:latin typeface="Montserrat"/>
              </a:rPr>
              <a:t>❌ Submitting unattested marriage/birth certificates</a:t>
            </a:r>
          </a:p>
          <a:p>
            <a:pPr lvl="1"/>
            <a:r>
              <a:rPr lang="en-GB" sz="2800">
                <a:latin typeface="Montserrat"/>
              </a:rPr>
              <a:t>❌ Incomplete or unsigned forms</a:t>
            </a:r>
          </a:p>
          <a:p>
            <a:pPr lvl="1">
              <a:buFont typeface="Arial"/>
              <a:buChar char="•"/>
            </a:pPr>
            <a:endParaRPr lang="en-US" sz="2800">
              <a:latin typeface="Montserrat"/>
            </a:endParaRPr>
          </a:p>
          <a:p>
            <a:pPr lvl="1">
              <a:buFont typeface="Arial"/>
              <a:buChar char="•"/>
            </a:pPr>
            <a:endParaRPr lang="en-US" sz="2800">
              <a:latin typeface="Montserrat"/>
            </a:endParaRPr>
          </a:p>
        </p:txBody>
      </p:sp>
    </p:spTree>
    <p:extLst>
      <p:ext uri="{BB962C8B-B14F-4D97-AF65-F5344CB8AC3E}">
        <p14:creationId xmlns:p14="http://schemas.microsoft.com/office/powerpoint/2010/main" val="3277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4F51DEB3-DFAA-BA77-0EE8-BFC67211C63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2A569E4-E6F4-8214-4336-809A75DACC3C}"/>
              </a:ext>
            </a:extLst>
          </p:cNvPr>
          <p:cNvGrpSpPr/>
          <p:nvPr/>
        </p:nvGrpSpPr>
        <p:grpSpPr>
          <a:xfrm>
            <a:off x="7212369" y="9925050"/>
            <a:ext cx="11075631" cy="361950"/>
            <a:chOff x="0" y="0"/>
            <a:chExt cx="3860786" cy="126170"/>
          </a:xfrm>
        </p:grpSpPr>
        <p:sp>
          <p:nvSpPr>
            <p:cNvPr id="3" name="Freeform 3">
              <a:extLst>
                <a:ext uri="{FF2B5EF4-FFF2-40B4-BE49-F238E27FC236}">
                  <a16:creationId xmlns:a16="http://schemas.microsoft.com/office/drawing/2014/main" id="{6BA46D89-C1AE-FCB7-55C3-A595294C6AF4}"/>
                </a:ext>
              </a:extLst>
            </p:cNvPr>
            <p:cNvSpPr/>
            <p:nvPr/>
          </p:nvSpPr>
          <p:spPr>
            <a:xfrm>
              <a:off x="0" y="0"/>
              <a:ext cx="3860786" cy="126170"/>
            </a:xfrm>
            <a:custGeom>
              <a:avLst/>
              <a:gdLst/>
              <a:ahLst/>
              <a:cxnLst/>
              <a:rect l="l" t="t" r="r" b="b"/>
              <a:pathLst>
                <a:path w="3860786" h="126170">
                  <a:moveTo>
                    <a:pt x="0" y="0"/>
                  </a:moveTo>
                  <a:lnTo>
                    <a:pt x="3860786" y="0"/>
                  </a:lnTo>
                  <a:lnTo>
                    <a:pt x="3860786" y="126170"/>
                  </a:lnTo>
                  <a:lnTo>
                    <a:pt x="0" y="126170"/>
                  </a:lnTo>
                  <a:close/>
                </a:path>
              </a:pathLst>
            </a:custGeom>
            <a:solidFill>
              <a:srgbClr val="F9F5EF"/>
            </a:solidFill>
          </p:spPr>
          <p:txBody>
            <a:bodyPr/>
            <a:lstStyle/>
            <a:p>
              <a:endParaRPr lang="en-IE"/>
            </a:p>
          </p:txBody>
        </p:sp>
        <p:sp>
          <p:nvSpPr>
            <p:cNvPr id="4" name="TextBox 4">
              <a:extLst>
                <a:ext uri="{FF2B5EF4-FFF2-40B4-BE49-F238E27FC236}">
                  <a16:creationId xmlns:a16="http://schemas.microsoft.com/office/drawing/2014/main" id="{75341746-907B-2A08-0E2D-59B3CB32BE01}"/>
                </a:ext>
              </a:extLst>
            </p:cNvPr>
            <p:cNvSpPr txBox="1"/>
            <p:nvPr/>
          </p:nvSpPr>
          <p:spPr>
            <a:xfrm>
              <a:off x="0" y="-28575"/>
              <a:ext cx="3860786" cy="154745"/>
            </a:xfrm>
            <a:prstGeom prst="rect">
              <a:avLst/>
            </a:prstGeom>
          </p:spPr>
          <p:txBody>
            <a:bodyPr lIns="50800" tIns="50800" rIns="50800" bIns="50800" rtlCol="0" anchor="ctr"/>
            <a:lstStyle/>
            <a:p>
              <a:pPr algn="ctr">
                <a:lnSpc>
                  <a:spcPts val="1960"/>
                </a:lnSpc>
              </a:pPr>
              <a:endParaRPr/>
            </a:p>
          </p:txBody>
        </p:sp>
      </p:grpSp>
      <p:grpSp>
        <p:nvGrpSpPr>
          <p:cNvPr id="5" name="Group 5">
            <a:extLst>
              <a:ext uri="{FF2B5EF4-FFF2-40B4-BE49-F238E27FC236}">
                <a16:creationId xmlns:a16="http://schemas.microsoft.com/office/drawing/2014/main" id="{715E1037-B175-0177-C1FF-E78B5B9F675C}"/>
              </a:ext>
            </a:extLst>
          </p:cNvPr>
          <p:cNvGrpSpPr/>
          <p:nvPr/>
        </p:nvGrpSpPr>
        <p:grpSpPr>
          <a:xfrm>
            <a:off x="0" y="9925050"/>
            <a:ext cx="7212369" cy="361950"/>
            <a:chOff x="0" y="0"/>
            <a:chExt cx="2514116" cy="126170"/>
          </a:xfrm>
        </p:grpSpPr>
        <p:sp>
          <p:nvSpPr>
            <p:cNvPr id="6" name="Freeform 6">
              <a:extLst>
                <a:ext uri="{FF2B5EF4-FFF2-40B4-BE49-F238E27FC236}">
                  <a16:creationId xmlns:a16="http://schemas.microsoft.com/office/drawing/2014/main" id="{E897BC23-D832-6288-47BB-F5B91697BB5A}"/>
                </a:ext>
              </a:extLst>
            </p:cNvPr>
            <p:cNvSpPr/>
            <p:nvPr/>
          </p:nvSpPr>
          <p:spPr>
            <a:xfrm>
              <a:off x="0" y="0"/>
              <a:ext cx="2514116" cy="126170"/>
            </a:xfrm>
            <a:custGeom>
              <a:avLst/>
              <a:gdLst/>
              <a:ahLst/>
              <a:cxnLst/>
              <a:rect l="l" t="t" r="r" b="b"/>
              <a:pathLst>
                <a:path w="2514116" h="126170">
                  <a:moveTo>
                    <a:pt x="0" y="0"/>
                  </a:moveTo>
                  <a:lnTo>
                    <a:pt x="2514116" y="0"/>
                  </a:lnTo>
                  <a:lnTo>
                    <a:pt x="2514116" y="126170"/>
                  </a:lnTo>
                  <a:lnTo>
                    <a:pt x="0" y="126170"/>
                  </a:lnTo>
                  <a:close/>
                </a:path>
              </a:pathLst>
            </a:custGeom>
            <a:solidFill>
              <a:srgbClr val="1D3752"/>
            </a:solidFill>
          </p:spPr>
          <p:txBody>
            <a:bodyPr/>
            <a:lstStyle/>
            <a:p>
              <a:endParaRPr lang="en-IE"/>
            </a:p>
          </p:txBody>
        </p:sp>
        <p:sp>
          <p:nvSpPr>
            <p:cNvPr id="7" name="TextBox 7">
              <a:extLst>
                <a:ext uri="{FF2B5EF4-FFF2-40B4-BE49-F238E27FC236}">
                  <a16:creationId xmlns:a16="http://schemas.microsoft.com/office/drawing/2014/main" id="{4C842669-7FFF-0822-4B79-85BEF1247B5F}"/>
                </a:ext>
              </a:extLst>
            </p:cNvPr>
            <p:cNvSpPr txBox="1"/>
            <p:nvPr/>
          </p:nvSpPr>
          <p:spPr>
            <a:xfrm>
              <a:off x="0" y="-28575"/>
              <a:ext cx="2514116" cy="154745"/>
            </a:xfrm>
            <a:prstGeom prst="rect">
              <a:avLst/>
            </a:prstGeom>
          </p:spPr>
          <p:txBody>
            <a:bodyPr lIns="50800" tIns="50800" rIns="50800" bIns="50800" rtlCol="0" anchor="ctr"/>
            <a:lstStyle/>
            <a:p>
              <a:pPr algn="ctr">
                <a:lnSpc>
                  <a:spcPts val="1960"/>
                </a:lnSpc>
              </a:pPr>
              <a:endParaRPr/>
            </a:p>
          </p:txBody>
        </p:sp>
      </p:grpSp>
      <p:sp>
        <p:nvSpPr>
          <p:cNvPr id="8" name="TextBox 8">
            <a:extLst>
              <a:ext uri="{FF2B5EF4-FFF2-40B4-BE49-F238E27FC236}">
                <a16:creationId xmlns:a16="http://schemas.microsoft.com/office/drawing/2014/main" id="{9AA5FC3B-FD6E-A80C-66D7-7E3EFE201C79}"/>
              </a:ext>
            </a:extLst>
          </p:cNvPr>
          <p:cNvSpPr txBox="1"/>
          <p:nvPr/>
        </p:nvSpPr>
        <p:spPr>
          <a:xfrm>
            <a:off x="1189559" y="800100"/>
            <a:ext cx="15908883" cy="2223301"/>
          </a:xfrm>
          <a:prstGeom prst="rect">
            <a:avLst/>
          </a:prstGeom>
        </p:spPr>
        <p:txBody>
          <a:bodyPr lIns="0" tIns="0" rIns="0" bIns="0" rtlCol="0" anchor="t">
            <a:spAutoFit/>
          </a:bodyPr>
          <a:lstStyle/>
          <a:p>
            <a:pPr>
              <a:lnSpc>
                <a:spcPts val="8580"/>
              </a:lnSpc>
            </a:pPr>
            <a:r>
              <a:rPr lang="en-GB" sz="7800">
                <a:solidFill>
                  <a:srgbClr val="F9F5EF"/>
                </a:solidFill>
                <a:latin typeface="DM Serif Display"/>
                <a:sym typeface="Calibri"/>
              </a:rPr>
              <a:t>Current Processing Times</a:t>
            </a:r>
            <a:endParaRPr lang="en-GB" sz="7800">
              <a:solidFill>
                <a:srgbClr val="F9F5EF"/>
              </a:solidFill>
              <a:latin typeface="DM Serif Display"/>
            </a:endParaRPr>
          </a:p>
          <a:p>
            <a:pPr algn="l">
              <a:lnSpc>
                <a:spcPts val="8580"/>
              </a:lnSpc>
            </a:pPr>
            <a:endParaRPr lang="en-US" sz="7800">
              <a:solidFill>
                <a:srgbClr val="F9F5EF"/>
              </a:solidFill>
              <a:latin typeface="DM Serif Display"/>
              <a:ea typeface="DM Serif Display"/>
              <a:cs typeface="DM Serif Display"/>
              <a:sym typeface="DM Serif Display"/>
            </a:endParaRPr>
          </a:p>
        </p:txBody>
      </p:sp>
      <p:grpSp>
        <p:nvGrpSpPr>
          <p:cNvPr id="11" name="Group 11">
            <a:extLst>
              <a:ext uri="{FF2B5EF4-FFF2-40B4-BE49-F238E27FC236}">
                <a16:creationId xmlns:a16="http://schemas.microsoft.com/office/drawing/2014/main" id="{CAEC885E-054C-4765-B547-D8DACB22FBD3}"/>
              </a:ext>
            </a:extLst>
          </p:cNvPr>
          <p:cNvGrpSpPr/>
          <p:nvPr/>
        </p:nvGrpSpPr>
        <p:grpSpPr>
          <a:xfrm>
            <a:off x="17259300" y="0"/>
            <a:ext cx="1028700" cy="361950"/>
            <a:chOff x="0" y="0"/>
            <a:chExt cx="358588" cy="126170"/>
          </a:xfrm>
        </p:grpSpPr>
        <p:sp>
          <p:nvSpPr>
            <p:cNvPr id="12" name="Freeform 12">
              <a:extLst>
                <a:ext uri="{FF2B5EF4-FFF2-40B4-BE49-F238E27FC236}">
                  <a16:creationId xmlns:a16="http://schemas.microsoft.com/office/drawing/2014/main" id="{0CCE639A-7641-9995-2BC2-8A528AEE5D1F}"/>
                </a:ext>
              </a:extLst>
            </p:cNvPr>
            <p:cNvSpPr/>
            <p:nvPr/>
          </p:nvSpPr>
          <p:spPr>
            <a:xfrm>
              <a:off x="0" y="0"/>
              <a:ext cx="358588" cy="126170"/>
            </a:xfrm>
            <a:custGeom>
              <a:avLst/>
              <a:gdLst/>
              <a:ahLst/>
              <a:cxnLst/>
              <a:rect l="l" t="t" r="r" b="b"/>
              <a:pathLst>
                <a:path w="358588" h="126170">
                  <a:moveTo>
                    <a:pt x="0" y="0"/>
                  </a:moveTo>
                  <a:lnTo>
                    <a:pt x="358588" y="0"/>
                  </a:lnTo>
                  <a:lnTo>
                    <a:pt x="358588" y="126170"/>
                  </a:lnTo>
                  <a:lnTo>
                    <a:pt x="0" y="126170"/>
                  </a:lnTo>
                  <a:close/>
                </a:path>
              </a:pathLst>
            </a:custGeom>
            <a:solidFill>
              <a:srgbClr val="214D72"/>
            </a:solidFill>
          </p:spPr>
          <p:txBody>
            <a:bodyPr/>
            <a:lstStyle/>
            <a:p>
              <a:endParaRPr lang="en-IE"/>
            </a:p>
          </p:txBody>
        </p:sp>
        <p:sp>
          <p:nvSpPr>
            <p:cNvPr id="13" name="TextBox 13">
              <a:extLst>
                <a:ext uri="{FF2B5EF4-FFF2-40B4-BE49-F238E27FC236}">
                  <a16:creationId xmlns:a16="http://schemas.microsoft.com/office/drawing/2014/main" id="{E70B82C6-5BE0-51AA-38D8-492F668593B5}"/>
                </a:ext>
              </a:extLst>
            </p:cNvPr>
            <p:cNvSpPr txBox="1"/>
            <p:nvPr/>
          </p:nvSpPr>
          <p:spPr>
            <a:xfrm>
              <a:off x="0" y="-28575"/>
              <a:ext cx="358588" cy="154745"/>
            </a:xfrm>
            <a:prstGeom prst="rect">
              <a:avLst/>
            </a:prstGeom>
          </p:spPr>
          <p:txBody>
            <a:bodyPr lIns="50800" tIns="50800" rIns="50800" bIns="50800" rtlCol="0" anchor="ctr"/>
            <a:lstStyle/>
            <a:p>
              <a:pPr algn="ctr">
                <a:lnSpc>
                  <a:spcPts val="1960"/>
                </a:lnSpc>
              </a:pPr>
              <a:endParaRPr/>
            </a:p>
          </p:txBody>
        </p:sp>
      </p:grpSp>
      <p:grpSp>
        <p:nvGrpSpPr>
          <p:cNvPr id="14" name="Group 14">
            <a:extLst>
              <a:ext uri="{FF2B5EF4-FFF2-40B4-BE49-F238E27FC236}">
                <a16:creationId xmlns:a16="http://schemas.microsoft.com/office/drawing/2014/main" id="{449496EE-7D7F-2F3E-2F5D-9F8876556604}"/>
              </a:ext>
            </a:extLst>
          </p:cNvPr>
          <p:cNvGrpSpPr/>
          <p:nvPr/>
        </p:nvGrpSpPr>
        <p:grpSpPr>
          <a:xfrm>
            <a:off x="0" y="0"/>
            <a:ext cx="5087346" cy="361950"/>
            <a:chOff x="0" y="0"/>
            <a:chExt cx="1773367" cy="126170"/>
          </a:xfrm>
        </p:grpSpPr>
        <p:sp>
          <p:nvSpPr>
            <p:cNvPr id="15" name="Freeform 15">
              <a:extLst>
                <a:ext uri="{FF2B5EF4-FFF2-40B4-BE49-F238E27FC236}">
                  <a16:creationId xmlns:a16="http://schemas.microsoft.com/office/drawing/2014/main" id="{5F2121BB-89D2-66C1-031B-505CD338F83C}"/>
                </a:ext>
              </a:extLst>
            </p:cNvPr>
            <p:cNvSpPr/>
            <p:nvPr/>
          </p:nvSpPr>
          <p:spPr>
            <a:xfrm>
              <a:off x="0" y="0"/>
              <a:ext cx="1773367" cy="126170"/>
            </a:xfrm>
            <a:custGeom>
              <a:avLst/>
              <a:gdLst/>
              <a:ahLst/>
              <a:cxnLst/>
              <a:rect l="l" t="t" r="r" b="b"/>
              <a:pathLst>
                <a:path w="1773367" h="126170">
                  <a:moveTo>
                    <a:pt x="0" y="0"/>
                  </a:moveTo>
                  <a:lnTo>
                    <a:pt x="1773367" y="0"/>
                  </a:lnTo>
                  <a:lnTo>
                    <a:pt x="1773367" y="126170"/>
                  </a:lnTo>
                  <a:lnTo>
                    <a:pt x="0" y="126170"/>
                  </a:lnTo>
                  <a:close/>
                </a:path>
              </a:pathLst>
            </a:custGeom>
            <a:solidFill>
              <a:srgbClr val="F9F5EF"/>
            </a:solidFill>
          </p:spPr>
          <p:txBody>
            <a:bodyPr/>
            <a:lstStyle/>
            <a:p>
              <a:endParaRPr lang="en-IE"/>
            </a:p>
          </p:txBody>
        </p:sp>
        <p:sp>
          <p:nvSpPr>
            <p:cNvPr id="16" name="TextBox 16">
              <a:extLst>
                <a:ext uri="{FF2B5EF4-FFF2-40B4-BE49-F238E27FC236}">
                  <a16:creationId xmlns:a16="http://schemas.microsoft.com/office/drawing/2014/main" id="{ADC049B0-7C1E-1681-3153-AB77BB5FF13E}"/>
                </a:ext>
              </a:extLst>
            </p:cNvPr>
            <p:cNvSpPr txBox="1"/>
            <p:nvPr/>
          </p:nvSpPr>
          <p:spPr>
            <a:xfrm>
              <a:off x="0" y="-28575"/>
              <a:ext cx="1773367" cy="154745"/>
            </a:xfrm>
            <a:prstGeom prst="rect">
              <a:avLst/>
            </a:prstGeom>
          </p:spPr>
          <p:txBody>
            <a:bodyPr lIns="50800" tIns="50800" rIns="50800" bIns="50800" rtlCol="0" anchor="ctr"/>
            <a:lstStyle/>
            <a:p>
              <a:pPr algn="ctr">
                <a:lnSpc>
                  <a:spcPts val="1960"/>
                </a:lnSpc>
              </a:pPr>
              <a:endParaRPr/>
            </a:p>
          </p:txBody>
        </p:sp>
      </p:grpSp>
      <p:grpSp>
        <p:nvGrpSpPr>
          <p:cNvPr id="17" name="Group 17">
            <a:extLst>
              <a:ext uri="{FF2B5EF4-FFF2-40B4-BE49-F238E27FC236}">
                <a16:creationId xmlns:a16="http://schemas.microsoft.com/office/drawing/2014/main" id="{321D4078-2A65-F462-A546-0D0B836E7D52}"/>
              </a:ext>
            </a:extLst>
          </p:cNvPr>
          <p:cNvGrpSpPr/>
          <p:nvPr/>
        </p:nvGrpSpPr>
        <p:grpSpPr>
          <a:xfrm>
            <a:off x="3365374" y="-94529"/>
            <a:ext cx="3846995" cy="466004"/>
            <a:chOff x="0" y="0"/>
            <a:chExt cx="1341000" cy="162441"/>
          </a:xfrm>
        </p:grpSpPr>
        <p:sp>
          <p:nvSpPr>
            <p:cNvPr id="18" name="Freeform 18">
              <a:extLst>
                <a:ext uri="{FF2B5EF4-FFF2-40B4-BE49-F238E27FC236}">
                  <a16:creationId xmlns:a16="http://schemas.microsoft.com/office/drawing/2014/main" id="{A95924EC-174C-BD79-2C52-53780B3B5864}"/>
                </a:ext>
              </a:extLst>
            </p:cNvPr>
            <p:cNvSpPr/>
            <p:nvPr/>
          </p:nvSpPr>
          <p:spPr>
            <a:xfrm>
              <a:off x="0" y="0"/>
              <a:ext cx="1341000" cy="162442"/>
            </a:xfrm>
            <a:custGeom>
              <a:avLst/>
              <a:gdLst/>
              <a:ahLst/>
              <a:cxnLst/>
              <a:rect l="l" t="t" r="r" b="b"/>
              <a:pathLst>
                <a:path w="1341000" h="162442">
                  <a:moveTo>
                    <a:pt x="0" y="0"/>
                  </a:moveTo>
                  <a:lnTo>
                    <a:pt x="1341000" y="0"/>
                  </a:lnTo>
                  <a:lnTo>
                    <a:pt x="1341000" y="162442"/>
                  </a:lnTo>
                  <a:lnTo>
                    <a:pt x="0" y="162442"/>
                  </a:lnTo>
                  <a:close/>
                </a:path>
              </a:pathLst>
            </a:custGeom>
            <a:solidFill>
              <a:srgbClr val="214D72"/>
            </a:solidFill>
          </p:spPr>
          <p:txBody>
            <a:bodyPr/>
            <a:lstStyle/>
            <a:p>
              <a:endParaRPr lang="en-IE"/>
            </a:p>
          </p:txBody>
        </p:sp>
        <p:sp>
          <p:nvSpPr>
            <p:cNvPr id="19" name="TextBox 19">
              <a:extLst>
                <a:ext uri="{FF2B5EF4-FFF2-40B4-BE49-F238E27FC236}">
                  <a16:creationId xmlns:a16="http://schemas.microsoft.com/office/drawing/2014/main" id="{49D188DA-4938-3F34-71F6-FD4721639C02}"/>
                </a:ext>
              </a:extLst>
            </p:cNvPr>
            <p:cNvSpPr txBox="1"/>
            <p:nvPr/>
          </p:nvSpPr>
          <p:spPr>
            <a:xfrm>
              <a:off x="0" y="-28575"/>
              <a:ext cx="1341000" cy="191016"/>
            </a:xfrm>
            <a:prstGeom prst="rect">
              <a:avLst/>
            </a:prstGeom>
          </p:spPr>
          <p:txBody>
            <a:bodyPr lIns="50800" tIns="50800" rIns="50800" bIns="50800" rtlCol="0" anchor="ctr"/>
            <a:lstStyle/>
            <a:p>
              <a:pPr algn="ctr">
                <a:lnSpc>
                  <a:spcPts val="1960"/>
                </a:lnSpc>
              </a:pPr>
              <a:endParaRPr/>
            </a:p>
          </p:txBody>
        </p:sp>
      </p:grpSp>
      <p:sp>
        <p:nvSpPr>
          <p:cNvPr id="20" name="Freeform 20">
            <a:extLst>
              <a:ext uri="{FF2B5EF4-FFF2-40B4-BE49-F238E27FC236}">
                <a16:creationId xmlns:a16="http://schemas.microsoft.com/office/drawing/2014/main" id="{01F68ACB-8EFE-7DC0-33DA-46DB8795712E}"/>
              </a:ext>
            </a:extLst>
          </p:cNvPr>
          <p:cNvSpPr/>
          <p:nvPr/>
        </p:nvSpPr>
        <p:spPr>
          <a:xfrm>
            <a:off x="15442415" y="8915275"/>
            <a:ext cx="2331235" cy="686049"/>
          </a:xfrm>
          <a:custGeom>
            <a:avLst/>
            <a:gdLst/>
            <a:ahLst/>
            <a:cxnLst/>
            <a:rect l="l" t="t" r="r" b="b"/>
            <a:pathLst>
              <a:path w="2331235" h="686049">
                <a:moveTo>
                  <a:pt x="0" y="0"/>
                </a:moveTo>
                <a:lnTo>
                  <a:pt x="2331235" y="0"/>
                </a:lnTo>
                <a:lnTo>
                  <a:pt x="2331235" y="686050"/>
                </a:lnTo>
                <a:lnTo>
                  <a:pt x="0" y="686050"/>
                </a:lnTo>
                <a:lnTo>
                  <a:pt x="0" y="0"/>
                </a:lnTo>
                <a:close/>
              </a:path>
            </a:pathLst>
          </a:custGeom>
          <a:blipFill>
            <a:blip r:embed="rId2"/>
            <a:stretch>
              <a:fillRect/>
            </a:stretch>
          </a:blipFill>
        </p:spPr>
        <p:txBody>
          <a:bodyPr/>
          <a:lstStyle/>
          <a:p>
            <a:endParaRPr lang="en-IE"/>
          </a:p>
        </p:txBody>
      </p:sp>
      <p:pic>
        <p:nvPicPr>
          <p:cNvPr id="10" name="Picture 9">
            <a:extLst>
              <a:ext uri="{FF2B5EF4-FFF2-40B4-BE49-F238E27FC236}">
                <a16:creationId xmlns:a16="http://schemas.microsoft.com/office/drawing/2014/main" id="{CFD83842-C465-FF69-E901-9C11AD29B5EC}"/>
              </a:ext>
            </a:extLst>
          </p:cNvPr>
          <p:cNvPicPr>
            <a:picLocks noChangeAspect="1"/>
          </p:cNvPicPr>
          <p:nvPr/>
        </p:nvPicPr>
        <p:blipFill>
          <a:blip r:embed="rId3"/>
          <a:stretch>
            <a:fillRect/>
          </a:stretch>
        </p:blipFill>
        <p:spPr>
          <a:xfrm>
            <a:off x="2667000" y="1907288"/>
            <a:ext cx="12016518" cy="7927185"/>
          </a:xfrm>
          <a:prstGeom prst="rect">
            <a:avLst/>
          </a:prstGeom>
        </p:spPr>
      </p:pic>
      <p:pic>
        <p:nvPicPr>
          <p:cNvPr id="21" name="Picture 20">
            <a:extLst>
              <a:ext uri="{FF2B5EF4-FFF2-40B4-BE49-F238E27FC236}">
                <a16:creationId xmlns:a16="http://schemas.microsoft.com/office/drawing/2014/main" id="{AB192F12-3DDA-22C6-CC37-5B319B6D8660}"/>
              </a:ext>
            </a:extLst>
          </p:cNvPr>
          <p:cNvPicPr>
            <a:picLocks noChangeAspect="1"/>
          </p:cNvPicPr>
          <p:nvPr/>
        </p:nvPicPr>
        <p:blipFill>
          <a:blip r:embed="rId4"/>
          <a:stretch>
            <a:fillRect/>
          </a:stretch>
        </p:blipFill>
        <p:spPr>
          <a:xfrm>
            <a:off x="2667000" y="2392536"/>
            <a:ext cx="12016518" cy="7491527"/>
          </a:xfrm>
          <a:prstGeom prst="rect">
            <a:avLst/>
          </a:prstGeom>
        </p:spPr>
      </p:pic>
      <p:pic>
        <p:nvPicPr>
          <p:cNvPr id="22" name="Picture 21">
            <a:extLst>
              <a:ext uri="{FF2B5EF4-FFF2-40B4-BE49-F238E27FC236}">
                <a16:creationId xmlns:a16="http://schemas.microsoft.com/office/drawing/2014/main" id="{B6CC91C7-5698-EA30-1DD0-35A8D62A6845}"/>
              </a:ext>
            </a:extLst>
          </p:cNvPr>
          <p:cNvPicPr>
            <a:picLocks noChangeAspect="1"/>
          </p:cNvPicPr>
          <p:nvPr/>
        </p:nvPicPr>
        <p:blipFill>
          <a:blip r:embed="rId5"/>
          <a:stretch>
            <a:fillRect/>
          </a:stretch>
        </p:blipFill>
        <p:spPr>
          <a:xfrm>
            <a:off x="2669462" y="2392536"/>
            <a:ext cx="11975311" cy="7512291"/>
          </a:xfrm>
          <a:prstGeom prst="rect">
            <a:avLst/>
          </a:prstGeom>
        </p:spPr>
      </p:pic>
    </p:spTree>
    <p:extLst>
      <p:ext uri="{BB962C8B-B14F-4D97-AF65-F5344CB8AC3E}">
        <p14:creationId xmlns:p14="http://schemas.microsoft.com/office/powerpoint/2010/main" val="1969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holding signs&#10;&#10;AI-generated content may be incorrect.">
            <a:extLst>
              <a:ext uri="{FF2B5EF4-FFF2-40B4-BE49-F238E27FC236}">
                <a16:creationId xmlns:a16="http://schemas.microsoft.com/office/drawing/2014/main" id="{9A7FABEC-CC7A-6288-59EE-C0155A51E30D}"/>
              </a:ext>
            </a:extLst>
          </p:cNvPr>
          <p:cNvPicPr>
            <a:picLocks noChangeAspect="1"/>
          </p:cNvPicPr>
          <p:nvPr/>
        </p:nvPicPr>
        <p:blipFill>
          <a:blip r:embed="rId2">
            <a:extLst>
              <a:ext uri="{28A0092B-C50C-407E-A947-70E740481C1C}">
                <a14:useLocalDpi xmlns:a14="http://schemas.microsoft.com/office/drawing/2010/main" val="0"/>
              </a:ext>
            </a:extLst>
          </a:blip>
          <a:srcRect b="15746"/>
          <a:stretch>
            <a:fillRect/>
          </a:stretch>
        </p:blipFill>
        <p:spPr>
          <a:xfrm>
            <a:off x="20" y="1923"/>
            <a:ext cx="18287980" cy="10285077"/>
          </a:xfrm>
          <a:prstGeom prst="rect">
            <a:avLst/>
          </a:prstGeom>
        </p:spPr>
      </p:pic>
    </p:spTree>
    <p:extLst>
      <p:ext uri="{BB962C8B-B14F-4D97-AF65-F5344CB8AC3E}">
        <p14:creationId xmlns:p14="http://schemas.microsoft.com/office/powerpoint/2010/main" val="89324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2053-1871-D176-F6C9-345B6F030A4D}"/>
            </a:ext>
          </a:extLst>
        </p:cNvPr>
        <p:cNvGrpSpPr/>
        <p:nvPr/>
      </p:nvGrpSpPr>
      <p:grpSpPr>
        <a:xfrm>
          <a:off x="0" y="0"/>
          <a:ext cx="0" cy="0"/>
          <a:chOff x="0" y="0"/>
          <a:chExt cx="0" cy="0"/>
        </a:xfrm>
      </p:grpSpPr>
      <p:grpSp>
        <p:nvGrpSpPr>
          <p:cNvPr id="7" name="Group 2">
            <a:extLst>
              <a:ext uri="{FF2B5EF4-FFF2-40B4-BE49-F238E27FC236}">
                <a16:creationId xmlns:a16="http://schemas.microsoft.com/office/drawing/2014/main" id="{D948EA78-4FBF-1F6C-EDF1-3805823872AD}"/>
              </a:ext>
            </a:extLst>
          </p:cNvPr>
          <p:cNvGrpSpPr/>
          <p:nvPr/>
        </p:nvGrpSpPr>
        <p:grpSpPr>
          <a:xfrm>
            <a:off x="-135799" y="-81975"/>
            <a:ext cx="18510252" cy="10516742"/>
            <a:chOff x="0" y="0"/>
            <a:chExt cx="6452375" cy="2461077"/>
          </a:xfrm>
        </p:grpSpPr>
        <p:sp>
          <p:nvSpPr>
            <p:cNvPr id="8" name="Freeform 3">
              <a:extLst>
                <a:ext uri="{FF2B5EF4-FFF2-40B4-BE49-F238E27FC236}">
                  <a16:creationId xmlns:a16="http://schemas.microsoft.com/office/drawing/2014/main" id="{7BC410A6-04BD-6A3B-C29E-E7A9A0010286}"/>
                </a:ext>
              </a:extLst>
            </p:cNvPr>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10" name="TextBox 4">
              <a:extLst>
                <a:ext uri="{FF2B5EF4-FFF2-40B4-BE49-F238E27FC236}">
                  <a16:creationId xmlns:a16="http://schemas.microsoft.com/office/drawing/2014/main" id="{F3774940-CB1B-8277-5A9B-DE99642527DD}"/>
                </a:ext>
              </a:extLst>
            </p:cNvPr>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grpSp>
        <p:nvGrpSpPr>
          <p:cNvPr id="2" name="Group 2">
            <a:extLst>
              <a:ext uri="{FF2B5EF4-FFF2-40B4-BE49-F238E27FC236}">
                <a16:creationId xmlns:a16="http://schemas.microsoft.com/office/drawing/2014/main" id="{CD339C59-D3BB-37ED-CAC5-E92C1F5B8EA3}"/>
              </a:ext>
            </a:extLst>
          </p:cNvPr>
          <p:cNvGrpSpPr/>
          <p:nvPr/>
        </p:nvGrpSpPr>
        <p:grpSpPr>
          <a:xfrm>
            <a:off x="0" y="0"/>
            <a:ext cx="14401800" cy="1698942"/>
            <a:chOff x="0" y="0"/>
            <a:chExt cx="4070932" cy="592224"/>
          </a:xfrm>
        </p:grpSpPr>
        <p:sp>
          <p:nvSpPr>
            <p:cNvPr id="3" name="Freeform 3">
              <a:extLst>
                <a:ext uri="{FF2B5EF4-FFF2-40B4-BE49-F238E27FC236}">
                  <a16:creationId xmlns:a16="http://schemas.microsoft.com/office/drawing/2014/main" id="{FEE45E13-F84E-2C94-9627-20FBFF4607C4}"/>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CA2CCF4-5396-E416-913C-EB4E5165BBEA}"/>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9" name="Freeform 9">
            <a:extLst>
              <a:ext uri="{FF2B5EF4-FFF2-40B4-BE49-F238E27FC236}">
                <a16:creationId xmlns:a16="http://schemas.microsoft.com/office/drawing/2014/main" id="{5DF0B186-9121-18E4-9CA8-A57201E298A7}"/>
              </a:ext>
            </a:extLst>
          </p:cNvPr>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1" name="TextBox 11">
            <a:extLst>
              <a:ext uri="{FF2B5EF4-FFF2-40B4-BE49-F238E27FC236}">
                <a16:creationId xmlns:a16="http://schemas.microsoft.com/office/drawing/2014/main" id="{0D29CC44-3AE6-5B2E-9E07-577268EAF9D8}"/>
              </a:ext>
            </a:extLst>
          </p:cNvPr>
          <p:cNvSpPr txBox="1"/>
          <p:nvPr/>
        </p:nvSpPr>
        <p:spPr>
          <a:xfrm>
            <a:off x="1028700" y="328173"/>
            <a:ext cx="12488530" cy="1120435"/>
          </a:xfrm>
          <a:prstGeom prst="rect">
            <a:avLst/>
          </a:prstGeom>
        </p:spPr>
        <p:txBody>
          <a:bodyPr wrap="square" lIns="0" tIns="0" rIns="0" bIns="0" rtlCol="0" anchor="t">
            <a:spAutoFit/>
          </a:bodyPr>
          <a:lstStyle/>
          <a:p>
            <a:pPr algn="l">
              <a:lnSpc>
                <a:spcPts val="8580"/>
              </a:lnSpc>
            </a:pPr>
            <a:r>
              <a:rPr lang="en-US" sz="7800">
                <a:solidFill>
                  <a:srgbClr val="F9F5EF"/>
                </a:solidFill>
                <a:latin typeface="DM Serif Display"/>
                <a:ea typeface="DM Serif Display"/>
                <a:cs typeface="DM Serif Display"/>
                <a:sym typeface="DM Serif Display"/>
              </a:rPr>
              <a:t>Campaign 2026</a:t>
            </a:r>
          </a:p>
        </p:txBody>
      </p:sp>
      <p:sp>
        <p:nvSpPr>
          <p:cNvPr id="13" name="TextBox 13">
            <a:extLst>
              <a:ext uri="{FF2B5EF4-FFF2-40B4-BE49-F238E27FC236}">
                <a16:creationId xmlns:a16="http://schemas.microsoft.com/office/drawing/2014/main" id="{BA77A135-39F4-B374-D148-52395E147B37}"/>
              </a:ext>
            </a:extLst>
          </p:cNvPr>
          <p:cNvSpPr txBox="1"/>
          <p:nvPr/>
        </p:nvSpPr>
        <p:spPr>
          <a:xfrm>
            <a:off x="1028700" y="5866297"/>
            <a:ext cx="16230600" cy="720725"/>
          </a:xfrm>
          <a:prstGeom prst="rect">
            <a:avLst/>
          </a:prstGeom>
        </p:spPr>
        <p:txBody>
          <a:bodyPr lIns="0" tIns="0" rIns="0" bIns="0" rtlCol="0" anchor="t">
            <a:spAutoFit/>
          </a:bodyPr>
          <a:lstStyle/>
          <a:p>
            <a:pPr>
              <a:lnSpc>
                <a:spcPts val="5500"/>
              </a:lnSpc>
            </a:pPr>
            <a:r>
              <a:rPr lang="en-US" sz="5000">
                <a:solidFill>
                  <a:srgbClr val="1D3752"/>
                </a:solidFill>
                <a:latin typeface="DM Serif Display"/>
                <a:ea typeface="DM Serif Display"/>
                <a:cs typeface="DM Serif Display"/>
                <a:sym typeface="DM Serif Display"/>
              </a:rPr>
              <a:t>Two Key Actions in 2026</a:t>
            </a:r>
          </a:p>
        </p:txBody>
      </p:sp>
      <p:sp>
        <p:nvSpPr>
          <p:cNvPr id="6" name="TextBox 5">
            <a:extLst>
              <a:ext uri="{FF2B5EF4-FFF2-40B4-BE49-F238E27FC236}">
                <a16:creationId xmlns:a16="http://schemas.microsoft.com/office/drawing/2014/main" id="{1E6876A7-F025-4811-ECF1-464BB857FC61}"/>
              </a:ext>
            </a:extLst>
          </p:cNvPr>
          <p:cNvSpPr txBox="1"/>
          <p:nvPr/>
        </p:nvSpPr>
        <p:spPr>
          <a:xfrm>
            <a:off x="1028700" y="6855968"/>
            <a:ext cx="15410180" cy="2308324"/>
          </a:xfrm>
          <a:prstGeom prst="rect">
            <a:avLst/>
          </a:prstGeom>
          <a:noFill/>
        </p:spPr>
        <p:txBody>
          <a:bodyPr wrap="square" lIns="91440" tIns="45720" rIns="91440" bIns="45720" rtlCol="0" anchor="t">
            <a:spAutoFit/>
          </a:bodyPr>
          <a:lstStyle/>
          <a:p>
            <a:pPr marL="914400" indent="-914400">
              <a:buAutoNum type="arabicPeriod"/>
            </a:pPr>
            <a:r>
              <a:rPr lang="en-US" sz="4800"/>
              <a:t>Submission to Department of Justice</a:t>
            </a:r>
          </a:p>
          <a:p>
            <a:pPr marL="914400" indent="-914400">
              <a:buAutoNum type="arabicPeriod"/>
            </a:pPr>
            <a:endParaRPr lang="en-US" sz="4800"/>
          </a:p>
          <a:p>
            <a:pPr marL="914400" indent="-914400">
              <a:buAutoNum type="arabicPeriod"/>
            </a:pPr>
            <a:r>
              <a:rPr lang="en-US" sz="4800"/>
              <a:t>Families Belong Together National Lobby Action</a:t>
            </a:r>
          </a:p>
        </p:txBody>
      </p:sp>
      <p:sp>
        <p:nvSpPr>
          <p:cNvPr id="5" name="TextBox 4">
            <a:extLst>
              <a:ext uri="{FF2B5EF4-FFF2-40B4-BE49-F238E27FC236}">
                <a16:creationId xmlns:a16="http://schemas.microsoft.com/office/drawing/2014/main" id="{8CEA0904-E46C-ADF9-CF2B-F5468C7CD5D5}"/>
              </a:ext>
            </a:extLst>
          </p:cNvPr>
          <p:cNvSpPr txBox="1"/>
          <p:nvPr/>
        </p:nvSpPr>
        <p:spPr>
          <a:xfrm>
            <a:off x="1013460" y="2375408"/>
            <a:ext cx="15410180" cy="3046988"/>
          </a:xfrm>
          <a:prstGeom prst="rect">
            <a:avLst/>
          </a:prstGeom>
          <a:noFill/>
        </p:spPr>
        <p:txBody>
          <a:bodyPr wrap="square" lIns="91440" tIns="45720" rIns="91440" bIns="45720" rtlCol="0" anchor="t">
            <a:spAutoFit/>
          </a:bodyPr>
          <a:lstStyle/>
          <a:p>
            <a:pPr marL="685800" indent="-685800">
              <a:buFont typeface="Arial"/>
              <a:buChar char="•"/>
            </a:pPr>
            <a:r>
              <a:rPr lang="en-US" sz="4800">
                <a:ea typeface="Calibri"/>
                <a:cs typeface="Calibri"/>
              </a:rPr>
              <a:t>The family reunion </a:t>
            </a:r>
            <a:r>
              <a:rPr lang="en-US" sz="4800" err="1">
                <a:ea typeface="Calibri"/>
                <a:cs typeface="Calibri"/>
              </a:rPr>
              <a:t>campaig</a:t>
            </a:r>
            <a:r>
              <a:rPr lang="en-US" sz="4800">
                <a:ea typeface="Calibri"/>
                <a:cs typeface="Calibri"/>
              </a:rPr>
              <a:t>n is a community of over 1,000 migrant workers affected by family reunion rules.</a:t>
            </a:r>
            <a:endParaRPr lang="en-US"/>
          </a:p>
          <a:p>
            <a:pPr marL="685800" indent="-685800">
              <a:buFont typeface="Arial"/>
              <a:buChar char="•"/>
            </a:pPr>
            <a:r>
              <a:rPr lang="en-US" sz="4800">
                <a:ea typeface="Calibri"/>
                <a:cs typeface="Calibri"/>
              </a:rPr>
              <a:t>We are calling on the government to </a:t>
            </a:r>
            <a:r>
              <a:rPr lang="en-US" sz="4800" b="1">
                <a:ea typeface="Calibri"/>
                <a:cs typeface="Calibri"/>
              </a:rPr>
              <a:t>scrap the 12 month wait</a:t>
            </a:r>
            <a:r>
              <a:rPr lang="en-US" sz="4800">
                <a:ea typeface="Calibri"/>
                <a:cs typeface="Calibri"/>
              </a:rPr>
              <a:t> and</a:t>
            </a:r>
            <a:r>
              <a:rPr lang="en-US" sz="4800" b="1">
                <a:ea typeface="Calibri"/>
                <a:cs typeface="Calibri"/>
              </a:rPr>
              <a:t> scrap the salary thresholds.</a:t>
            </a:r>
          </a:p>
        </p:txBody>
      </p:sp>
    </p:spTree>
    <p:extLst>
      <p:ext uri="{BB962C8B-B14F-4D97-AF65-F5344CB8AC3E}">
        <p14:creationId xmlns:p14="http://schemas.microsoft.com/office/powerpoint/2010/main" val="256471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2053-1871-D176-F6C9-345B6F030A4D}"/>
            </a:ext>
          </a:extLst>
        </p:cNvPr>
        <p:cNvGrpSpPr/>
        <p:nvPr/>
      </p:nvGrpSpPr>
      <p:grpSpPr>
        <a:xfrm>
          <a:off x="0" y="0"/>
          <a:ext cx="0" cy="0"/>
          <a:chOff x="0" y="0"/>
          <a:chExt cx="0" cy="0"/>
        </a:xfrm>
      </p:grpSpPr>
      <p:grpSp>
        <p:nvGrpSpPr>
          <p:cNvPr id="7" name="Group 2">
            <a:extLst>
              <a:ext uri="{FF2B5EF4-FFF2-40B4-BE49-F238E27FC236}">
                <a16:creationId xmlns:a16="http://schemas.microsoft.com/office/drawing/2014/main" id="{D948EA78-4FBF-1F6C-EDF1-3805823872AD}"/>
              </a:ext>
            </a:extLst>
          </p:cNvPr>
          <p:cNvGrpSpPr/>
          <p:nvPr/>
        </p:nvGrpSpPr>
        <p:grpSpPr>
          <a:xfrm>
            <a:off x="-218107" y="-115105"/>
            <a:ext cx="18510252" cy="10516742"/>
            <a:chOff x="0" y="0"/>
            <a:chExt cx="6452375" cy="2461077"/>
          </a:xfrm>
        </p:grpSpPr>
        <p:sp>
          <p:nvSpPr>
            <p:cNvPr id="8" name="Freeform 3">
              <a:extLst>
                <a:ext uri="{FF2B5EF4-FFF2-40B4-BE49-F238E27FC236}">
                  <a16:creationId xmlns:a16="http://schemas.microsoft.com/office/drawing/2014/main" id="{7BC410A6-04BD-6A3B-C29E-E7A9A0010286}"/>
                </a:ext>
              </a:extLst>
            </p:cNvPr>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10" name="TextBox 4">
              <a:extLst>
                <a:ext uri="{FF2B5EF4-FFF2-40B4-BE49-F238E27FC236}">
                  <a16:creationId xmlns:a16="http://schemas.microsoft.com/office/drawing/2014/main" id="{F3774940-CB1B-8277-5A9B-DE99642527DD}"/>
                </a:ext>
              </a:extLst>
            </p:cNvPr>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grpSp>
        <p:nvGrpSpPr>
          <p:cNvPr id="2" name="Group 2">
            <a:extLst>
              <a:ext uri="{FF2B5EF4-FFF2-40B4-BE49-F238E27FC236}">
                <a16:creationId xmlns:a16="http://schemas.microsoft.com/office/drawing/2014/main" id="{CD339C59-D3BB-37ED-CAC5-E92C1F5B8EA3}"/>
              </a:ext>
            </a:extLst>
          </p:cNvPr>
          <p:cNvGrpSpPr/>
          <p:nvPr/>
        </p:nvGrpSpPr>
        <p:grpSpPr>
          <a:xfrm>
            <a:off x="0" y="0"/>
            <a:ext cx="14401800" cy="1698942"/>
            <a:chOff x="0" y="0"/>
            <a:chExt cx="4070932" cy="592224"/>
          </a:xfrm>
        </p:grpSpPr>
        <p:sp>
          <p:nvSpPr>
            <p:cNvPr id="3" name="Freeform 3">
              <a:extLst>
                <a:ext uri="{FF2B5EF4-FFF2-40B4-BE49-F238E27FC236}">
                  <a16:creationId xmlns:a16="http://schemas.microsoft.com/office/drawing/2014/main" id="{FEE45E13-F84E-2C94-9627-20FBFF4607C4}"/>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CA2CCF4-5396-E416-913C-EB4E5165BBEA}"/>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9" name="Freeform 9">
            <a:extLst>
              <a:ext uri="{FF2B5EF4-FFF2-40B4-BE49-F238E27FC236}">
                <a16:creationId xmlns:a16="http://schemas.microsoft.com/office/drawing/2014/main" id="{5DF0B186-9121-18E4-9CA8-A57201E298A7}"/>
              </a:ext>
            </a:extLst>
          </p:cNvPr>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1" name="TextBox 11">
            <a:extLst>
              <a:ext uri="{FF2B5EF4-FFF2-40B4-BE49-F238E27FC236}">
                <a16:creationId xmlns:a16="http://schemas.microsoft.com/office/drawing/2014/main" id="{0D29CC44-3AE6-5B2E-9E07-577268EAF9D8}"/>
              </a:ext>
            </a:extLst>
          </p:cNvPr>
          <p:cNvSpPr txBox="1"/>
          <p:nvPr/>
        </p:nvSpPr>
        <p:spPr>
          <a:xfrm>
            <a:off x="1028700" y="328173"/>
            <a:ext cx="12488530" cy="1120435"/>
          </a:xfrm>
          <a:prstGeom prst="rect">
            <a:avLst/>
          </a:prstGeom>
        </p:spPr>
        <p:txBody>
          <a:bodyPr wrap="square" lIns="0" tIns="0" rIns="0" bIns="0" rtlCol="0" anchor="t">
            <a:spAutoFit/>
          </a:bodyPr>
          <a:lstStyle/>
          <a:p>
            <a:pPr algn="l">
              <a:lnSpc>
                <a:spcPts val="8580"/>
              </a:lnSpc>
            </a:pPr>
            <a:r>
              <a:rPr lang="en-US" sz="7800">
                <a:solidFill>
                  <a:srgbClr val="F9F5EF"/>
                </a:solidFill>
                <a:latin typeface="DM Serif Display"/>
                <a:ea typeface="DM Serif Display"/>
                <a:cs typeface="DM Serif Display"/>
                <a:sym typeface="DM Serif Display"/>
              </a:rPr>
              <a:t>Campaign 2026</a:t>
            </a:r>
          </a:p>
        </p:txBody>
      </p:sp>
      <p:sp>
        <p:nvSpPr>
          <p:cNvPr id="13" name="TextBox 13">
            <a:extLst>
              <a:ext uri="{FF2B5EF4-FFF2-40B4-BE49-F238E27FC236}">
                <a16:creationId xmlns:a16="http://schemas.microsoft.com/office/drawing/2014/main" id="{BA77A135-39F4-B374-D148-52395E147B37}"/>
              </a:ext>
            </a:extLst>
          </p:cNvPr>
          <p:cNvSpPr txBox="1"/>
          <p:nvPr/>
        </p:nvSpPr>
        <p:spPr>
          <a:xfrm>
            <a:off x="1028700" y="1864662"/>
            <a:ext cx="16230600" cy="720725"/>
          </a:xfrm>
          <a:prstGeom prst="rect">
            <a:avLst/>
          </a:prstGeom>
        </p:spPr>
        <p:txBody>
          <a:bodyPr lIns="0" tIns="0" rIns="0" bIns="0" rtlCol="0" anchor="t">
            <a:spAutoFit/>
          </a:bodyPr>
          <a:lstStyle/>
          <a:p>
            <a:pPr algn="l">
              <a:lnSpc>
                <a:spcPts val="5500"/>
              </a:lnSpc>
            </a:pPr>
            <a:r>
              <a:rPr lang="en-US" sz="5000">
                <a:solidFill>
                  <a:srgbClr val="1D3752"/>
                </a:solidFill>
                <a:latin typeface="DM Serif Display"/>
                <a:ea typeface="DM Serif Display"/>
                <a:cs typeface="DM Serif Display"/>
                <a:sym typeface="DM Serif Display"/>
              </a:rPr>
              <a:t>Submission to Department of Justice</a:t>
            </a:r>
          </a:p>
        </p:txBody>
      </p:sp>
      <p:sp>
        <p:nvSpPr>
          <p:cNvPr id="6" name="TextBox 5">
            <a:extLst>
              <a:ext uri="{FF2B5EF4-FFF2-40B4-BE49-F238E27FC236}">
                <a16:creationId xmlns:a16="http://schemas.microsoft.com/office/drawing/2014/main" id="{1E6876A7-F025-4811-ECF1-464BB857FC61}"/>
              </a:ext>
            </a:extLst>
          </p:cNvPr>
          <p:cNvSpPr txBox="1"/>
          <p:nvPr/>
        </p:nvSpPr>
        <p:spPr>
          <a:xfrm>
            <a:off x="1028700" y="3598957"/>
            <a:ext cx="15410180" cy="5262979"/>
          </a:xfrm>
          <a:prstGeom prst="rect">
            <a:avLst/>
          </a:prstGeom>
          <a:noFill/>
        </p:spPr>
        <p:txBody>
          <a:bodyPr wrap="square" lIns="91440" tIns="45720" rIns="91440" bIns="45720" rtlCol="0" anchor="t">
            <a:spAutoFit/>
          </a:bodyPr>
          <a:lstStyle/>
          <a:p>
            <a:pPr marL="914400" indent="-914400">
              <a:buAutoNum type="arabicPeriod"/>
            </a:pPr>
            <a:r>
              <a:rPr lang="en-US" sz="4800"/>
              <a:t>Feedback on changes – </a:t>
            </a:r>
            <a:r>
              <a:rPr lang="en-US" sz="4800" b="1"/>
              <a:t>Survey of workers</a:t>
            </a:r>
          </a:p>
          <a:p>
            <a:pPr marL="914400" indent="-914400">
              <a:buAutoNum type="arabicPeriod"/>
            </a:pPr>
            <a:endParaRPr lang="en-US" sz="4800">
              <a:ea typeface="Calibri"/>
              <a:cs typeface="Calibri"/>
            </a:endParaRPr>
          </a:p>
          <a:p>
            <a:pPr marL="914400" indent="-914400">
              <a:buAutoNum type="arabicPeriod"/>
            </a:pPr>
            <a:r>
              <a:rPr lang="en-US" sz="4800"/>
              <a:t>Support from allies</a:t>
            </a:r>
          </a:p>
          <a:p>
            <a:pPr marL="914400" indent="-914400">
              <a:buAutoNum type="arabicPeriod"/>
            </a:pPr>
            <a:endParaRPr lang="en-US" sz="4800"/>
          </a:p>
          <a:p>
            <a:pPr marL="914400" indent="-914400">
              <a:buAutoNum type="arabicPeriod"/>
            </a:pPr>
            <a:r>
              <a:rPr lang="en-US" sz="4800"/>
              <a:t>Your participation (letter to employers)</a:t>
            </a:r>
          </a:p>
          <a:p>
            <a:pPr marL="914400" indent="-914400">
              <a:buAutoNum type="arabicPeriod"/>
            </a:pPr>
            <a:endParaRPr lang="en-US" sz="4800"/>
          </a:p>
          <a:p>
            <a:pPr marL="914400" indent="-914400">
              <a:buAutoNum type="arabicPeriod"/>
            </a:pPr>
            <a:r>
              <a:rPr lang="en-US" sz="4800"/>
              <a:t>Our demands</a:t>
            </a:r>
          </a:p>
        </p:txBody>
      </p:sp>
      <p:pic>
        <p:nvPicPr>
          <p:cNvPr id="5" name="Picture 4" descr="A qr code with black squares&#10;&#10;AI-generated content may be incorrect.">
            <a:extLst>
              <a:ext uri="{FF2B5EF4-FFF2-40B4-BE49-F238E27FC236}">
                <a16:creationId xmlns:a16="http://schemas.microsoft.com/office/drawing/2014/main" id="{2BF53B25-D062-29A5-D3DB-6FEDE92993C5}"/>
              </a:ext>
            </a:extLst>
          </p:cNvPr>
          <p:cNvPicPr>
            <a:picLocks noChangeAspect="1"/>
          </p:cNvPicPr>
          <p:nvPr/>
        </p:nvPicPr>
        <p:blipFill>
          <a:blip r:embed="rId3"/>
          <a:stretch>
            <a:fillRect/>
          </a:stretch>
        </p:blipFill>
        <p:spPr>
          <a:xfrm>
            <a:off x="13235579" y="179695"/>
            <a:ext cx="4792837" cy="4810287"/>
          </a:xfrm>
          <a:prstGeom prst="rect">
            <a:avLst/>
          </a:prstGeom>
        </p:spPr>
      </p:pic>
    </p:spTree>
    <p:extLst>
      <p:ext uri="{BB962C8B-B14F-4D97-AF65-F5344CB8AC3E}">
        <p14:creationId xmlns:p14="http://schemas.microsoft.com/office/powerpoint/2010/main" val="42811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7616379" y="9906138"/>
            <a:ext cx="10671621" cy="361950"/>
            <a:chOff x="0" y="0"/>
            <a:chExt cx="3719955" cy="126170"/>
          </a:xfrm>
        </p:grpSpPr>
        <p:sp>
          <p:nvSpPr>
            <p:cNvPr id="3" name="Freeform 3"/>
            <p:cNvSpPr/>
            <p:nvPr/>
          </p:nvSpPr>
          <p:spPr>
            <a:xfrm>
              <a:off x="0" y="0"/>
              <a:ext cx="3719955" cy="126170"/>
            </a:xfrm>
            <a:custGeom>
              <a:avLst/>
              <a:gdLst/>
              <a:ahLst/>
              <a:cxnLst/>
              <a:rect l="l" t="t" r="r" b="b"/>
              <a:pathLst>
                <a:path w="3719955" h="126170">
                  <a:moveTo>
                    <a:pt x="0" y="0"/>
                  </a:moveTo>
                  <a:lnTo>
                    <a:pt x="3719955" y="0"/>
                  </a:lnTo>
                  <a:lnTo>
                    <a:pt x="3719955" y="126170"/>
                  </a:lnTo>
                  <a:lnTo>
                    <a:pt x="0" y="126170"/>
                  </a:lnTo>
                  <a:close/>
                </a:path>
              </a:pathLst>
            </a:custGeom>
            <a:solidFill>
              <a:srgbClr val="F9F5EF"/>
            </a:solidFill>
          </p:spPr>
          <p:txBody>
            <a:bodyPr/>
            <a:lstStyle/>
            <a:p>
              <a:endParaRPr lang="en-IE"/>
            </a:p>
          </p:txBody>
        </p:sp>
        <p:sp>
          <p:nvSpPr>
            <p:cNvPr id="4" name="TextBox 4"/>
            <p:cNvSpPr txBox="1"/>
            <p:nvPr/>
          </p:nvSpPr>
          <p:spPr>
            <a:xfrm>
              <a:off x="0" y="-28575"/>
              <a:ext cx="3719955" cy="15474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9906138"/>
            <a:ext cx="7778634" cy="361950"/>
            <a:chOff x="0" y="0"/>
            <a:chExt cx="2711507" cy="126170"/>
          </a:xfrm>
        </p:grpSpPr>
        <p:sp>
          <p:nvSpPr>
            <p:cNvPr id="6" name="Freeform 6"/>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92CFD7"/>
            </a:solidFill>
          </p:spPr>
          <p:txBody>
            <a:bodyPr/>
            <a:lstStyle/>
            <a:p>
              <a:endParaRPr lang="en-IE"/>
            </a:p>
          </p:txBody>
        </p:sp>
        <p:sp>
          <p:nvSpPr>
            <p:cNvPr id="7" name="TextBox 7"/>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0"/>
            <a:ext cx="7778634" cy="361950"/>
            <a:chOff x="0" y="0"/>
            <a:chExt cx="2711507" cy="126170"/>
          </a:xfrm>
        </p:grpSpPr>
        <p:sp>
          <p:nvSpPr>
            <p:cNvPr id="9" name="Freeform 9"/>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F9F5EF"/>
            </a:solidFill>
          </p:spPr>
          <p:txBody>
            <a:bodyPr/>
            <a:lstStyle/>
            <a:p>
              <a:endParaRPr lang="en-IE"/>
            </a:p>
          </p:txBody>
        </p:sp>
        <p:sp>
          <p:nvSpPr>
            <p:cNvPr id="10" name="TextBox 10"/>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7259300" y="0"/>
            <a:ext cx="1028700" cy="368320"/>
            <a:chOff x="0" y="0"/>
            <a:chExt cx="358588" cy="128390"/>
          </a:xfrm>
        </p:grpSpPr>
        <p:sp>
          <p:nvSpPr>
            <p:cNvPr id="12" name="Freeform 12"/>
            <p:cNvSpPr/>
            <p:nvPr/>
          </p:nvSpPr>
          <p:spPr>
            <a:xfrm>
              <a:off x="0" y="0"/>
              <a:ext cx="358588" cy="128390"/>
            </a:xfrm>
            <a:custGeom>
              <a:avLst/>
              <a:gdLst/>
              <a:ahLst/>
              <a:cxnLst/>
              <a:rect l="l" t="t" r="r" b="b"/>
              <a:pathLst>
                <a:path w="358588" h="128390">
                  <a:moveTo>
                    <a:pt x="0" y="0"/>
                  </a:moveTo>
                  <a:lnTo>
                    <a:pt x="358588" y="0"/>
                  </a:lnTo>
                  <a:lnTo>
                    <a:pt x="358588" y="128390"/>
                  </a:lnTo>
                  <a:lnTo>
                    <a:pt x="0" y="128390"/>
                  </a:lnTo>
                  <a:close/>
                </a:path>
              </a:pathLst>
            </a:custGeom>
            <a:solidFill>
              <a:srgbClr val="92CFD7"/>
            </a:solidFill>
          </p:spPr>
          <p:txBody>
            <a:bodyPr/>
            <a:lstStyle/>
            <a:p>
              <a:endParaRPr lang="en-IE"/>
            </a:p>
          </p:txBody>
        </p:sp>
        <p:sp>
          <p:nvSpPr>
            <p:cNvPr id="13" name="TextBox 13"/>
            <p:cNvSpPr txBox="1"/>
            <p:nvPr/>
          </p:nvSpPr>
          <p:spPr>
            <a:xfrm>
              <a:off x="0" y="-28575"/>
              <a:ext cx="358588" cy="15696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rot="-10800000">
            <a:off x="4924549" y="6582689"/>
            <a:ext cx="1688857" cy="1023957"/>
            <a:chOff x="0" y="0"/>
            <a:chExt cx="1173013" cy="711200"/>
          </a:xfrm>
        </p:grpSpPr>
        <p:sp>
          <p:nvSpPr>
            <p:cNvPr id="15" name="Freeform 15"/>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6" name="TextBox 16"/>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477030" y="2513565"/>
            <a:ext cx="7904970" cy="5061084"/>
            <a:chOff x="0" y="0"/>
            <a:chExt cx="1584600" cy="962160"/>
          </a:xfrm>
        </p:grpSpPr>
        <p:sp>
          <p:nvSpPr>
            <p:cNvPr id="18" name="Freeform 18"/>
            <p:cNvSpPr/>
            <p:nvPr/>
          </p:nvSpPr>
          <p:spPr>
            <a:xfrm>
              <a:off x="0" y="0"/>
              <a:ext cx="1584600" cy="962160"/>
            </a:xfrm>
            <a:custGeom>
              <a:avLst/>
              <a:gdLst/>
              <a:ahLst/>
              <a:cxnLst/>
              <a:rect l="l" t="t" r="r" b="b"/>
              <a:pathLst>
                <a:path w="1584600" h="962160">
                  <a:moveTo>
                    <a:pt x="21861" y="0"/>
                  </a:moveTo>
                  <a:lnTo>
                    <a:pt x="1562739" y="0"/>
                  </a:lnTo>
                  <a:cubicBezTo>
                    <a:pt x="1568537" y="0"/>
                    <a:pt x="1574097" y="2303"/>
                    <a:pt x="1578197" y="6403"/>
                  </a:cubicBezTo>
                  <a:cubicBezTo>
                    <a:pt x="1582297" y="10503"/>
                    <a:pt x="1584600" y="16063"/>
                    <a:pt x="1584600" y="21861"/>
                  </a:cubicBezTo>
                  <a:lnTo>
                    <a:pt x="1584600" y="940299"/>
                  </a:lnTo>
                  <a:cubicBezTo>
                    <a:pt x="1584600" y="946097"/>
                    <a:pt x="1582297" y="951658"/>
                    <a:pt x="1578197" y="955757"/>
                  </a:cubicBezTo>
                  <a:cubicBezTo>
                    <a:pt x="1574097" y="959857"/>
                    <a:pt x="1568537" y="962160"/>
                    <a:pt x="1562739" y="962160"/>
                  </a:cubicBezTo>
                  <a:lnTo>
                    <a:pt x="21861" y="962160"/>
                  </a:lnTo>
                  <a:cubicBezTo>
                    <a:pt x="16063" y="962160"/>
                    <a:pt x="10503" y="959857"/>
                    <a:pt x="6403" y="955757"/>
                  </a:cubicBezTo>
                  <a:cubicBezTo>
                    <a:pt x="2303" y="951658"/>
                    <a:pt x="0" y="946097"/>
                    <a:pt x="0" y="940299"/>
                  </a:cubicBezTo>
                  <a:lnTo>
                    <a:pt x="0" y="21861"/>
                  </a:lnTo>
                  <a:cubicBezTo>
                    <a:pt x="0" y="16063"/>
                    <a:pt x="2303" y="10503"/>
                    <a:pt x="6403" y="6403"/>
                  </a:cubicBezTo>
                  <a:cubicBezTo>
                    <a:pt x="10503" y="2303"/>
                    <a:pt x="16063" y="0"/>
                    <a:pt x="21861" y="0"/>
                  </a:cubicBezTo>
                  <a:close/>
                </a:path>
              </a:pathLst>
            </a:custGeom>
            <a:blipFill>
              <a:blip r:embed="rId2"/>
              <a:stretch>
                <a:fillRect l="-2065" t="-2114" r="-2862"/>
              </a:stretch>
            </a:blipFill>
          </p:spPr>
          <p:txBody>
            <a:bodyPr/>
            <a:lstStyle/>
            <a:p>
              <a:endParaRPr lang="en-IE"/>
            </a:p>
          </p:txBody>
        </p:sp>
      </p:grpSp>
      <p:sp>
        <p:nvSpPr>
          <p:cNvPr id="19" name="Freeform 19"/>
          <p:cNvSpPr/>
          <p:nvPr/>
        </p:nvSpPr>
        <p:spPr>
          <a:xfrm>
            <a:off x="15442415" y="8915275"/>
            <a:ext cx="2331235" cy="686049"/>
          </a:xfrm>
          <a:custGeom>
            <a:avLst/>
            <a:gdLst/>
            <a:ahLst/>
            <a:cxnLst/>
            <a:rect l="l" t="t" r="r" b="b"/>
            <a:pathLst>
              <a:path w="2331235" h="686049">
                <a:moveTo>
                  <a:pt x="0" y="0"/>
                </a:moveTo>
                <a:lnTo>
                  <a:pt x="2331235" y="0"/>
                </a:lnTo>
                <a:lnTo>
                  <a:pt x="2331235" y="686050"/>
                </a:lnTo>
                <a:lnTo>
                  <a:pt x="0" y="686050"/>
                </a:lnTo>
                <a:lnTo>
                  <a:pt x="0" y="0"/>
                </a:lnTo>
                <a:close/>
              </a:path>
            </a:pathLst>
          </a:custGeom>
          <a:blipFill>
            <a:blip r:embed="rId3"/>
            <a:stretch>
              <a:fillRect/>
            </a:stretch>
          </a:blipFill>
        </p:spPr>
        <p:txBody>
          <a:bodyPr/>
          <a:lstStyle/>
          <a:p>
            <a:endParaRPr lang="en-IE"/>
          </a:p>
        </p:txBody>
      </p:sp>
      <p:sp>
        <p:nvSpPr>
          <p:cNvPr id="21" name="TextBox 21"/>
          <p:cNvSpPr txBox="1"/>
          <p:nvPr/>
        </p:nvSpPr>
        <p:spPr>
          <a:xfrm>
            <a:off x="9836057" y="571500"/>
            <a:ext cx="6495197" cy="1108716"/>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Who is MRCI?</a:t>
            </a:r>
          </a:p>
        </p:txBody>
      </p:sp>
      <p:sp>
        <p:nvSpPr>
          <p:cNvPr id="23" name="TextBox 22">
            <a:extLst>
              <a:ext uri="{FF2B5EF4-FFF2-40B4-BE49-F238E27FC236}">
                <a16:creationId xmlns:a16="http://schemas.microsoft.com/office/drawing/2014/main" id="{4DECD77D-4847-3040-3889-A2194628E981}"/>
              </a:ext>
            </a:extLst>
          </p:cNvPr>
          <p:cNvSpPr txBox="1"/>
          <p:nvPr/>
        </p:nvSpPr>
        <p:spPr>
          <a:xfrm>
            <a:off x="8658173" y="2025951"/>
            <a:ext cx="8850964" cy="6124754"/>
          </a:xfrm>
          <a:prstGeom prst="rect">
            <a:avLst/>
          </a:prstGeom>
          <a:noFill/>
        </p:spPr>
        <p:txBody>
          <a:bodyPr wrap="square" lIns="91440" tIns="45720" rIns="91440" bIns="45720" anchor="t">
            <a:spAutoFit/>
          </a:bodyPr>
          <a:lstStyle/>
          <a:p>
            <a:pPr>
              <a:spcBef>
                <a:spcPts val="0"/>
              </a:spcBef>
            </a:pPr>
            <a:r>
              <a:rPr lang="en-GB" sz="2800">
                <a:solidFill>
                  <a:schemeClr val="bg1"/>
                </a:solidFill>
                <a:latin typeface="Aptos"/>
                <a:cs typeface="Arial"/>
              </a:rPr>
              <a:t>MRCI is a national organisation working to advance the rights of migrant workers and their families at risk of exploitation, social exclusion and discrimination</a:t>
            </a:r>
            <a:r>
              <a:rPr lang="en-GB" sz="2800">
                <a:solidFill>
                  <a:schemeClr val="bg1"/>
                </a:solidFill>
                <a:latin typeface="Aptos"/>
                <a:ea typeface="+mn-lt"/>
                <a:cs typeface="+mn-lt"/>
              </a:rPr>
              <a:t>. </a:t>
            </a:r>
          </a:p>
          <a:p>
            <a:pPr>
              <a:spcBef>
                <a:spcPts val="0"/>
              </a:spcBef>
            </a:pPr>
            <a:endParaRPr lang="en-GB" sz="2800">
              <a:solidFill>
                <a:schemeClr val="bg1"/>
              </a:solidFill>
              <a:latin typeface="Aptos" panose="020B0004020202020204" pitchFamily="34" charset="0"/>
              <a:ea typeface="+mn-lt"/>
              <a:cs typeface="+mn-lt"/>
            </a:endParaRPr>
          </a:p>
          <a:p>
            <a:pPr>
              <a:spcBef>
                <a:spcPts val="0"/>
              </a:spcBef>
            </a:pPr>
            <a:r>
              <a:rPr lang="en-GB" sz="2800">
                <a:solidFill>
                  <a:schemeClr val="bg1"/>
                </a:solidFill>
                <a:latin typeface="Aptos"/>
                <a:cs typeface="Arial"/>
              </a:rPr>
              <a:t>MRCI handle over 3,000 cases a year through our Information and Support Centre, which is a </a:t>
            </a:r>
            <a:r>
              <a:rPr lang="en-GB" sz="2800" b="1">
                <a:solidFill>
                  <a:schemeClr val="bg1"/>
                </a:solidFill>
                <a:latin typeface="Aptos"/>
                <a:cs typeface="Arial"/>
              </a:rPr>
              <a:t>free and confidential service</a:t>
            </a:r>
            <a:r>
              <a:rPr lang="en-GB" sz="2800">
                <a:solidFill>
                  <a:schemeClr val="bg1"/>
                </a:solidFill>
                <a:latin typeface="Aptos"/>
                <a:cs typeface="Arial"/>
              </a:rPr>
              <a:t>. We provide information, support, and advocacy on a wide variety of issues, including immigration rights and employment rights,  work permit, via face-to-face, telephone, email and ongoing public awareness campaigns.</a:t>
            </a:r>
          </a:p>
          <a:p>
            <a:pPr>
              <a:spcBef>
                <a:spcPts val="0"/>
              </a:spcBef>
            </a:pPr>
            <a:br>
              <a:rPr lang="zh-TW" altLang="en-US" sz="2800">
                <a:latin typeface="Aptos" panose="020B0004020202020204" pitchFamily="34" charset="0"/>
                <a:ea typeface="+mn-lt"/>
                <a:cs typeface="+mn-lt"/>
              </a:rPr>
            </a:br>
            <a:r>
              <a:rPr lang="en-US" altLang="zh-TW" sz="2800">
                <a:solidFill>
                  <a:schemeClr val="bg1"/>
                </a:solidFill>
                <a:latin typeface="Aptos"/>
                <a:ea typeface="+mn-lt"/>
                <a:cs typeface="+mn-lt"/>
              </a:rPr>
              <a:t>MRCI</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has</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been</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taking</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a</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stand</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with</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migrants</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to</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tackle</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the</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root</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causes</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of</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inequality</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since</a:t>
            </a:r>
            <a:r>
              <a:rPr lang="zh-TW" altLang="en-US" sz="2800">
                <a:solidFill>
                  <a:schemeClr val="bg1"/>
                </a:solidFill>
                <a:latin typeface="Aptos"/>
                <a:ea typeface="+mn-lt"/>
                <a:cs typeface="+mn-lt"/>
              </a:rPr>
              <a:t> </a:t>
            </a:r>
            <a:r>
              <a:rPr lang="en-US" altLang="zh-TW" sz="2800">
                <a:solidFill>
                  <a:schemeClr val="bg1"/>
                </a:solidFill>
                <a:latin typeface="Aptos"/>
                <a:ea typeface="+mn-lt"/>
                <a:cs typeface="+mn-lt"/>
              </a:rPr>
              <a:t>2001.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4BFA-89D5-6E87-74AF-3A446EE5D65A}"/>
              </a:ext>
            </a:extLst>
          </p:cNvPr>
          <p:cNvSpPr>
            <a:spLocks noGrp="1"/>
          </p:cNvSpPr>
          <p:nvPr>
            <p:ph type="ctrTitle"/>
          </p:nvPr>
        </p:nvSpPr>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a:p>
        </p:txBody>
      </p:sp>
      <p:sp>
        <p:nvSpPr>
          <p:cNvPr id="3" name="Subtitle 2">
            <a:extLst>
              <a:ext uri="{FF2B5EF4-FFF2-40B4-BE49-F238E27FC236}">
                <a16:creationId xmlns:a16="http://schemas.microsoft.com/office/drawing/2014/main" id="{C84B29D3-236B-6C58-6724-E908D888C1D7}"/>
              </a:ext>
            </a:extLst>
          </p:cNvPr>
          <p:cNvSpPr>
            <a:spLocks noGrp="1"/>
          </p:cNvSpPr>
          <p:nvPr>
            <p:ph type="subTitle" idx="1"/>
          </p:nvPr>
        </p:nvSpPr>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a:p>
        </p:txBody>
      </p:sp>
      <p:pic>
        <p:nvPicPr>
          <p:cNvPr id="5" name="Picture 4" descr="A green bar graph with black text&#10;&#10;AI-generated content may be incorrect.">
            <a:extLst>
              <a:ext uri="{FF2B5EF4-FFF2-40B4-BE49-F238E27FC236}">
                <a16:creationId xmlns:a16="http://schemas.microsoft.com/office/drawing/2014/main" id="{482F12F1-FB20-B703-6978-FB8EF880A064}"/>
              </a:ext>
            </a:extLst>
          </p:cNvPr>
          <p:cNvPicPr>
            <a:picLocks noChangeAspect="1"/>
          </p:cNvPicPr>
          <p:nvPr/>
        </p:nvPicPr>
        <p:blipFill>
          <a:blip r:embed="rId2"/>
          <a:stretch>
            <a:fillRect/>
          </a:stretch>
        </p:blipFill>
        <p:spPr>
          <a:xfrm>
            <a:off x="222395" y="968189"/>
            <a:ext cx="17627715" cy="8249771"/>
          </a:xfrm>
          <a:prstGeom prst="rect">
            <a:avLst/>
          </a:prstGeom>
        </p:spPr>
      </p:pic>
    </p:spTree>
    <p:extLst>
      <p:ext uri="{BB962C8B-B14F-4D97-AF65-F5344CB8AC3E}">
        <p14:creationId xmlns:p14="http://schemas.microsoft.com/office/powerpoint/2010/main" val="414502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with different colored bars&#10;&#10;AI-generated content may be incorrect.">
            <a:extLst>
              <a:ext uri="{FF2B5EF4-FFF2-40B4-BE49-F238E27FC236}">
                <a16:creationId xmlns:a16="http://schemas.microsoft.com/office/drawing/2014/main" id="{D1F97B69-650C-8D8C-2D38-8E9EA53C7A84}"/>
              </a:ext>
            </a:extLst>
          </p:cNvPr>
          <p:cNvPicPr>
            <a:picLocks noGrp="1" noChangeAspect="1"/>
          </p:cNvPicPr>
          <p:nvPr>
            <p:ph idx="1"/>
          </p:nvPr>
        </p:nvPicPr>
        <p:blipFill>
          <a:blip r:embed="rId2"/>
          <a:srcRect l="1410" r="11529" b="-1"/>
          <a:stretch>
            <a:fillRect/>
          </a:stretch>
        </p:blipFill>
        <p:spPr>
          <a:xfrm>
            <a:off x="1145286" y="1100980"/>
            <a:ext cx="15997428" cy="8085044"/>
          </a:xfrm>
          <a:prstGeom prst="rect">
            <a:avLst/>
          </a:prstGeom>
          <a:effectLst>
            <a:outerShdw blurRad="292100" dist="165100" dir="6000000" sx="97000" sy="97000" algn="t" rotWithShape="0">
              <a:prstClr val="black">
                <a:alpha val="35000"/>
              </a:prstClr>
            </a:outerShdw>
          </a:effectLst>
        </p:spPr>
      </p:pic>
    </p:spTree>
    <p:extLst>
      <p:ext uri="{BB962C8B-B14F-4D97-AF65-F5344CB8AC3E}">
        <p14:creationId xmlns:p14="http://schemas.microsoft.com/office/powerpoint/2010/main" val="43547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with different colored bars&#10;&#10;AI-generated content may be incorrect.">
            <a:extLst>
              <a:ext uri="{FF2B5EF4-FFF2-40B4-BE49-F238E27FC236}">
                <a16:creationId xmlns:a16="http://schemas.microsoft.com/office/drawing/2014/main" id="{B1EBC119-4CEA-9C01-8CAE-9E52541033F5}"/>
              </a:ext>
            </a:extLst>
          </p:cNvPr>
          <p:cNvPicPr>
            <a:picLocks noGrp="1" noChangeAspect="1"/>
          </p:cNvPicPr>
          <p:nvPr>
            <p:ph idx="1"/>
          </p:nvPr>
        </p:nvPicPr>
        <p:blipFill>
          <a:blip r:embed="rId2"/>
          <a:stretch>
            <a:fillRect/>
          </a:stretch>
        </p:blipFill>
        <p:spPr>
          <a:xfrm>
            <a:off x="965201" y="1094993"/>
            <a:ext cx="16357599" cy="8097012"/>
          </a:xfrm>
          <a:prstGeom prst="rect">
            <a:avLst/>
          </a:prstGeom>
        </p:spPr>
      </p:pic>
    </p:spTree>
    <p:extLst>
      <p:ext uri="{BB962C8B-B14F-4D97-AF65-F5344CB8AC3E}">
        <p14:creationId xmlns:p14="http://schemas.microsoft.com/office/powerpoint/2010/main" val="332180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with numbers and a bar&#10;&#10;AI-generated content may be incorrect.">
            <a:extLst>
              <a:ext uri="{FF2B5EF4-FFF2-40B4-BE49-F238E27FC236}">
                <a16:creationId xmlns:a16="http://schemas.microsoft.com/office/drawing/2014/main" id="{D813FD70-DE4F-A8B6-DBA6-C9B935A12590}"/>
              </a:ext>
            </a:extLst>
          </p:cNvPr>
          <p:cNvPicPr>
            <a:picLocks noGrp="1" noChangeAspect="1"/>
          </p:cNvPicPr>
          <p:nvPr>
            <p:ph idx="1"/>
          </p:nvPr>
        </p:nvPicPr>
        <p:blipFill>
          <a:blip r:embed="rId2"/>
          <a:stretch>
            <a:fillRect/>
          </a:stretch>
        </p:blipFill>
        <p:spPr>
          <a:xfrm>
            <a:off x="965201" y="1094993"/>
            <a:ext cx="16357599" cy="8097012"/>
          </a:xfrm>
          <a:prstGeom prst="rect">
            <a:avLst/>
          </a:prstGeom>
        </p:spPr>
      </p:pic>
    </p:spTree>
    <p:extLst>
      <p:ext uri="{BB962C8B-B14F-4D97-AF65-F5344CB8AC3E}">
        <p14:creationId xmlns:p14="http://schemas.microsoft.com/office/powerpoint/2010/main" val="1731160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8595817-E91A-084C-EA99-E9DF0E678FF1}"/>
              </a:ext>
            </a:extLst>
          </p:cNvPr>
          <p:cNvSpPr>
            <a:spLocks noGrp="1" noChangeArrowheads="1"/>
          </p:cNvSpPr>
          <p:nvPr>
            <p:ph type="title"/>
          </p:nvPr>
        </p:nvSpPr>
        <p:spPr bwMode="auto">
          <a:xfrm>
            <a:off x="960120" y="1864520"/>
            <a:ext cx="5783580" cy="6557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1371600" rtl="0" eaLnBrk="0" fontAlgn="base" latinLnBrk="0" hangingPunct="0">
              <a:spcBef>
                <a:spcPct val="0"/>
              </a:spcBef>
              <a:spcAft>
                <a:spcPct val="0"/>
              </a:spcAft>
              <a:buClrTx/>
              <a:buSzTx/>
              <a:buFontTx/>
              <a:buNone/>
              <a:tabLst/>
            </a:pPr>
            <a:r>
              <a:rPr kumimoji="0" lang="en-US" altLang="en-US" sz="5400" b="0" i="0" u="none" strike="noStrike" cap="none" normalizeH="0" baseline="0">
                <a:ln>
                  <a:noFill/>
                </a:ln>
                <a:solidFill>
                  <a:schemeClr val="tx2"/>
                </a:solidFill>
                <a:effectLst/>
                <a:latin typeface="National 2"/>
              </a:rPr>
              <a:t>How has being separated from your family affected you personally or professionally?</a:t>
            </a:r>
            <a:endParaRPr kumimoji="0" lang="en-US" altLang="en-US" sz="5400" b="0" i="0" u="none" strike="noStrike" cap="none" normalizeH="0" baseline="0">
              <a:ln>
                <a:noFill/>
              </a:ln>
              <a:solidFill>
                <a:schemeClr val="tx2"/>
              </a:solidFill>
              <a:effectLst/>
            </a:endParaRPr>
          </a:p>
          <a:p>
            <a:pPr marL="0" marR="0" lvl="0" indent="0" defTabSz="1371600" rtl="0" eaLnBrk="0" fontAlgn="base" latinLnBrk="0" hangingPunct="0">
              <a:spcBef>
                <a:spcPct val="0"/>
              </a:spcBef>
              <a:spcAft>
                <a:spcPct val="0"/>
              </a:spcAft>
              <a:buClrTx/>
              <a:buSzTx/>
              <a:buFontTx/>
              <a:buNone/>
              <a:tabLst/>
            </a:pPr>
            <a:br>
              <a:rPr kumimoji="0" lang="en-US" altLang="en-US" sz="5400" b="0" i="0" u="none" strike="noStrike" cap="none" normalizeH="0" baseline="0">
                <a:ln>
                  <a:noFill/>
                </a:ln>
                <a:solidFill>
                  <a:schemeClr val="tx2"/>
                </a:solidFill>
                <a:effectLst/>
                <a:latin typeface="Arial" panose="020B0604020202020204" pitchFamily="34" charset="0"/>
              </a:rPr>
            </a:br>
            <a:endParaRPr kumimoji="0" lang="en-US" altLang="en-US" sz="5400" b="0" i="0" u="none" strike="noStrike" cap="none" normalizeH="0" baseline="0">
              <a:ln>
                <a:noFill/>
              </a:ln>
              <a:solidFill>
                <a:schemeClr val="tx2"/>
              </a:solidFill>
              <a:effectLst/>
              <a:latin typeface="Arial" panose="020B0604020202020204" pitchFamily="34" charset="0"/>
            </a:endParaRPr>
          </a:p>
        </p:txBody>
      </p:sp>
      <p:sp>
        <p:nvSpPr>
          <p:cNvPr id="5" name="Rectangle 2">
            <a:extLst>
              <a:ext uri="{FF2B5EF4-FFF2-40B4-BE49-F238E27FC236}">
                <a16:creationId xmlns:a16="http://schemas.microsoft.com/office/drawing/2014/main" id="{371CCE04-1074-7C45-0B50-F729B9892969}"/>
              </a:ext>
            </a:extLst>
          </p:cNvPr>
          <p:cNvSpPr>
            <a:spLocks noGrp="1" noChangeArrowheads="1"/>
          </p:cNvSpPr>
          <p:nvPr>
            <p:ph idx="1"/>
          </p:nvPr>
        </p:nvSpPr>
        <p:spPr bwMode="auto">
          <a:xfrm>
            <a:off x="8404414" y="873027"/>
            <a:ext cx="9266420" cy="82199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7610" tIns="68580" rIns="137160" bIns="68580" numCol="1" anchor="ctr" anchorCtr="0" compatLnSpc="1">
            <a:prstTxWarp prst="textNoShape">
              <a:avLst/>
            </a:prstTxWarp>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1371600" rtl="0" eaLnBrk="0" fontAlgn="base" latinLnBrk="0" hangingPunct="0">
              <a:spcBef>
                <a:spcPct val="0"/>
              </a:spcBef>
              <a:spcAft>
                <a:spcPts val="900"/>
              </a:spcAft>
              <a:buClrTx/>
              <a:buSzTx/>
              <a:buFontTx/>
              <a:buNone/>
              <a:tabLst/>
            </a:pPr>
            <a:r>
              <a:rPr lang="en-US" altLang="en-US" sz="3600">
                <a:solidFill>
                  <a:schemeClr val="tx2"/>
                </a:solidFill>
                <a:latin typeface="National2"/>
              </a:rPr>
              <a:t>"</a:t>
            </a:r>
            <a:r>
              <a:rPr kumimoji="0" lang="en-US" altLang="en-US" sz="3600" b="0" i="0" u="none" strike="noStrike" cap="none" normalizeH="0" baseline="0">
                <a:ln>
                  <a:noFill/>
                </a:ln>
                <a:solidFill>
                  <a:schemeClr val="tx2"/>
                </a:solidFill>
                <a:effectLst/>
                <a:latin typeface="National2"/>
              </a:rPr>
              <a:t>The past three years of separation from my family have been the most challenging experience of my life. For as long as I can remember, I have lived apart from them, with only brief holidays to bridge the distance. The sole reason I keep going is my role as an economic migrant; my purpose is to provide for my family, and they are the driving force behind every step I take. However, the journey is incredibly difficult. It feels fundamentally unfair that those who make the rules and regulations. The very people shaping our lives are creating a system that makes this path so much harder for us to navigate</a:t>
            </a:r>
            <a:r>
              <a:rPr lang="en-US" altLang="en-US" sz="3600">
                <a:solidFill>
                  <a:schemeClr val="tx2"/>
                </a:solidFill>
                <a:latin typeface="National2"/>
              </a:rPr>
              <a:t>."</a:t>
            </a:r>
            <a:endParaRPr kumimoji="0" lang="en-US" altLang="en-US" sz="36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85154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aph with green and blue bars&#10;&#10;AI-generated content may be incorrect.">
            <a:extLst>
              <a:ext uri="{FF2B5EF4-FFF2-40B4-BE49-F238E27FC236}">
                <a16:creationId xmlns:a16="http://schemas.microsoft.com/office/drawing/2014/main" id="{C655E4F1-88A7-8C68-958A-3386BB18AE5E}"/>
              </a:ext>
            </a:extLst>
          </p:cNvPr>
          <p:cNvPicPr>
            <a:picLocks noGrp="1" noChangeAspect="1"/>
          </p:cNvPicPr>
          <p:nvPr>
            <p:ph idx="1"/>
          </p:nvPr>
        </p:nvPicPr>
        <p:blipFill>
          <a:blip r:embed="rId2"/>
          <a:stretch>
            <a:fillRect/>
          </a:stretch>
        </p:blipFill>
        <p:spPr>
          <a:xfrm>
            <a:off x="965201" y="1319912"/>
            <a:ext cx="16357599" cy="7647176"/>
          </a:xfrm>
          <a:prstGeom prst="rect">
            <a:avLst/>
          </a:prstGeom>
        </p:spPr>
      </p:pic>
    </p:spTree>
    <p:extLst>
      <p:ext uri="{BB962C8B-B14F-4D97-AF65-F5344CB8AC3E}">
        <p14:creationId xmlns:p14="http://schemas.microsoft.com/office/powerpoint/2010/main" val="400271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2053-1871-D176-F6C9-345B6F030A4D}"/>
            </a:ext>
          </a:extLst>
        </p:cNvPr>
        <p:cNvGrpSpPr/>
        <p:nvPr/>
      </p:nvGrpSpPr>
      <p:grpSpPr>
        <a:xfrm>
          <a:off x="0" y="0"/>
          <a:ext cx="0" cy="0"/>
          <a:chOff x="0" y="0"/>
          <a:chExt cx="0" cy="0"/>
        </a:xfrm>
      </p:grpSpPr>
      <p:grpSp>
        <p:nvGrpSpPr>
          <p:cNvPr id="7" name="Group 2">
            <a:extLst>
              <a:ext uri="{FF2B5EF4-FFF2-40B4-BE49-F238E27FC236}">
                <a16:creationId xmlns:a16="http://schemas.microsoft.com/office/drawing/2014/main" id="{D948EA78-4FBF-1F6C-EDF1-3805823872AD}"/>
              </a:ext>
            </a:extLst>
          </p:cNvPr>
          <p:cNvGrpSpPr/>
          <p:nvPr/>
        </p:nvGrpSpPr>
        <p:grpSpPr>
          <a:xfrm>
            <a:off x="-135799" y="-81975"/>
            <a:ext cx="18510252" cy="10516742"/>
            <a:chOff x="0" y="0"/>
            <a:chExt cx="6452375" cy="2461077"/>
          </a:xfrm>
        </p:grpSpPr>
        <p:sp>
          <p:nvSpPr>
            <p:cNvPr id="8" name="Freeform 3">
              <a:extLst>
                <a:ext uri="{FF2B5EF4-FFF2-40B4-BE49-F238E27FC236}">
                  <a16:creationId xmlns:a16="http://schemas.microsoft.com/office/drawing/2014/main" id="{7BC410A6-04BD-6A3B-C29E-E7A9A0010286}"/>
                </a:ext>
              </a:extLst>
            </p:cNvPr>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10" name="TextBox 4">
              <a:extLst>
                <a:ext uri="{FF2B5EF4-FFF2-40B4-BE49-F238E27FC236}">
                  <a16:creationId xmlns:a16="http://schemas.microsoft.com/office/drawing/2014/main" id="{F3774940-CB1B-8277-5A9B-DE99642527DD}"/>
                </a:ext>
              </a:extLst>
            </p:cNvPr>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grpSp>
        <p:nvGrpSpPr>
          <p:cNvPr id="2" name="Group 2">
            <a:extLst>
              <a:ext uri="{FF2B5EF4-FFF2-40B4-BE49-F238E27FC236}">
                <a16:creationId xmlns:a16="http://schemas.microsoft.com/office/drawing/2014/main" id="{CD339C59-D3BB-37ED-CAC5-E92C1F5B8EA3}"/>
              </a:ext>
            </a:extLst>
          </p:cNvPr>
          <p:cNvGrpSpPr/>
          <p:nvPr/>
        </p:nvGrpSpPr>
        <p:grpSpPr>
          <a:xfrm>
            <a:off x="0" y="0"/>
            <a:ext cx="14401800" cy="1698942"/>
            <a:chOff x="0" y="0"/>
            <a:chExt cx="4070932" cy="592224"/>
          </a:xfrm>
        </p:grpSpPr>
        <p:sp>
          <p:nvSpPr>
            <p:cNvPr id="3" name="Freeform 3">
              <a:extLst>
                <a:ext uri="{FF2B5EF4-FFF2-40B4-BE49-F238E27FC236}">
                  <a16:creationId xmlns:a16="http://schemas.microsoft.com/office/drawing/2014/main" id="{FEE45E13-F84E-2C94-9627-20FBFF4607C4}"/>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CA2CCF4-5396-E416-913C-EB4E5165BBEA}"/>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9" name="Freeform 9">
            <a:extLst>
              <a:ext uri="{FF2B5EF4-FFF2-40B4-BE49-F238E27FC236}">
                <a16:creationId xmlns:a16="http://schemas.microsoft.com/office/drawing/2014/main" id="{5DF0B186-9121-18E4-9CA8-A57201E298A7}"/>
              </a:ext>
            </a:extLst>
          </p:cNvPr>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1" name="TextBox 11">
            <a:extLst>
              <a:ext uri="{FF2B5EF4-FFF2-40B4-BE49-F238E27FC236}">
                <a16:creationId xmlns:a16="http://schemas.microsoft.com/office/drawing/2014/main" id="{0D29CC44-3AE6-5B2E-9E07-577268EAF9D8}"/>
              </a:ext>
            </a:extLst>
          </p:cNvPr>
          <p:cNvSpPr txBox="1"/>
          <p:nvPr/>
        </p:nvSpPr>
        <p:spPr>
          <a:xfrm>
            <a:off x="1028700" y="328173"/>
            <a:ext cx="12488530" cy="1120435"/>
          </a:xfrm>
          <a:prstGeom prst="rect">
            <a:avLst/>
          </a:prstGeom>
        </p:spPr>
        <p:txBody>
          <a:bodyPr wrap="square" lIns="0" tIns="0" rIns="0" bIns="0" rtlCol="0" anchor="t">
            <a:spAutoFit/>
          </a:bodyPr>
          <a:lstStyle/>
          <a:p>
            <a:pPr algn="l">
              <a:lnSpc>
                <a:spcPts val="8580"/>
              </a:lnSpc>
            </a:pPr>
            <a:r>
              <a:rPr lang="en-US" sz="7800">
                <a:solidFill>
                  <a:srgbClr val="F9F5EF"/>
                </a:solidFill>
                <a:latin typeface="DM Serif Display"/>
                <a:ea typeface="DM Serif Display"/>
                <a:cs typeface="DM Serif Display"/>
                <a:sym typeface="DM Serif Display"/>
              </a:rPr>
              <a:t>Campaign 2026</a:t>
            </a:r>
          </a:p>
        </p:txBody>
      </p:sp>
      <p:sp>
        <p:nvSpPr>
          <p:cNvPr id="13" name="TextBox 13">
            <a:extLst>
              <a:ext uri="{FF2B5EF4-FFF2-40B4-BE49-F238E27FC236}">
                <a16:creationId xmlns:a16="http://schemas.microsoft.com/office/drawing/2014/main" id="{BA77A135-39F4-B374-D148-52395E147B37}"/>
              </a:ext>
            </a:extLst>
          </p:cNvPr>
          <p:cNvSpPr txBox="1"/>
          <p:nvPr/>
        </p:nvSpPr>
        <p:spPr>
          <a:xfrm>
            <a:off x="1028700" y="2366889"/>
            <a:ext cx="16230600" cy="720725"/>
          </a:xfrm>
          <a:prstGeom prst="rect">
            <a:avLst/>
          </a:prstGeom>
        </p:spPr>
        <p:txBody>
          <a:bodyPr lIns="0" tIns="0" rIns="0" bIns="0" rtlCol="0" anchor="t">
            <a:spAutoFit/>
          </a:bodyPr>
          <a:lstStyle/>
          <a:p>
            <a:pPr algn="l">
              <a:lnSpc>
                <a:spcPts val="5500"/>
              </a:lnSpc>
            </a:pPr>
            <a:r>
              <a:rPr lang="en-US" sz="5000">
                <a:solidFill>
                  <a:srgbClr val="1D3752"/>
                </a:solidFill>
                <a:latin typeface="DM Serif Display"/>
                <a:ea typeface="DM Serif Display"/>
                <a:cs typeface="DM Serif Display"/>
                <a:sym typeface="DM Serif Display"/>
              </a:rPr>
              <a:t>National Family Reunion Lobby Campaign</a:t>
            </a:r>
          </a:p>
        </p:txBody>
      </p:sp>
      <p:sp>
        <p:nvSpPr>
          <p:cNvPr id="6" name="TextBox 5">
            <a:extLst>
              <a:ext uri="{FF2B5EF4-FFF2-40B4-BE49-F238E27FC236}">
                <a16:creationId xmlns:a16="http://schemas.microsoft.com/office/drawing/2014/main" id="{1E6876A7-F025-4811-ECF1-464BB857FC61}"/>
              </a:ext>
            </a:extLst>
          </p:cNvPr>
          <p:cNvSpPr txBox="1"/>
          <p:nvPr/>
        </p:nvSpPr>
        <p:spPr>
          <a:xfrm>
            <a:off x="1028700" y="3598957"/>
            <a:ext cx="15410180" cy="5262979"/>
          </a:xfrm>
          <a:prstGeom prst="rect">
            <a:avLst/>
          </a:prstGeom>
          <a:noFill/>
        </p:spPr>
        <p:txBody>
          <a:bodyPr wrap="square" lIns="91440" tIns="45720" rIns="91440" bIns="45720" rtlCol="0" anchor="t">
            <a:spAutoFit/>
          </a:bodyPr>
          <a:lstStyle/>
          <a:p>
            <a:pPr marL="914400" indent="-914400">
              <a:buAutoNum type="arabicPeriod"/>
            </a:pPr>
            <a:r>
              <a:rPr lang="en-US" sz="4800"/>
              <a:t>Taking place in June/July 2026</a:t>
            </a:r>
          </a:p>
          <a:p>
            <a:pPr marL="914400" indent="-914400">
              <a:buAutoNum type="arabicPeriod"/>
            </a:pPr>
            <a:endParaRPr lang="en-US" sz="4800"/>
          </a:p>
          <a:p>
            <a:pPr marL="914400" indent="-914400">
              <a:buAutoNum type="arabicPeriod"/>
            </a:pPr>
            <a:r>
              <a:rPr lang="en-US" sz="4800"/>
              <a:t>Registration of supporters</a:t>
            </a:r>
          </a:p>
          <a:p>
            <a:pPr marL="914400" indent="-914400">
              <a:buAutoNum type="arabicPeriod"/>
            </a:pPr>
            <a:endParaRPr lang="en-US" sz="4800"/>
          </a:p>
          <a:p>
            <a:pPr marL="914400" indent="-914400">
              <a:buAutoNum type="arabicPeriod"/>
            </a:pPr>
            <a:r>
              <a:rPr lang="en-US" sz="4800"/>
              <a:t>Training and support</a:t>
            </a:r>
          </a:p>
          <a:p>
            <a:pPr marL="914400" indent="-914400">
              <a:buAutoNum type="arabicPeriod"/>
            </a:pPr>
            <a:endParaRPr lang="en-US" sz="4800"/>
          </a:p>
          <a:p>
            <a:pPr marL="914400" indent="-914400">
              <a:buAutoNum type="arabicPeriod"/>
            </a:pPr>
            <a:r>
              <a:rPr lang="en-US" sz="4800"/>
              <a:t>Postcard</a:t>
            </a:r>
          </a:p>
        </p:txBody>
      </p:sp>
      <p:pic>
        <p:nvPicPr>
          <p:cNvPr id="5" name="Picture 4" descr="A group of people posing for a photo&#10;&#10;AI-generated content may be incorrect.">
            <a:extLst>
              <a:ext uri="{FF2B5EF4-FFF2-40B4-BE49-F238E27FC236}">
                <a16:creationId xmlns:a16="http://schemas.microsoft.com/office/drawing/2014/main" id="{88DB5820-F89A-B9B9-BF13-1D1EA3AF11CA}"/>
              </a:ext>
            </a:extLst>
          </p:cNvPr>
          <p:cNvPicPr>
            <a:picLocks noChangeAspect="1"/>
          </p:cNvPicPr>
          <p:nvPr/>
        </p:nvPicPr>
        <p:blipFill>
          <a:blip r:embed="rId3"/>
          <a:stretch>
            <a:fillRect/>
          </a:stretch>
        </p:blipFill>
        <p:spPr>
          <a:xfrm>
            <a:off x="10197962" y="4101962"/>
            <a:ext cx="7258050" cy="5715000"/>
          </a:xfrm>
          <a:prstGeom prst="rect">
            <a:avLst/>
          </a:prstGeom>
        </p:spPr>
      </p:pic>
      <p:pic>
        <p:nvPicPr>
          <p:cNvPr id="12" name="Picture 11" descr="A group of people posing for a photo&#10;&#10;AI-generated content may be incorrect.">
            <a:extLst>
              <a:ext uri="{FF2B5EF4-FFF2-40B4-BE49-F238E27FC236}">
                <a16:creationId xmlns:a16="http://schemas.microsoft.com/office/drawing/2014/main" id="{EF9B72FA-F3C4-F431-0156-CCF52F7D6688}"/>
              </a:ext>
            </a:extLst>
          </p:cNvPr>
          <p:cNvPicPr>
            <a:picLocks noChangeAspect="1"/>
          </p:cNvPicPr>
          <p:nvPr/>
        </p:nvPicPr>
        <p:blipFill>
          <a:blip r:embed="rId3"/>
          <a:stretch>
            <a:fillRect/>
          </a:stretch>
        </p:blipFill>
        <p:spPr>
          <a:xfrm>
            <a:off x="10340837" y="4244837"/>
            <a:ext cx="7258050" cy="5715000"/>
          </a:xfrm>
          <a:prstGeom prst="rect">
            <a:avLst/>
          </a:prstGeom>
        </p:spPr>
      </p:pic>
    </p:spTree>
    <p:extLst>
      <p:ext uri="{BB962C8B-B14F-4D97-AF65-F5344CB8AC3E}">
        <p14:creationId xmlns:p14="http://schemas.microsoft.com/office/powerpoint/2010/main" val="389794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C5970AA-9485-C45A-3675-0AA632273ACD}"/>
              </a:ext>
            </a:extLst>
          </p:cNvPr>
          <p:cNvGrpSpPr/>
          <p:nvPr/>
        </p:nvGrpSpPr>
        <p:grpSpPr>
          <a:xfrm>
            <a:off x="-135799" y="-81975"/>
            <a:ext cx="18510252" cy="10516742"/>
            <a:chOff x="0" y="0"/>
            <a:chExt cx="6452375" cy="2461077"/>
          </a:xfrm>
        </p:grpSpPr>
        <p:sp>
          <p:nvSpPr>
            <p:cNvPr id="8" name="Freeform 3">
              <a:extLst>
                <a:ext uri="{FF2B5EF4-FFF2-40B4-BE49-F238E27FC236}">
                  <a16:creationId xmlns:a16="http://schemas.microsoft.com/office/drawing/2014/main" id="{0692CD86-F5FA-0A6F-E8AB-6433D74F87BB}"/>
                </a:ext>
              </a:extLst>
            </p:cNvPr>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9" name="TextBox 4">
              <a:extLst>
                <a:ext uri="{FF2B5EF4-FFF2-40B4-BE49-F238E27FC236}">
                  <a16:creationId xmlns:a16="http://schemas.microsoft.com/office/drawing/2014/main" id="{068EC41B-1BF6-4530-EB72-967AB65EE513}"/>
                </a:ext>
              </a:extLst>
            </p:cNvPr>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sp>
        <p:nvSpPr>
          <p:cNvPr id="2" name="TextBox 1">
            <a:extLst>
              <a:ext uri="{FF2B5EF4-FFF2-40B4-BE49-F238E27FC236}">
                <a16:creationId xmlns:a16="http://schemas.microsoft.com/office/drawing/2014/main" id="{60EBCAB0-9B3E-A38E-929F-3BF9DD88CDC4}"/>
              </a:ext>
            </a:extLst>
          </p:cNvPr>
          <p:cNvSpPr txBox="1"/>
          <p:nvPr/>
        </p:nvSpPr>
        <p:spPr>
          <a:xfrm>
            <a:off x="1798320" y="5454908"/>
            <a:ext cx="15452344" cy="4555093"/>
          </a:xfrm>
          <a:prstGeom prst="rect">
            <a:avLst/>
          </a:prstGeom>
          <a:noFill/>
        </p:spPr>
        <p:txBody>
          <a:bodyPr wrap="square" lIns="91440" tIns="45720" rIns="91440" bIns="45720" rtlCol="0" anchor="t">
            <a:spAutoFit/>
          </a:bodyPr>
          <a:lstStyle/>
          <a:p>
            <a:r>
              <a:rPr lang="en-IE" sz="4000" b="1">
                <a:solidFill>
                  <a:srgbClr val="C00000"/>
                </a:solidFill>
              </a:rPr>
              <a:t>Will you support family reunification for migrant workers in Ireland?</a:t>
            </a:r>
          </a:p>
          <a:p>
            <a:endParaRPr lang="en-IE" sz="4000">
              <a:solidFill>
                <a:schemeClr val="accent4"/>
              </a:solidFill>
            </a:endParaRPr>
          </a:p>
          <a:p>
            <a:r>
              <a:rPr lang="en-IE" sz="3000" b="1">
                <a:solidFill>
                  <a:srgbClr val="C00000"/>
                </a:solidFill>
              </a:rPr>
              <a:t>[  ] </a:t>
            </a:r>
            <a:r>
              <a:rPr lang="en-IE" sz="3000" b="1"/>
              <a:t>Will you write to the Minister for Justice requesting he:</a:t>
            </a:r>
            <a:endParaRPr lang="en-IE" sz="3000"/>
          </a:p>
          <a:p>
            <a:pPr marL="1428750" lvl="2" indent="-514350">
              <a:buFont typeface="Wingdings"/>
              <a:buChar char="§"/>
            </a:pPr>
            <a:r>
              <a:rPr lang="en-IE" sz="3000" b="1">
                <a:solidFill>
                  <a:srgbClr val="C00000"/>
                </a:solidFill>
              </a:rPr>
              <a:t>Scrap the income thresholds </a:t>
            </a:r>
            <a:r>
              <a:rPr lang="en-IE" sz="3000" b="1"/>
              <a:t>for family reunification?</a:t>
            </a:r>
            <a:endParaRPr lang="en-IE" sz="3000">
              <a:solidFill>
                <a:srgbClr val="000000"/>
              </a:solidFill>
            </a:endParaRPr>
          </a:p>
          <a:p>
            <a:pPr marL="1428750" lvl="2" indent="-514350">
              <a:buFont typeface="Wingdings"/>
              <a:buChar char="§"/>
            </a:pPr>
            <a:r>
              <a:rPr lang="en-IE" sz="3000" b="1">
                <a:solidFill>
                  <a:srgbClr val="C00000"/>
                </a:solidFill>
              </a:rPr>
              <a:t>Abolish the 12-month waiting period</a:t>
            </a:r>
            <a:r>
              <a:rPr lang="en-IE" sz="3000" b="1"/>
              <a:t>?</a:t>
            </a:r>
            <a:endParaRPr lang="en-IE" sz="3000">
              <a:ea typeface="Calibri"/>
              <a:cs typeface="Calibri"/>
            </a:endParaRPr>
          </a:p>
          <a:p>
            <a:endParaRPr lang="en-IE" sz="3000"/>
          </a:p>
          <a:p>
            <a:r>
              <a:rPr lang="en-IE" sz="3000"/>
              <a:t>I commit to supporting Family Reunion</a:t>
            </a:r>
          </a:p>
          <a:p>
            <a:endParaRPr lang="en-IE" sz="3000"/>
          </a:p>
          <a:p>
            <a:r>
              <a:rPr lang="en-IE" sz="3000"/>
              <a:t>_____________________________________ TD</a:t>
            </a:r>
          </a:p>
        </p:txBody>
      </p:sp>
      <p:pic>
        <p:nvPicPr>
          <p:cNvPr id="6" name="Picture 5" descr="A group of people holding signs&#10;&#10;AI-generated content may be incorrect.">
            <a:extLst>
              <a:ext uri="{FF2B5EF4-FFF2-40B4-BE49-F238E27FC236}">
                <a16:creationId xmlns:a16="http://schemas.microsoft.com/office/drawing/2014/main" id="{ECCF2AEF-F890-893B-F99F-E72BCE94E557}"/>
              </a:ext>
            </a:extLst>
          </p:cNvPr>
          <p:cNvPicPr>
            <a:picLocks noChangeAspect="1"/>
          </p:cNvPicPr>
          <p:nvPr/>
        </p:nvPicPr>
        <p:blipFill>
          <a:blip r:embed="rId2">
            <a:extLst>
              <a:ext uri="{28A0092B-C50C-407E-A947-70E740481C1C}">
                <a14:useLocalDpi xmlns:a14="http://schemas.microsoft.com/office/drawing/2010/main" val="0"/>
              </a:ext>
            </a:extLst>
          </a:blip>
          <a:srcRect t="27990" b="15037"/>
          <a:stretch>
            <a:fillRect/>
          </a:stretch>
        </p:blipFill>
        <p:spPr>
          <a:xfrm>
            <a:off x="2407920" y="-81280"/>
            <a:ext cx="13472160" cy="5119421"/>
          </a:xfrm>
          <a:prstGeom prst="rect">
            <a:avLst/>
          </a:prstGeom>
        </p:spPr>
      </p:pic>
      <p:sp>
        <p:nvSpPr>
          <p:cNvPr id="10" name="Freeform 11">
            <a:extLst>
              <a:ext uri="{FF2B5EF4-FFF2-40B4-BE49-F238E27FC236}">
                <a16:creationId xmlns:a16="http://schemas.microsoft.com/office/drawing/2014/main" id="{920AF0DF-3A44-EA0D-3DAC-14D792AB1507}"/>
              </a:ext>
            </a:extLst>
          </p:cNvPr>
          <p:cNvSpPr/>
          <p:nvPr/>
        </p:nvSpPr>
        <p:spPr>
          <a:xfrm>
            <a:off x="11457864" y="8601649"/>
            <a:ext cx="5543514" cy="1333908"/>
          </a:xfrm>
          <a:custGeom>
            <a:avLst/>
            <a:gdLst/>
            <a:ahLst/>
            <a:cxnLst/>
            <a:rect l="l" t="t" r="r" b="b"/>
            <a:pathLst>
              <a:path w="5543514" h="1333908">
                <a:moveTo>
                  <a:pt x="0" y="0"/>
                </a:moveTo>
                <a:lnTo>
                  <a:pt x="5543514" y="0"/>
                </a:lnTo>
                <a:lnTo>
                  <a:pt x="5543514" y="1333908"/>
                </a:lnTo>
                <a:lnTo>
                  <a:pt x="0" y="1333908"/>
                </a:lnTo>
                <a:lnTo>
                  <a:pt x="0" y="0"/>
                </a:lnTo>
                <a:close/>
              </a:path>
            </a:pathLst>
          </a:custGeom>
          <a:blipFill>
            <a:blip r:embed="rId3"/>
            <a:stretch>
              <a:fillRect/>
            </a:stretch>
          </a:blipFill>
        </p:spPr>
        <p:txBody>
          <a:bodyPr/>
          <a:lstStyle/>
          <a:p>
            <a:endParaRPr lang="en-IE"/>
          </a:p>
        </p:txBody>
      </p:sp>
    </p:spTree>
    <p:extLst>
      <p:ext uri="{BB962C8B-B14F-4D97-AF65-F5344CB8AC3E}">
        <p14:creationId xmlns:p14="http://schemas.microsoft.com/office/powerpoint/2010/main" val="36711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2053-1871-D176-F6C9-345B6F030A4D}"/>
            </a:ext>
          </a:extLst>
        </p:cNvPr>
        <p:cNvGrpSpPr/>
        <p:nvPr/>
      </p:nvGrpSpPr>
      <p:grpSpPr>
        <a:xfrm>
          <a:off x="0" y="0"/>
          <a:ext cx="0" cy="0"/>
          <a:chOff x="0" y="0"/>
          <a:chExt cx="0" cy="0"/>
        </a:xfrm>
      </p:grpSpPr>
      <p:grpSp>
        <p:nvGrpSpPr>
          <p:cNvPr id="7" name="Group 2">
            <a:extLst>
              <a:ext uri="{FF2B5EF4-FFF2-40B4-BE49-F238E27FC236}">
                <a16:creationId xmlns:a16="http://schemas.microsoft.com/office/drawing/2014/main" id="{D948EA78-4FBF-1F6C-EDF1-3805823872AD}"/>
              </a:ext>
            </a:extLst>
          </p:cNvPr>
          <p:cNvGrpSpPr/>
          <p:nvPr/>
        </p:nvGrpSpPr>
        <p:grpSpPr>
          <a:xfrm>
            <a:off x="-111126" y="0"/>
            <a:ext cx="18510252" cy="10516742"/>
            <a:chOff x="0" y="0"/>
            <a:chExt cx="6452375" cy="2461077"/>
          </a:xfrm>
        </p:grpSpPr>
        <p:sp>
          <p:nvSpPr>
            <p:cNvPr id="8" name="Freeform 3">
              <a:extLst>
                <a:ext uri="{FF2B5EF4-FFF2-40B4-BE49-F238E27FC236}">
                  <a16:creationId xmlns:a16="http://schemas.microsoft.com/office/drawing/2014/main" id="{7BC410A6-04BD-6A3B-C29E-E7A9A0010286}"/>
                </a:ext>
              </a:extLst>
            </p:cNvPr>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10" name="TextBox 4">
              <a:extLst>
                <a:ext uri="{FF2B5EF4-FFF2-40B4-BE49-F238E27FC236}">
                  <a16:creationId xmlns:a16="http://schemas.microsoft.com/office/drawing/2014/main" id="{F3774940-CB1B-8277-5A9B-DE99642527DD}"/>
                </a:ext>
              </a:extLst>
            </p:cNvPr>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grpSp>
        <p:nvGrpSpPr>
          <p:cNvPr id="2" name="Group 2">
            <a:extLst>
              <a:ext uri="{FF2B5EF4-FFF2-40B4-BE49-F238E27FC236}">
                <a16:creationId xmlns:a16="http://schemas.microsoft.com/office/drawing/2014/main" id="{CD339C59-D3BB-37ED-CAC5-E92C1F5B8EA3}"/>
              </a:ext>
            </a:extLst>
          </p:cNvPr>
          <p:cNvGrpSpPr/>
          <p:nvPr/>
        </p:nvGrpSpPr>
        <p:grpSpPr>
          <a:xfrm>
            <a:off x="0" y="0"/>
            <a:ext cx="14401800" cy="1698942"/>
            <a:chOff x="0" y="0"/>
            <a:chExt cx="4070932" cy="592224"/>
          </a:xfrm>
        </p:grpSpPr>
        <p:sp>
          <p:nvSpPr>
            <p:cNvPr id="3" name="Freeform 3">
              <a:extLst>
                <a:ext uri="{FF2B5EF4-FFF2-40B4-BE49-F238E27FC236}">
                  <a16:creationId xmlns:a16="http://schemas.microsoft.com/office/drawing/2014/main" id="{FEE45E13-F84E-2C94-9627-20FBFF4607C4}"/>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CA2CCF4-5396-E416-913C-EB4E5165BBEA}"/>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9" name="Freeform 9">
            <a:extLst>
              <a:ext uri="{FF2B5EF4-FFF2-40B4-BE49-F238E27FC236}">
                <a16:creationId xmlns:a16="http://schemas.microsoft.com/office/drawing/2014/main" id="{5DF0B186-9121-18E4-9CA8-A57201E298A7}"/>
              </a:ext>
            </a:extLst>
          </p:cNvPr>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1" name="TextBox 11">
            <a:extLst>
              <a:ext uri="{FF2B5EF4-FFF2-40B4-BE49-F238E27FC236}">
                <a16:creationId xmlns:a16="http://schemas.microsoft.com/office/drawing/2014/main" id="{0D29CC44-3AE6-5B2E-9E07-577268EAF9D8}"/>
              </a:ext>
            </a:extLst>
          </p:cNvPr>
          <p:cNvSpPr txBox="1"/>
          <p:nvPr/>
        </p:nvSpPr>
        <p:spPr>
          <a:xfrm>
            <a:off x="1028700" y="328173"/>
            <a:ext cx="12488530" cy="1120435"/>
          </a:xfrm>
          <a:prstGeom prst="rect">
            <a:avLst/>
          </a:prstGeom>
        </p:spPr>
        <p:txBody>
          <a:bodyPr wrap="square" lIns="0" tIns="0" rIns="0" bIns="0" rtlCol="0" anchor="t">
            <a:spAutoFit/>
          </a:bodyPr>
          <a:lstStyle/>
          <a:p>
            <a:pPr algn="l">
              <a:lnSpc>
                <a:spcPts val="8580"/>
              </a:lnSpc>
            </a:pPr>
            <a:r>
              <a:rPr lang="en-US" sz="7800">
                <a:solidFill>
                  <a:srgbClr val="F9F5EF"/>
                </a:solidFill>
                <a:latin typeface="DM Serif Display"/>
                <a:ea typeface="DM Serif Display"/>
                <a:cs typeface="DM Serif Display"/>
                <a:sym typeface="DM Serif Display"/>
              </a:rPr>
              <a:t>Campaign 2026</a:t>
            </a:r>
          </a:p>
        </p:txBody>
      </p:sp>
      <p:sp>
        <p:nvSpPr>
          <p:cNvPr id="13" name="TextBox 13">
            <a:extLst>
              <a:ext uri="{FF2B5EF4-FFF2-40B4-BE49-F238E27FC236}">
                <a16:creationId xmlns:a16="http://schemas.microsoft.com/office/drawing/2014/main" id="{BA77A135-39F4-B374-D148-52395E147B37}"/>
              </a:ext>
            </a:extLst>
          </p:cNvPr>
          <p:cNvSpPr txBox="1"/>
          <p:nvPr/>
        </p:nvSpPr>
        <p:spPr>
          <a:xfrm>
            <a:off x="1028700" y="2366889"/>
            <a:ext cx="16230600" cy="720725"/>
          </a:xfrm>
          <a:prstGeom prst="rect">
            <a:avLst/>
          </a:prstGeom>
        </p:spPr>
        <p:txBody>
          <a:bodyPr lIns="0" tIns="0" rIns="0" bIns="0" rtlCol="0" anchor="t">
            <a:spAutoFit/>
          </a:bodyPr>
          <a:lstStyle/>
          <a:p>
            <a:pPr algn="l">
              <a:lnSpc>
                <a:spcPts val="5500"/>
              </a:lnSpc>
            </a:pPr>
            <a:r>
              <a:rPr lang="en-US" sz="5000">
                <a:solidFill>
                  <a:srgbClr val="1D3752"/>
                </a:solidFill>
                <a:latin typeface="DM Serif Display"/>
                <a:ea typeface="DM Serif Display"/>
                <a:cs typeface="DM Serif Display"/>
                <a:sym typeface="DM Serif Display"/>
              </a:rPr>
              <a:t>Visit Constituencies</a:t>
            </a:r>
          </a:p>
        </p:txBody>
      </p:sp>
      <p:sp>
        <p:nvSpPr>
          <p:cNvPr id="6" name="TextBox 5">
            <a:extLst>
              <a:ext uri="{FF2B5EF4-FFF2-40B4-BE49-F238E27FC236}">
                <a16:creationId xmlns:a16="http://schemas.microsoft.com/office/drawing/2014/main" id="{1E6876A7-F025-4811-ECF1-464BB857FC61}"/>
              </a:ext>
            </a:extLst>
          </p:cNvPr>
          <p:cNvSpPr txBox="1"/>
          <p:nvPr/>
        </p:nvSpPr>
        <p:spPr>
          <a:xfrm>
            <a:off x="1028700" y="3598957"/>
            <a:ext cx="15410180" cy="5262979"/>
          </a:xfrm>
          <a:prstGeom prst="rect">
            <a:avLst/>
          </a:prstGeom>
          <a:noFill/>
        </p:spPr>
        <p:txBody>
          <a:bodyPr wrap="square" lIns="91440" tIns="45720" rIns="91440" bIns="45720" rtlCol="0" anchor="t">
            <a:spAutoFit/>
          </a:bodyPr>
          <a:lstStyle/>
          <a:p>
            <a:pPr marL="914400" indent="-914400">
              <a:buAutoNum type="arabicPeriod"/>
            </a:pPr>
            <a:r>
              <a:rPr lang="en-US" sz="4800"/>
              <a:t>43 across Ireland</a:t>
            </a:r>
          </a:p>
          <a:p>
            <a:pPr marL="914400" indent="-914400">
              <a:buAutoNum type="arabicPeriod"/>
            </a:pPr>
            <a:endParaRPr lang="en-US" sz="4800"/>
          </a:p>
          <a:p>
            <a:pPr marL="914400" indent="-914400">
              <a:buAutoNum type="arabicPeriod"/>
            </a:pPr>
            <a:r>
              <a:rPr lang="en-US" sz="4800"/>
              <a:t>Concentrate on Fianna Fail</a:t>
            </a:r>
          </a:p>
          <a:p>
            <a:pPr marL="914400" indent="-914400">
              <a:buAutoNum type="arabicPeriod"/>
            </a:pPr>
            <a:endParaRPr lang="en-US" sz="4800"/>
          </a:p>
          <a:p>
            <a:pPr marL="914400" indent="-914400">
              <a:buAutoNum type="arabicPeriod"/>
            </a:pPr>
            <a:r>
              <a:rPr lang="en-US" sz="4800"/>
              <a:t>Public campaign – Social media, media, videos, </a:t>
            </a:r>
            <a:r>
              <a:rPr lang="en-US" sz="4800" err="1"/>
              <a:t>etc</a:t>
            </a:r>
            <a:endParaRPr lang="en-US" sz="4800" err="1">
              <a:ea typeface="Calibri"/>
              <a:cs typeface="Calibri"/>
            </a:endParaRPr>
          </a:p>
          <a:p>
            <a:pPr marL="914400" indent="-914400">
              <a:buAutoNum type="arabicPeriod"/>
            </a:pPr>
            <a:endParaRPr lang="en-US" sz="4800"/>
          </a:p>
          <a:p>
            <a:pPr marL="914400" indent="-914400">
              <a:buAutoNum type="arabicPeriod"/>
            </a:pPr>
            <a:r>
              <a:rPr lang="en-US" sz="4800"/>
              <a:t>Build a database of activists</a:t>
            </a:r>
          </a:p>
        </p:txBody>
      </p:sp>
      <p:pic>
        <p:nvPicPr>
          <p:cNvPr id="5" name="Picture 4" descr="A qr code with a white background&#10;&#10;AI-generated content may be incorrect.">
            <a:extLst>
              <a:ext uri="{FF2B5EF4-FFF2-40B4-BE49-F238E27FC236}">
                <a16:creationId xmlns:a16="http://schemas.microsoft.com/office/drawing/2014/main" id="{D8519EB4-6749-6139-3529-BBAEB55EE799}"/>
              </a:ext>
            </a:extLst>
          </p:cNvPr>
          <p:cNvPicPr>
            <a:picLocks noChangeAspect="1"/>
          </p:cNvPicPr>
          <p:nvPr/>
        </p:nvPicPr>
        <p:blipFill>
          <a:blip r:embed="rId3"/>
          <a:stretch>
            <a:fillRect/>
          </a:stretch>
        </p:blipFill>
        <p:spPr>
          <a:xfrm>
            <a:off x="12149828" y="0"/>
            <a:ext cx="6247237" cy="6238512"/>
          </a:xfrm>
          <a:prstGeom prst="rect">
            <a:avLst/>
          </a:prstGeom>
        </p:spPr>
      </p:pic>
    </p:spTree>
    <p:extLst>
      <p:ext uri="{BB962C8B-B14F-4D97-AF65-F5344CB8AC3E}">
        <p14:creationId xmlns:p14="http://schemas.microsoft.com/office/powerpoint/2010/main" val="121325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481620" y="-1722772"/>
            <a:ext cx="14223258" cy="2751472"/>
            <a:chOff x="0" y="0"/>
            <a:chExt cx="4957998" cy="959119"/>
          </a:xfrm>
        </p:grpSpPr>
        <p:sp>
          <p:nvSpPr>
            <p:cNvPr id="3" name="Freeform 3"/>
            <p:cNvSpPr/>
            <p:nvPr/>
          </p:nvSpPr>
          <p:spPr>
            <a:xfrm>
              <a:off x="0" y="0"/>
              <a:ext cx="4957998" cy="959119"/>
            </a:xfrm>
            <a:custGeom>
              <a:avLst/>
              <a:gdLst/>
              <a:ahLst/>
              <a:cxnLst/>
              <a:rect l="l" t="t" r="r" b="b"/>
              <a:pathLst>
                <a:path w="4957998" h="959119">
                  <a:moveTo>
                    <a:pt x="0" y="0"/>
                  </a:moveTo>
                  <a:lnTo>
                    <a:pt x="4957998" y="0"/>
                  </a:lnTo>
                  <a:lnTo>
                    <a:pt x="4957998" y="959119"/>
                  </a:lnTo>
                  <a:lnTo>
                    <a:pt x="0" y="959119"/>
                  </a:lnTo>
                  <a:close/>
                </a:path>
              </a:pathLst>
            </a:custGeom>
            <a:solidFill>
              <a:srgbClr val="1D3752"/>
            </a:solidFill>
          </p:spPr>
          <p:txBody>
            <a:bodyPr/>
            <a:lstStyle/>
            <a:p>
              <a:endParaRPr lang="en-IE"/>
            </a:p>
          </p:txBody>
        </p:sp>
        <p:sp>
          <p:nvSpPr>
            <p:cNvPr id="4" name="TextBox 4"/>
            <p:cNvSpPr txBox="1"/>
            <p:nvPr/>
          </p:nvSpPr>
          <p:spPr>
            <a:xfrm>
              <a:off x="0" y="-28575"/>
              <a:ext cx="4957998" cy="987694"/>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1028700"/>
            <a:ext cx="13741637" cy="4245590"/>
            <a:chOff x="0" y="0"/>
            <a:chExt cx="18322183" cy="5660787"/>
          </a:xfrm>
        </p:grpSpPr>
        <p:pic>
          <p:nvPicPr>
            <p:cNvPr id="6" name="Picture 6"/>
            <p:cNvPicPr>
              <a:picLocks noChangeAspect="1"/>
            </p:cNvPicPr>
            <p:nvPr/>
          </p:nvPicPr>
          <p:blipFill>
            <a:blip r:embed="rId2"/>
            <a:srcRect l="14102" r="14102"/>
            <a:stretch>
              <a:fillRect/>
            </a:stretch>
          </p:blipFill>
          <p:spPr>
            <a:xfrm>
              <a:off x="0" y="0"/>
              <a:ext cx="6107394" cy="5660787"/>
            </a:xfrm>
            <a:prstGeom prst="rect">
              <a:avLst/>
            </a:prstGeom>
          </p:spPr>
        </p:pic>
        <p:pic>
          <p:nvPicPr>
            <p:cNvPr id="7" name="Picture 7"/>
            <p:cNvPicPr>
              <a:picLocks noChangeAspect="1"/>
            </p:cNvPicPr>
            <p:nvPr/>
          </p:nvPicPr>
          <p:blipFill>
            <a:blip r:embed="rId3"/>
            <a:srcRect l="19878" t="5977" r="19142" b="9088"/>
            <a:stretch>
              <a:fillRect/>
            </a:stretch>
          </p:blipFill>
          <p:spPr>
            <a:xfrm>
              <a:off x="6107394" y="0"/>
              <a:ext cx="6107394" cy="5660787"/>
            </a:xfrm>
            <a:prstGeom prst="rect">
              <a:avLst/>
            </a:prstGeom>
          </p:spPr>
        </p:pic>
        <p:pic>
          <p:nvPicPr>
            <p:cNvPr id="8" name="Picture 8"/>
            <p:cNvPicPr>
              <a:picLocks noChangeAspect="1"/>
            </p:cNvPicPr>
            <p:nvPr/>
          </p:nvPicPr>
          <p:blipFill>
            <a:blip r:embed="rId4"/>
            <a:srcRect l="14059" r="14059"/>
            <a:stretch>
              <a:fillRect/>
            </a:stretch>
          </p:blipFill>
          <p:spPr>
            <a:xfrm>
              <a:off x="12214789" y="0"/>
              <a:ext cx="6107394" cy="5660787"/>
            </a:xfrm>
            <a:prstGeom prst="rect">
              <a:avLst/>
            </a:prstGeom>
          </p:spPr>
        </p:pic>
      </p:grpSp>
      <p:grpSp>
        <p:nvGrpSpPr>
          <p:cNvPr id="9" name="Group 9"/>
          <p:cNvGrpSpPr/>
          <p:nvPr/>
        </p:nvGrpSpPr>
        <p:grpSpPr>
          <a:xfrm>
            <a:off x="13741637" y="5274290"/>
            <a:ext cx="4546363" cy="5012710"/>
            <a:chOff x="0" y="0"/>
            <a:chExt cx="1584789" cy="1747350"/>
          </a:xfrm>
        </p:grpSpPr>
        <p:sp>
          <p:nvSpPr>
            <p:cNvPr id="10" name="Freeform 10"/>
            <p:cNvSpPr/>
            <p:nvPr/>
          </p:nvSpPr>
          <p:spPr>
            <a:xfrm>
              <a:off x="0" y="0"/>
              <a:ext cx="1584789" cy="1747350"/>
            </a:xfrm>
            <a:custGeom>
              <a:avLst/>
              <a:gdLst/>
              <a:ahLst/>
              <a:cxnLst/>
              <a:rect l="l" t="t" r="r" b="b"/>
              <a:pathLst>
                <a:path w="1584789" h="1747350">
                  <a:moveTo>
                    <a:pt x="0" y="0"/>
                  </a:moveTo>
                  <a:lnTo>
                    <a:pt x="1584789" y="0"/>
                  </a:lnTo>
                  <a:lnTo>
                    <a:pt x="1584789" y="1747350"/>
                  </a:lnTo>
                  <a:lnTo>
                    <a:pt x="0" y="1747350"/>
                  </a:lnTo>
                  <a:close/>
                </a:path>
              </a:pathLst>
            </a:custGeom>
            <a:solidFill>
              <a:srgbClr val="2C7695"/>
            </a:solidFill>
          </p:spPr>
          <p:txBody>
            <a:bodyPr/>
            <a:lstStyle/>
            <a:p>
              <a:endParaRPr lang="en-IE"/>
            </a:p>
          </p:txBody>
        </p:sp>
        <p:sp>
          <p:nvSpPr>
            <p:cNvPr id="11" name="TextBox 11"/>
            <p:cNvSpPr txBox="1"/>
            <p:nvPr/>
          </p:nvSpPr>
          <p:spPr>
            <a:xfrm>
              <a:off x="0" y="-28575"/>
              <a:ext cx="1584789" cy="1775925"/>
            </a:xfrm>
            <a:prstGeom prst="rect">
              <a:avLst/>
            </a:prstGeom>
          </p:spPr>
          <p:txBody>
            <a:bodyPr lIns="50800" tIns="50800" rIns="50800" bIns="50800" rtlCol="0" anchor="ctr"/>
            <a:lstStyle/>
            <a:p>
              <a:pPr algn="ctr">
                <a:lnSpc>
                  <a:spcPts val="1960"/>
                </a:lnSpc>
              </a:pPr>
              <a:endParaRPr/>
            </a:p>
          </p:txBody>
        </p:sp>
      </p:grpSp>
      <p:sp>
        <p:nvSpPr>
          <p:cNvPr id="12" name="AutoShape 12"/>
          <p:cNvSpPr/>
          <p:nvPr/>
        </p:nvSpPr>
        <p:spPr>
          <a:xfrm>
            <a:off x="7673311" y="9047433"/>
            <a:ext cx="2796769" cy="0"/>
          </a:xfrm>
          <a:prstGeom prst="line">
            <a:avLst/>
          </a:prstGeom>
          <a:ln w="38100" cap="flat">
            <a:solidFill>
              <a:srgbClr val="1D3752"/>
            </a:solidFill>
            <a:prstDash val="solid"/>
            <a:headEnd type="none" w="sm" len="sm"/>
            <a:tailEnd type="none" w="sm" len="sm"/>
          </a:ln>
        </p:spPr>
        <p:txBody>
          <a:bodyPr/>
          <a:lstStyle/>
          <a:p>
            <a:endParaRPr lang="en-IE"/>
          </a:p>
        </p:txBody>
      </p:sp>
      <p:grpSp>
        <p:nvGrpSpPr>
          <p:cNvPr id="13" name="Group 13"/>
          <p:cNvGrpSpPr/>
          <p:nvPr/>
        </p:nvGrpSpPr>
        <p:grpSpPr>
          <a:xfrm>
            <a:off x="15815269" y="5264765"/>
            <a:ext cx="1688857" cy="1023957"/>
            <a:chOff x="0" y="0"/>
            <a:chExt cx="1173013" cy="711200"/>
          </a:xfrm>
        </p:grpSpPr>
        <p:sp>
          <p:nvSpPr>
            <p:cNvPr id="14" name="Freeform 14"/>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15" name="TextBox 15"/>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1028700" y="8713375"/>
            <a:ext cx="5744663" cy="601440"/>
          </a:xfrm>
          <a:prstGeom prst="rect">
            <a:avLst/>
          </a:prstGeom>
        </p:spPr>
        <p:txBody>
          <a:bodyPr lIns="0" tIns="0" rIns="0" bIns="0" rtlCol="0" anchor="t">
            <a:spAutoFit/>
          </a:bodyPr>
          <a:lstStyle/>
          <a:p>
            <a:pPr algn="just">
              <a:lnSpc>
                <a:spcPts val="4983"/>
              </a:lnSpc>
            </a:pPr>
            <a:r>
              <a:rPr lang="en-US" sz="3559">
                <a:solidFill>
                  <a:srgbClr val="214D72"/>
                </a:solidFill>
                <a:latin typeface="Montserrat"/>
                <a:ea typeface="Montserrat"/>
                <a:cs typeface="Montserrat"/>
                <a:sym typeface="Montserrat"/>
              </a:rPr>
              <a:t>Please ask any questions.</a:t>
            </a:r>
          </a:p>
        </p:txBody>
      </p:sp>
      <p:sp>
        <p:nvSpPr>
          <p:cNvPr id="17" name="TextBox 17"/>
          <p:cNvSpPr txBox="1"/>
          <p:nvPr/>
        </p:nvSpPr>
        <p:spPr>
          <a:xfrm>
            <a:off x="1028700" y="6119475"/>
            <a:ext cx="10332141" cy="1906287"/>
          </a:xfrm>
          <a:prstGeom prst="rect">
            <a:avLst/>
          </a:prstGeom>
        </p:spPr>
        <p:txBody>
          <a:bodyPr lIns="0" tIns="0" rIns="0" bIns="0" rtlCol="0" anchor="t">
            <a:spAutoFit/>
          </a:bodyPr>
          <a:lstStyle/>
          <a:p>
            <a:pPr algn="l">
              <a:lnSpc>
                <a:spcPts val="14790"/>
              </a:lnSpc>
            </a:pPr>
            <a:r>
              <a:rPr lang="en-US" sz="13445">
                <a:solidFill>
                  <a:srgbClr val="1D3752"/>
                </a:solidFill>
                <a:latin typeface="DM Serif Display"/>
                <a:ea typeface="DM Serif Display"/>
                <a:cs typeface="DM Serif Display"/>
                <a:sym typeface="DM Serif Display"/>
              </a:rPr>
              <a:t>Q&amp;A Session</a:t>
            </a:r>
          </a:p>
        </p:txBody>
      </p:sp>
      <p:sp>
        <p:nvSpPr>
          <p:cNvPr id="18" name="Freeform 18"/>
          <p:cNvSpPr/>
          <p:nvPr/>
        </p:nvSpPr>
        <p:spPr>
          <a:xfrm>
            <a:off x="15494080"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5"/>
            <a:stretch>
              <a:fillRect/>
            </a:stretch>
          </a:blipFill>
        </p:spPr>
        <p:txBody>
          <a:bodyPr/>
          <a:lstStyle/>
          <a:p>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8A9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1D3752"/>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572802" y="2659775"/>
            <a:ext cx="16974465" cy="6522619"/>
          </a:xfrm>
          <a:prstGeom prst="rect">
            <a:avLst/>
          </a:prstGeom>
        </p:spPr>
        <p:txBody>
          <a:bodyPr lIns="0" tIns="0" rIns="0" bIns="0" rtlCol="0" anchor="t">
            <a:spAutoFit/>
          </a:bodyPr>
          <a:lstStyle/>
          <a:p>
            <a:pPr algn="just">
              <a:lnSpc>
                <a:spcPct val="150000"/>
              </a:lnSpc>
            </a:pPr>
            <a:r>
              <a:rPr lang="en-US" sz="3200">
                <a:solidFill>
                  <a:srgbClr val="1D3752"/>
                </a:solidFill>
                <a:latin typeface="Montserrat"/>
                <a:ea typeface="Montserrat"/>
                <a:cs typeface="Montserrat"/>
                <a:sym typeface="Montserrat"/>
              </a:rPr>
              <a:t>These materials have been prepared by the Migrant Rights Centre Ireland (MRCI) for information purposes only with no guarantee as to accuracy or applicability to a particular set of circumstances. The materials are not intended and should not be considered to be legal advice. The information given may change from time to time and may be out of date. The Migrant Rights Centre Ireland disclaims any legal responsibility for the content or the accuracy of the information provided. MRCI is not a practicing law </a:t>
            </a:r>
            <a:r>
              <a:rPr lang="en-US" sz="3200" err="1">
                <a:solidFill>
                  <a:srgbClr val="1D3752"/>
                </a:solidFill>
                <a:latin typeface="Montserrat"/>
                <a:ea typeface="Montserrat"/>
                <a:cs typeface="Montserrat"/>
                <a:sym typeface="Montserrat"/>
              </a:rPr>
              <a:t>centre</a:t>
            </a:r>
            <a:r>
              <a:rPr lang="en-US" sz="3200">
                <a:solidFill>
                  <a:srgbClr val="1D3752"/>
                </a:solidFill>
                <a:latin typeface="Montserrat"/>
                <a:ea typeface="Montserrat"/>
                <a:cs typeface="Montserrat"/>
                <a:sym typeface="Montserrat"/>
              </a:rPr>
              <a:t>. </a:t>
            </a:r>
          </a:p>
          <a:p>
            <a:pPr algn="just">
              <a:lnSpc>
                <a:spcPts val="3639"/>
              </a:lnSpc>
            </a:pPr>
            <a:endParaRPr lang="en-US" sz="2599">
              <a:solidFill>
                <a:srgbClr val="1D3752"/>
              </a:solidFill>
              <a:latin typeface="Montserrat"/>
              <a:ea typeface="Montserrat"/>
              <a:cs typeface="Montserrat"/>
              <a:sym typeface="Montserrat"/>
            </a:endParaRPr>
          </a:p>
          <a:p>
            <a:pPr algn="just">
              <a:lnSpc>
                <a:spcPts val="3639"/>
              </a:lnSpc>
            </a:pPr>
            <a:endParaRPr lang="en-US" sz="2599">
              <a:solidFill>
                <a:srgbClr val="1D3752"/>
              </a:solidFill>
              <a:latin typeface="Montserrat"/>
              <a:ea typeface="Montserrat"/>
              <a:cs typeface="Montserrat"/>
              <a:sym typeface="Montserrat"/>
            </a:endParaRPr>
          </a:p>
          <a:p>
            <a:pPr algn="just">
              <a:lnSpc>
                <a:spcPts val="3639"/>
              </a:lnSpc>
            </a:pPr>
            <a:endParaRPr lang="en-US" sz="2599">
              <a:solidFill>
                <a:srgbClr val="1D3752"/>
              </a:solidFill>
              <a:latin typeface="Montserrat"/>
              <a:ea typeface="Montserrat"/>
              <a:cs typeface="Montserrat"/>
              <a:sym typeface="Montserrat"/>
            </a:endParaRPr>
          </a:p>
        </p:txBody>
      </p:sp>
      <p:sp>
        <p:nvSpPr>
          <p:cNvPr id="9" name="TextBox 9"/>
          <p:cNvSpPr txBox="1"/>
          <p:nvPr/>
        </p:nvSpPr>
        <p:spPr>
          <a:xfrm>
            <a:off x="10105244" y="222426"/>
            <a:ext cx="7442023" cy="1108710"/>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Disclaimer</a:t>
            </a:r>
          </a:p>
        </p:txBody>
      </p:sp>
      <p:grpSp>
        <p:nvGrpSpPr>
          <p:cNvPr id="10" name="Group 10"/>
          <p:cNvGrpSpPr/>
          <p:nvPr/>
        </p:nvGrpSpPr>
        <p:grpSpPr>
          <a:xfrm>
            <a:off x="13498835" y="1331136"/>
            <a:ext cx="1184910" cy="1044126"/>
            <a:chOff x="0" y="0"/>
            <a:chExt cx="1173013" cy="1033643"/>
          </a:xfrm>
        </p:grpSpPr>
        <p:sp>
          <p:nvSpPr>
            <p:cNvPr id="11" name="Freeform 11"/>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1D3752"/>
            </a:solidFill>
          </p:spPr>
          <p:txBody>
            <a:bodyPr/>
            <a:lstStyle/>
            <a:p>
              <a:endParaRPr lang="en-IE"/>
            </a:p>
          </p:txBody>
        </p:sp>
        <p:sp>
          <p:nvSpPr>
            <p:cNvPr id="12" name="TextBox 12"/>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15420787" y="925830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9728649" y="-77687"/>
            <a:ext cx="8559351" cy="10442374"/>
            <a:chOff x="0" y="0"/>
            <a:chExt cx="2983652" cy="3640043"/>
          </a:xfrm>
        </p:grpSpPr>
        <p:sp>
          <p:nvSpPr>
            <p:cNvPr id="3" name="Freeform 3"/>
            <p:cNvSpPr/>
            <p:nvPr/>
          </p:nvSpPr>
          <p:spPr>
            <a:xfrm>
              <a:off x="0" y="0"/>
              <a:ext cx="2983652" cy="3640043"/>
            </a:xfrm>
            <a:custGeom>
              <a:avLst/>
              <a:gdLst/>
              <a:ahLst/>
              <a:cxnLst/>
              <a:rect l="l" t="t" r="r" b="b"/>
              <a:pathLst>
                <a:path w="2983652" h="3640043">
                  <a:moveTo>
                    <a:pt x="0" y="0"/>
                  </a:moveTo>
                  <a:lnTo>
                    <a:pt x="2983652" y="0"/>
                  </a:lnTo>
                  <a:lnTo>
                    <a:pt x="2983652" y="3640043"/>
                  </a:lnTo>
                  <a:lnTo>
                    <a:pt x="0" y="3640043"/>
                  </a:lnTo>
                  <a:close/>
                </a:path>
              </a:pathLst>
            </a:custGeom>
            <a:solidFill>
              <a:srgbClr val="F9F5EF"/>
            </a:solidFill>
          </p:spPr>
          <p:txBody>
            <a:bodyPr/>
            <a:lstStyle/>
            <a:p>
              <a:endParaRPr lang="en-IE"/>
            </a:p>
          </p:txBody>
        </p:sp>
        <p:sp>
          <p:nvSpPr>
            <p:cNvPr id="4" name="TextBox 4"/>
            <p:cNvSpPr txBox="1"/>
            <p:nvPr/>
          </p:nvSpPr>
          <p:spPr>
            <a:xfrm>
              <a:off x="0" y="-28575"/>
              <a:ext cx="2983652" cy="366861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59609" y="-368567"/>
            <a:ext cx="9988258" cy="13272506"/>
            <a:chOff x="0" y="0"/>
            <a:chExt cx="3481746" cy="4626582"/>
          </a:xfrm>
        </p:grpSpPr>
        <p:sp>
          <p:nvSpPr>
            <p:cNvPr id="6" name="Freeform 6"/>
            <p:cNvSpPr/>
            <p:nvPr/>
          </p:nvSpPr>
          <p:spPr>
            <a:xfrm>
              <a:off x="0" y="0"/>
              <a:ext cx="3481746" cy="4626582"/>
            </a:xfrm>
            <a:custGeom>
              <a:avLst/>
              <a:gdLst/>
              <a:ahLst/>
              <a:cxnLst/>
              <a:rect l="l" t="t" r="r" b="b"/>
              <a:pathLst>
                <a:path w="3481746" h="4626582">
                  <a:moveTo>
                    <a:pt x="0" y="0"/>
                  </a:moveTo>
                  <a:lnTo>
                    <a:pt x="3481746" y="0"/>
                  </a:lnTo>
                  <a:lnTo>
                    <a:pt x="3481746" y="4626582"/>
                  </a:lnTo>
                  <a:lnTo>
                    <a:pt x="0" y="4626582"/>
                  </a:lnTo>
                  <a:close/>
                </a:path>
              </a:pathLst>
            </a:custGeom>
            <a:solidFill>
              <a:srgbClr val="2C7695"/>
            </a:solidFill>
          </p:spPr>
          <p:txBody>
            <a:bodyPr/>
            <a:lstStyle/>
            <a:p>
              <a:endParaRPr lang="en-IE"/>
            </a:p>
          </p:txBody>
        </p:sp>
        <p:sp>
          <p:nvSpPr>
            <p:cNvPr id="7" name="TextBox 7"/>
            <p:cNvSpPr txBox="1"/>
            <p:nvPr/>
          </p:nvSpPr>
          <p:spPr>
            <a:xfrm>
              <a:off x="0" y="-28575"/>
              <a:ext cx="3481746" cy="4655157"/>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0911297" y="1028700"/>
            <a:ext cx="6286625" cy="8761846"/>
          </a:xfrm>
          <a:custGeom>
            <a:avLst/>
            <a:gdLst/>
            <a:ahLst/>
            <a:cxnLst/>
            <a:rect l="l" t="t" r="r" b="b"/>
            <a:pathLst>
              <a:path w="6286625" h="8761846">
                <a:moveTo>
                  <a:pt x="0" y="0"/>
                </a:moveTo>
                <a:lnTo>
                  <a:pt x="6286625" y="0"/>
                </a:lnTo>
                <a:lnTo>
                  <a:pt x="6286625" y="8761846"/>
                </a:lnTo>
                <a:lnTo>
                  <a:pt x="0" y="8761846"/>
                </a:lnTo>
                <a:lnTo>
                  <a:pt x="0" y="0"/>
                </a:lnTo>
                <a:close/>
              </a:path>
            </a:pathLst>
          </a:custGeom>
          <a:blipFill>
            <a:blip r:embed="rId2"/>
            <a:stretch>
              <a:fillRect/>
            </a:stretch>
          </a:blipFill>
        </p:spPr>
        <p:txBody>
          <a:bodyPr/>
          <a:lstStyle/>
          <a:p>
            <a:endParaRPr lang="en-IE"/>
          </a:p>
        </p:txBody>
      </p:sp>
      <p:sp>
        <p:nvSpPr>
          <p:cNvPr id="9" name="TextBox 9"/>
          <p:cNvSpPr txBox="1"/>
          <p:nvPr/>
        </p:nvSpPr>
        <p:spPr>
          <a:xfrm>
            <a:off x="829840" y="2552700"/>
            <a:ext cx="8123047" cy="3181985"/>
          </a:xfrm>
          <a:prstGeom prst="rect">
            <a:avLst/>
          </a:prstGeom>
        </p:spPr>
        <p:txBody>
          <a:bodyPr lIns="0" tIns="0" rIns="0" bIns="0" rtlCol="0" anchor="t">
            <a:spAutoFit/>
          </a:bodyPr>
          <a:lstStyle/>
          <a:p>
            <a:pPr algn="l">
              <a:lnSpc>
                <a:spcPts val="3639"/>
              </a:lnSpc>
            </a:pPr>
            <a:r>
              <a:rPr lang="en-US" sz="2599">
                <a:solidFill>
                  <a:srgbClr val="F9F5EF"/>
                </a:solidFill>
                <a:latin typeface="Montserrat"/>
                <a:ea typeface="Montserrat"/>
                <a:cs typeface="Montserrat"/>
                <a:sym typeface="Montserrat"/>
              </a:rPr>
              <a:t>Our Information and Support Centre is currently running on an appointment basis. </a:t>
            </a:r>
          </a:p>
          <a:p>
            <a:pPr algn="l">
              <a:lnSpc>
                <a:spcPts val="3639"/>
              </a:lnSpc>
            </a:pPr>
            <a:endParaRPr lang="en-US" sz="2599">
              <a:solidFill>
                <a:srgbClr val="F9F5EF"/>
              </a:solidFill>
              <a:latin typeface="Montserrat"/>
              <a:ea typeface="Montserrat"/>
              <a:cs typeface="Montserrat"/>
              <a:sym typeface="Montserrat"/>
            </a:endParaRPr>
          </a:p>
          <a:p>
            <a:pPr algn="l">
              <a:lnSpc>
                <a:spcPts val="3639"/>
              </a:lnSpc>
            </a:pPr>
            <a:r>
              <a:rPr lang="en-US" sz="2599">
                <a:solidFill>
                  <a:srgbClr val="F9F5EF"/>
                </a:solidFill>
                <a:latin typeface="Montserrat"/>
                <a:ea typeface="Montserrat"/>
                <a:cs typeface="Montserrat"/>
                <a:sym typeface="Montserrat"/>
              </a:rPr>
              <a:t>If you would like to speak to us, the best way to get in touch is by sending us a message via the </a:t>
            </a:r>
            <a:r>
              <a:rPr lang="en-US" sz="2599" u="sng">
                <a:solidFill>
                  <a:srgbClr val="F9F5EF"/>
                </a:solidFill>
                <a:latin typeface="Montserrat"/>
                <a:ea typeface="Montserrat"/>
                <a:cs typeface="Montserrat"/>
                <a:sym typeface="Montserrat"/>
                <a:hlinkClick r:id="rId3" tooltip="https://www.mrci.ie/contact-us/"/>
              </a:rPr>
              <a:t>Contact Page</a:t>
            </a:r>
            <a:r>
              <a:rPr lang="en-US" sz="2599">
                <a:solidFill>
                  <a:srgbClr val="F9F5EF"/>
                </a:solidFill>
                <a:latin typeface="Montserrat"/>
                <a:ea typeface="Montserrat"/>
                <a:cs typeface="Montserrat"/>
                <a:sym typeface="Montserrat"/>
              </a:rPr>
              <a:t> on our website!  </a:t>
            </a:r>
          </a:p>
          <a:p>
            <a:pPr algn="just">
              <a:lnSpc>
                <a:spcPts val="3639"/>
              </a:lnSpc>
            </a:pPr>
            <a:endParaRPr lang="en-US" sz="2599">
              <a:solidFill>
                <a:srgbClr val="F9F5EF"/>
              </a:solidFill>
              <a:latin typeface="Montserrat"/>
              <a:ea typeface="Montserrat"/>
              <a:cs typeface="Montserrat"/>
              <a:sym typeface="Montserrat"/>
            </a:endParaRPr>
          </a:p>
        </p:txBody>
      </p:sp>
      <p:sp>
        <p:nvSpPr>
          <p:cNvPr id="10" name="TextBox 10"/>
          <p:cNvSpPr txBox="1"/>
          <p:nvPr/>
        </p:nvSpPr>
        <p:spPr>
          <a:xfrm>
            <a:off x="0" y="581849"/>
            <a:ext cx="9728649" cy="1656081"/>
          </a:xfrm>
          <a:prstGeom prst="rect">
            <a:avLst/>
          </a:prstGeom>
        </p:spPr>
        <p:txBody>
          <a:bodyPr lIns="0" tIns="0" rIns="0" bIns="0" rtlCol="0" anchor="t">
            <a:spAutoFit/>
          </a:bodyPr>
          <a:lstStyle/>
          <a:p>
            <a:pPr algn="ctr">
              <a:lnSpc>
                <a:spcPts val="6490"/>
              </a:lnSpc>
            </a:pPr>
            <a:r>
              <a:rPr lang="en-US" sz="5900">
                <a:solidFill>
                  <a:srgbClr val="F9F5EF"/>
                </a:solidFill>
                <a:latin typeface="DM Serif Display"/>
                <a:ea typeface="DM Serif Display"/>
                <a:cs typeface="DM Serif Display"/>
                <a:sym typeface="DM Serif Display"/>
              </a:rPr>
              <a:t>Information and Support Centre</a:t>
            </a:r>
          </a:p>
        </p:txBody>
      </p:sp>
      <p:sp>
        <p:nvSpPr>
          <p:cNvPr id="11" name="TextBox 11"/>
          <p:cNvSpPr txBox="1"/>
          <p:nvPr/>
        </p:nvSpPr>
        <p:spPr>
          <a:xfrm>
            <a:off x="9979036" y="477074"/>
            <a:ext cx="7831418" cy="438785"/>
          </a:xfrm>
          <a:prstGeom prst="rect">
            <a:avLst/>
          </a:prstGeom>
        </p:spPr>
        <p:txBody>
          <a:bodyPr lIns="0" tIns="0" rIns="0" bIns="0" rtlCol="0" anchor="t">
            <a:spAutoFit/>
          </a:bodyPr>
          <a:lstStyle/>
          <a:p>
            <a:pPr algn="ctr">
              <a:lnSpc>
                <a:spcPts val="3639"/>
              </a:lnSpc>
            </a:pPr>
            <a:r>
              <a:rPr lang="en-US" sz="2599" b="1">
                <a:solidFill>
                  <a:srgbClr val="1D3752"/>
                </a:solidFill>
                <a:latin typeface="Montserrat Bold"/>
                <a:ea typeface="Montserrat Bold"/>
                <a:cs typeface="Montserrat Bold"/>
                <a:sym typeface="Montserrat Bold"/>
              </a:rPr>
              <a:t>www.mrci.ie/contact-us</a:t>
            </a:r>
          </a:p>
        </p:txBody>
      </p:sp>
      <p:sp>
        <p:nvSpPr>
          <p:cNvPr id="12" name="Freeform 12"/>
          <p:cNvSpPr/>
          <p:nvPr/>
        </p:nvSpPr>
        <p:spPr>
          <a:xfrm>
            <a:off x="501647" y="9104497"/>
            <a:ext cx="2331235" cy="686049"/>
          </a:xfrm>
          <a:custGeom>
            <a:avLst/>
            <a:gdLst/>
            <a:ahLst/>
            <a:cxnLst/>
            <a:rect l="l" t="t" r="r" b="b"/>
            <a:pathLst>
              <a:path w="2331235" h="686049">
                <a:moveTo>
                  <a:pt x="0" y="0"/>
                </a:moveTo>
                <a:lnTo>
                  <a:pt x="2331234" y="0"/>
                </a:lnTo>
                <a:lnTo>
                  <a:pt x="2331234" y="686049"/>
                </a:lnTo>
                <a:lnTo>
                  <a:pt x="0" y="686049"/>
                </a:lnTo>
                <a:lnTo>
                  <a:pt x="0" y="0"/>
                </a:lnTo>
                <a:close/>
              </a:path>
            </a:pathLst>
          </a:custGeom>
          <a:blipFill>
            <a:blip r:embed="rId4"/>
            <a:stretch>
              <a:fillRect/>
            </a:stretch>
          </a:blipFill>
        </p:spPr>
        <p:txBody>
          <a:bodyPr/>
          <a:lstStyle/>
          <a:p>
            <a:endParaRPr lang="en-IE"/>
          </a:p>
        </p:txBody>
      </p:sp>
      <p:pic>
        <p:nvPicPr>
          <p:cNvPr id="13" name="Picture 12" descr="A qr code with a few squares&#10;&#10;Description automatically generated">
            <a:extLst>
              <a:ext uri="{FF2B5EF4-FFF2-40B4-BE49-F238E27FC236}">
                <a16:creationId xmlns:a16="http://schemas.microsoft.com/office/drawing/2014/main" id="{0C1FF10E-BDC1-168D-D77E-F03623F6A7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5600700"/>
            <a:ext cx="3866335" cy="381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6083043"/>
            <a:ext cx="17259300" cy="4265174"/>
            <a:chOff x="0" y="0"/>
            <a:chExt cx="23012400" cy="5686899"/>
          </a:xfrm>
        </p:grpSpPr>
        <p:pic>
          <p:nvPicPr>
            <p:cNvPr id="3" name="Picture 3"/>
            <p:cNvPicPr>
              <a:picLocks noChangeAspect="1"/>
            </p:cNvPicPr>
            <p:nvPr/>
          </p:nvPicPr>
          <p:blipFill>
            <a:blip r:embed="rId2"/>
            <a:srcRect t="12863" b="12863"/>
            <a:stretch>
              <a:fillRect/>
            </a:stretch>
          </p:blipFill>
          <p:spPr>
            <a:xfrm>
              <a:off x="0" y="0"/>
              <a:ext cx="11506200" cy="5686899"/>
            </a:xfrm>
            <a:prstGeom prst="rect">
              <a:avLst/>
            </a:prstGeom>
          </p:spPr>
        </p:pic>
        <p:pic>
          <p:nvPicPr>
            <p:cNvPr id="4" name="Picture 4"/>
            <p:cNvPicPr>
              <a:picLocks noChangeAspect="1"/>
            </p:cNvPicPr>
            <p:nvPr/>
          </p:nvPicPr>
          <p:blipFill>
            <a:blip r:embed="rId3"/>
            <a:srcRect l="3812" t="46085" r="11695"/>
            <a:stretch>
              <a:fillRect/>
            </a:stretch>
          </p:blipFill>
          <p:spPr>
            <a:xfrm>
              <a:off x="11506200" y="0"/>
              <a:ext cx="11506200" cy="5686899"/>
            </a:xfrm>
            <a:prstGeom prst="rect">
              <a:avLst/>
            </a:prstGeom>
          </p:spPr>
        </p:pic>
      </p:grpSp>
      <p:grpSp>
        <p:nvGrpSpPr>
          <p:cNvPr id="5" name="Group 5"/>
          <p:cNvGrpSpPr/>
          <p:nvPr/>
        </p:nvGrpSpPr>
        <p:grpSpPr>
          <a:xfrm>
            <a:off x="5867400" y="-490971"/>
            <a:ext cx="12410970" cy="1519671"/>
            <a:chOff x="0" y="0"/>
            <a:chExt cx="4326264" cy="529733"/>
          </a:xfrm>
        </p:grpSpPr>
        <p:sp>
          <p:nvSpPr>
            <p:cNvPr id="6" name="Freeform 6"/>
            <p:cNvSpPr/>
            <p:nvPr/>
          </p:nvSpPr>
          <p:spPr>
            <a:xfrm>
              <a:off x="0" y="0"/>
              <a:ext cx="4326264" cy="529733"/>
            </a:xfrm>
            <a:custGeom>
              <a:avLst/>
              <a:gdLst/>
              <a:ahLst/>
              <a:cxnLst/>
              <a:rect l="l" t="t" r="r" b="b"/>
              <a:pathLst>
                <a:path w="4326264" h="529733">
                  <a:moveTo>
                    <a:pt x="0" y="0"/>
                  </a:moveTo>
                  <a:lnTo>
                    <a:pt x="4326264" y="0"/>
                  </a:lnTo>
                  <a:lnTo>
                    <a:pt x="4326264" y="529733"/>
                  </a:lnTo>
                  <a:lnTo>
                    <a:pt x="0" y="529733"/>
                  </a:lnTo>
                  <a:close/>
                </a:path>
              </a:pathLst>
            </a:custGeom>
            <a:solidFill>
              <a:srgbClr val="F9F5EF"/>
            </a:solidFill>
          </p:spPr>
          <p:txBody>
            <a:bodyPr/>
            <a:lstStyle/>
            <a:p>
              <a:endParaRPr lang="en-IE"/>
            </a:p>
          </p:txBody>
        </p:sp>
        <p:sp>
          <p:nvSpPr>
            <p:cNvPr id="7" name="TextBox 7"/>
            <p:cNvSpPr txBox="1"/>
            <p:nvPr/>
          </p:nvSpPr>
          <p:spPr>
            <a:xfrm>
              <a:off x="0" y="-28575"/>
              <a:ext cx="4326264" cy="558308"/>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490971"/>
            <a:ext cx="8870460" cy="1519671"/>
            <a:chOff x="0" y="0"/>
            <a:chExt cx="3092099" cy="529733"/>
          </a:xfrm>
        </p:grpSpPr>
        <p:sp>
          <p:nvSpPr>
            <p:cNvPr id="9" name="Freeform 9"/>
            <p:cNvSpPr/>
            <p:nvPr/>
          </p:nvSpPr>
          <p:spPr>
            <a:xfrm>
              <a:off x="0" y="0"/>
              <a:ext cx="3092099" cy="529733"/>
            </a:xfrm>
            <a:custGeom>
              <a:avLst/>
              <a:gdLst/>
              <a:ahLst/>
              <a:cxnLst/>
              <a:rect l="l" t="t" r="r" b="b"/>
              <a:pathLst>
                <a:path w="3092099" h="529733">
                  <a:moveTo>
                    <a:pt x="0" y="0"/>
                  </a:moveTo>
                  <a:lnTo>
                    <a:pt x="3092099" y="0"/>
                  </a:lnTo>
                  <a:lnTo>
                    <a:pt x="3092099"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3092099" cy="558308"/>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1028700" y="2428539"/>
            <a:ext cx="6128364" cy="1198536"/>
          </a:xfrm>
          <a:prstGeom prst="rect">
            <a:avLst/>
          </a:prstGeom>
        </p:spPr>
        <p:txBody>
          <a:bodyPr lIns="0" tIns="0" rIns="0" bIns="0" rtlCol="0" anchor="t">
            <a:spAutoFit/>
          </a:bodyPr>
          <a:lstStyle/>
          <a:p>
            <a:pPr algn="l">
              <a:lnSpc>
                <a:spcPts val="9299"/>
              </a:lnSpc>
            </a:pPr>
            <a:r>
              <a:rPr lang="en-US" sz="8454">
                <a:solidFill>
                  <a:srgbClr val="F9F5EF"/>
                </a:solidFill>
                <a:latin typeface="DM Serif Display"/>
                <a:ea typeface="DM Serif Display"/>
                <a:cs typeface="DM Serif Display"/>
                <a:sym typeface="DM Serif Display"/>
              </a:rPr>
              <a:t>Get Involved </a:t>
            </a:r>
          </a:p>
        </p:txBody>
      </p:sp>
      <p:grpSp>
        <p:nvGrpSpPr>
          <p:cNvPr id="12" name="Group 12"/>
          <p:cNvGrpSpPr/>
          <p:nvPr/>
        </p:nvGrpSpPr>
        <p:grpSpPr>
          <a:xfrm>
            <a:off x="9121678" y="8215630"/>
            <a:ext cx="8137622" cy="1042670"/>
            <a:chOff x="0" y="0"/>
            <a:chExt cx="2836644" cy="363458"/>
          </a:xfrm>
        </p:grpSpPr>
        <p:sp>
          <p:nvSpPr>
            <p:cNvPr id="13" name="Freeform 13"/>
            <p:cNvSpPr/>
            <p:nvPr/>
          </p:nvSpPr>
          <p:spPr>
            <a:xfrm>
              <a:off x="0" y="0"/>
              <a:ext cx="2836644" cy="363458"/>
            </a:xfrm>
            <a:custGeom>
              <a:avLst/>
              <a:gdLst/>
              <a:ahLst/>
              <a:cxnLst/>
              <a:rect l="l" t="t" r="r" b="b"/>
              <a:pathLst>
                <a:path w="2836644" h="363458">
                  <a:moveTo>
                    <a:pt x="0" y="0"/>
                  </a:moveTo>
                  <a:lnTo>
                    <a:pt x="2836644" y="0"/>
                  </a:lnTo>
                  <a:lnTo>
                    <a:pt x="2836644" y="363458"/>
                  </a:lnTo>
                  <a:lnTo>
                    <a:pt x="0" y="363458"/>
                  </a:lnTo>
                  <a:close/>
                </a:path>
              </a:pathLst>
            </a:custGeom>
            <a:solidFill>
              <a:srgbClr val="F9F5EF"/>
            </a:solidFill>
          </p:spPr>
          <p:txBody>
            <a:bodyPr/>
            <a:lstStyle/>
            <a:p>
              <a:endParaRPr lang="en-IE"/>
            </a:p>
          </p:txBody>
        </p:sp>
        <p:sp>
          <p:nvSpPr>
            <p:cNvPr id="14" name="TextBox 14"/>
            <p:cNvSpPr txBox="1"/>
            <p:nvPr/>
          </p:nvSpPr>
          <p:spPr>
            <a:xfrm>
              <a:off x="0" y="-28575"/>
              <a:ext cx="2836644" cy="392033"/>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9385696" y="8503435"/>
            <a:ext cx="7425672" cy="455295"/>
          </a:xfrm>
          <a:prstGeom prst="rect">
            <a:avLst/>
          </a:prstGeom>
        </p:spPr>
        <p:txBody>
          <a:bodyPr lIns="0" tIns="0" rIns="0" bIns="0" rtlCol="0" anchor="t">
            <a:spAutoFit/>
          </a:bodyPr>
          <a:lstStyle/>
          <a:p>
            <a:pPr algn="ctr">
              <a:lnSpc>
                <a:spcPts val="3780"/>
              </a:lnSpc>
            </a:pPr>
            <a:r>
              <a:rPr lang="en-US" sz="2700" b="1">
                <a:solidFill>
                  <a:srgbClr val="1D3752"/>
                </a:solidFill>
                <a:latin typeface="Montserrat Bold"/>
                <a:ea typeface="Montserrat Bold"/>
                <a:cs typeface="Montserrat Bold"/>
                <a:sym typeface="Montserrat Bold"/>
              </a:rPr>
              <a:t>Join Us Today!</a:t>
            </a:r>
          </a:p>
        </p:txBody>
      </p:sp>
      <p:grpSp>
        <p:nvGrpSpPr>
          <p:cNvPr id="16" name="Group 16"/>
          <p:cNvGrpSpPr/>
          <p:nvPr/>
        </p:nvGrpSpPr>
        <p:grpSpPr>
          <a:xfrm>
            <a:off x="17259300" y="6021826"/>
            <a:ext cx="1654746" cy="5058469"/>
            <a:chOff x="0" y="0"/>
            <a:chExt cx="576818" cy="1763301"/>
          </a:xfrm>
        </p:grpSpPr>
        <p:sp>
          <p:nvSpPr>
            <p:cNvPr id="17" name="Freeform 17"/>
            <p:cNvSpPr/>
            <p:nvPr/>
          </p:nvSpPr>
          <p:spPr>
            <a:xfrm>
              <a:off x="0" y="0"/>
              <a:ext cx="576818" cy="1763301"/>
            </a:xfrm>
            <a:custGeom>
              <a:avLst/>
              <a:gdLst/>
              <a:ahLst/>
              <a:cxnLst/>
              <a:rect l="l" t="t" r="r" b="b"/>
              <a:pathLst>
                <a:path w="576818" h="1763301">
                  <a:moveTo>
                    <a:pt x="0" y="0"/>
                  </a:moveTo>
                  <a:lnTo>
                    <a:pt x="576818" y="0"/>
                  </a:lnTo>
                  <a:lnTo>
                    <a:pt x="576818" y="1763301"/>
                  </a:lnTo>
                  <a:lnTo>
                    <a:pt x="0" y="1763301"/>
                  </a:lnTo>
                  <a:close/>
                </a:path>
              </a:pathLst>
            </a:custGeom>
            <a:solidFill>
              <a:srgbClr val="1D3752"/>
            </a:solidFill>
          </p:spPr>
          <p:txBody>
            <a:bodyPr/>
            <a:lstStyle/>
            <a:p>
              <a:endParaRPr lang="en-IE"/>
            </a:p>
          </p:txBody>
        </p:sp>
        <p:sp>
          <p:nvSpPr>
            <p:cNvPr id="18" name="TextBox 18"/>
            <p:cNvSpPr txBox="1"/>
            <p:nvPr/>
          </p:nvSpPr>
          <p:spPr>
            <a:xfrm>
              <a:off x="0" y="-28575"/>
              <a:ext cx="576818" cy="1791876"/>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7873604" y="6054468"/>
            <a:ext cx="1512092" cy="924195"/>
            <a:chOff x="0" y="0"/>
            <a:chExt cx="1069706" cy="653807"/>
          </a:xfrm>
        </p:grpSpPr>
        <p:sp>
          <p:nvSpPr>
            <p:cNvPr id="20" name="Freeform 20"/>
            <p:cNvSpPr/>
            <p:nvPr/>
          </p:nvSpPr>
          <p:spPr>
            <a:xfrm>
              <a:off x="0" y="0"/>
              <a:ext cx="1069706" cy="653807"/>
            </a:xfrm>
            <a:custGeom>
              <a:avLst/>
              <a:gdLst/>
              <a:ahLst/>
              <a:cxnLst/>
              <a:rect l="l" t="t" r="r" b="b"/>
              <a:pathLst>
                <a:path w="1069706" h="653807">
                  <a:moveTo>
                    <a:pt x="534853" y="653807"/>
                  </a:moveTo>
                  <a:lnTo>
                    <a:pt x="1069706" y="0"/>
                  </a:lnTo>
                  <a:lnTo>
                    <a:pt x="0" y="0"/>
                  </a:lnTo>
                  <a:lnTo>
                    <a:pt x="534853" y="653807"/>
                  </a:lnTo>
                  <a:close/>
                </a:path>
              </a:pathLst>
            </a:custGeom>
            <a:solidFill>
              <a:srgbClr val="2C7695"/>
            </a:solidFill>
          </p:spPr>
          <p:txBody>
            <a:bodyPr/>
            <a:lstStyle/>
            <a:p>
              <a:endParaRPr lang="en-IE"/>
            </a:p>
          </p:txBody>
        </p:sp>
        <p:sp>
          <p:nvSpPr>
            <p:cNvPr id="21" name="TextBox 21"/>
            <p:cNvSpPr txBox="1"/>
            <p:nvPr/>
          </p:nvSpPr>
          <p:spPr>
            <a:xfrm>
              <a:off x="167142" y="18126"/>
              <a:ext cx="735423" cy="332128"/>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9451823" y="2141324"/>
            <a:ext cx="6835706" cy="364882"/>
          </a:xfrm>
          <a:prstGeom prst="rect">
            <a:avLst/>
          </a:prstGeom>
        </p:spPr>
        <p:txBody>
          <a:bodyPr lIns="0" tIns="0" rIns="0" bIns="0" rtlCol="0" anchor="t">
            <a:spAutoFit/>
          </a:bodyPr>
          <a:lstStyle/>
          <a:p>
            <a:pPr algn="just">
              <a:lnSpc>
                <a:spcPts val="3066"/>
              </a:lnSpc>
            </a:pPr>
            <a:r>
              <a:rPr lang="en-US" sz="2190">
                <a:solidFill>
                  <a:srgbClr val="F9F5EF"/>
                </a:solidFill>
                <a:latin typeface="Montserrat"/>
                <a:ea typeface="Montserrat"/>
                <a:cs typeface="Montserrat"/>
                <a:sym typeface="Montserrat"/>
              </a:rPr>
              <a:t>www.mrci.ie/our-work</a:t>
            </a:r>
          </a:p>
        </p:txBody>
      </p:sp>
      <p:sp>
        <p:nvSpPr>
          <p:cNvPr id="23" name="TextBox 23"/>
          <p:cNvSpPr txBox="1"/>
          <p:nvPr/>
        </p:nvSpPr>
        <p:spPr>
          <a:xfrm>
            <a:off x="9451823" y="1475442"/>
            <a:ext cx="6256211"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Join our campaigns</a:t>
            </a:r>
          </a:p>
        </p:txBody>
      </p:sp>
      <p:sp>
        <p:nvSpPr>
          <p:cNvPr id="24" name="TextBox 24"/>
          <p:cNvSpPr txBox="1"/>
          <p:nvPr/>
        </p:nvSpPr>
        <p:spPr>
          <a:xfrm>
            <a:off x="9385696" y="3704084"/>
            <a:ext cx="6835706" cy="367583"/>
          </a:xfrm>
          <a:prstGeom prst="rect">
            <a:avLst/>
          </a:prstGeom>
        </p:spPr>
        <p:txBody>
          <a:bodyPr lIns="0" tIns="0" rIns="0" bIns="0" rtlCol="0" anchor="t">
            <a:spAutoFit/>
          </a:bodyPr>
          <a:lstStyle/>
          <a:p>
            <a:pPr algn="just">
              <a:lnSpc>
                <a:spcPts val="3066"/>
              </a:lnSpc>
            </a:pPr>
            <a:r>
              <a:rPr lang="en-US" sz="2190">
                <a:solidFill>
                  <a:srgbClr val="F9F5EF"/>
                </a:solidFill>
                <a:latin typeface="Montserrat"/>
                <a:ea typeface="Montserrat"/>
                <a:cs typeface="Montserrat"/>
                <a:sym typeface="Montserrat"/>
              </a:rPr>
              <a:t>www.mrci.ie/#signup</a:t>
            </a:r>
          </a:p>
        </p:txBody>
      </p:sp>
      <p:sp>
        <p:nvSpPr>
          <p:cNvPr id="25" name="TextBox 25"/>
          <p:cNvSpPr txBox="1"/>
          <p:nvPr/>
        </p:nvSpPr>
        <p:spPr>
          <a:xfrm>
            <a:off x="9385696" y="3038202"/>
            <a:ext cx="4720328"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Sign up as a supporter </a:t>
            </a:r>
          </a:p>
        </p:txBody>
      </p:sp>
      <p:sp>
        <p:nvSpPr>
          <p:cNvPr id="26" name="TextBox 26"/>
          <p:cNvSpPr txBox="1"/>
          <p:nvPr/>
        </p:nvSpPr>
        <p:spPr>
          <a:xfrm>
            <a:off x="9385696" y="5268718"/>
            <a:ext cx="6835706" cy="367583"/>
          </a:xfrm>
          <a:prstGeom prst="rect">
            <a:avLst/>
          </a:prstGeom>
        </p:spPr>
        <p:txBody>
          <a:bodyPr lIns="0" tIns="0" rIns="0" bIns="0" rtlCol="0" anchor="t">
            <a:spAutoFit/>
          </a:bodyPr>
          <a:lstStyle/>
          <a:p>
            <a:pPr algn="just">
              <a:lnSpc>
                <a:spcPts val="3066"/>
              </a:lnSpc>
            </a:pPr>
            <a:r>
              <a:rPr lang="en-US" sz="2190">
                <a:solidFill>
                  <a:srgbClr val="F9F5EF"/>
                </a:solidFill>
                <a:latin typeface="Montserrat"/>
                <a:ea typeface="Montserrat"/>
                <a:cs typeface="Montserrat"/>
                <a:sym typeface="Montserrat"/>
              </a:rPr>
              <a:t>https://www.mrci.ie/donate/</a:t>
            </a:r>
          </a:p>
        </p:txBody>
      </p:sp>
      <p:sp>
        <p:nvSpPr>
          <p:cNvPr id="27" name="TextBox 27"/>
          <p:cNvSpPr txBox="1"/>
          <p:nvPr/>
        </p:nvSpPr>
        <p:spPr>
          <a:xfrm>
            <a:off x="9385696" y="4602836"/>
            <a:ext cx="4155406"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Donate</a:t>
            </a:r>
          </a:p>
        </p:txBody>
      </p:sp>
      <p:sp>
        <p:nvSpPr>
          <p:cNvPr id="28" name="Freeform 28"/>
          <p:cNvSpPr/>
          <p:nvPr/>
        </p:nvSpPr>
        <p:spPr>
          <a:xfrm>
            <a:off x="2273236" y="3852411"/>
            <a:ext cx="3360748" cy="989020"/>
          </a:xfrm>
          <a:custGeom>
            <a:avLst/>
            <a:gdLst/>
            <a:ahLst/>
            <a:cxnLst/>
            <a:rect l="l" t="t" r="r" b="b"/>
            <a:pathLst>
              <a:path w="3360748" h="989020">
                <a:moveTo>
                  <a:pt x="0" y="0"/>
                </a:moveTo>
                <a:lnTo>
                  <a:pt x="3360748" y="0"/>
                </a:lnTo>
                <a:lnTo>
                  <a:pt x="3360748" y="989020"/>
                </a:lnTo>
                <a:lnTo>
                  <a:pt x="0" y="989020"/>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135799" y="3374551"/>
            <a:ext cx="18510252" cy="7060216"/>
            <a:chOff x="0" y="0"/>
            <a:chExt cx="6452375" cy="2461077"/>
          </a:xfrm>
        </p:grpSpPr>
        <p:sp>
          <p:nvSpPr>
            <p:cNvPr id="3" name="Freeform 3"/>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endParaRPr lang="en-IE"/>
            </a:p>
          </p:txBody>
        </p:sp>
        <p:sp>
          <p:nvSpPr>
            <p:cNvPr id="4" name="TextBox 4"/>
            <p:cNvSpPr txBox="1"/>
            <p:nvPr/>
          </p:nvSpPr>
          <p:spPr>
            <a:xfrm>
              <a:off x="0" y="-28575"/>
              <a:ext cx="6452375" cy="2489652"/>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313359" y="-131083"/>
            <a:ext cx="18712485" cy="2050213"/>
            <a:chOff x="0" y="0"/>
            <a:chExt cx="6522871" cy="714671"/>
          </a:xfrm>
        </p:grpSpPr>
        <p:sp>
          <p:nvSpPr>
            <p:cNvPr id="6" name="Freeform 6"/>
            <p:cNvSpPr/>
            <p:nvPr/>
          </p:nvSpPr>
          <p:spPr>
            <a:xfrm>
              <a:off x="0" y="0"/>
              <a:ext cx="6522871" cy="714671"/>
            </a:xfrm>
            <a:custGeom>
              <a:avLst/>
              <a:gdLst/>
              <a:ahLst/>
              <a:cxnLst/>
              <a:rect l="l" t="t" r="r" b="b"/>
              <a:pathLst>
                <a:path w="6522871" h="714671">
                  <a:moveTo>
                    <a:pt x="0" y="0"/>
                  </a:moveTo>
                  <a:lnTo>
                    <a:pt x="6522871" y="0"/>
                  </a:lnTo>
                  <a:lnTo>
                    <a:pt x="6522871" y="714671"/>
                  </a:lnTo>
                  <a:lnTo>
                    <a:pt x="0" y="714671"/>
                  </a:lnTo>
                  <a:close/>
                </a:path>
              </a:pathLst>
            </a:custGeom>
            <a:solidFill>
              <a:srgbClr val="F9F5EF"/>
            </a:solidFill>
          </p:spPr>
          <p:txBody>
            <a:bodyPr/>
            <a:lstStyle/>
            <a:p>
              <a:endParaRPr lang="en-IE"/>
            </a:p>
          </p:txBody>
        </p:sp>
        <p:sp>
          <p:nvSpPr>
            <p:cNvPr id="7" name="TextBox 7"/>
            <p:cNvSpPr txBox="1"/>
            <p:nvPr/>
          </p:nvSpPr>
          <p:spPr>
            <a:xfrm>
              <a:off x="0" y="-28575"/>
              <a:ext cx="6522871" cy="743246"/>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8585735" y="1907998"/>
            <a:ext cx="1067184" cy="805452"/>
            <a:chOff x="0" y="0"/>
            <a:chExt cx="1173013" cy="885326"/>
          </a:xfrm>
        </p:grpSpPr>
        <p:sp>
          <p:nvSpPr>
            <p:cNvPr id="9" name="Freeform 9"/>
            <p:cNvSpPr/>
            <p:nvPr/>
          </p:nvSpPr>
          <p:spPr>
            <a:xfrm>
              <a:off x="0" y="0"/>
              <a:ext cx="1173013" cy="885326"/>
            </a:xfrm>
            <a:custGeom>
              <a:avLst/>
              <a:gdLst/>
              <a:ahLst/>
              <a:cxnLst/>
              <a:rect l="l" t="t" r="r" b="b"/>
              <a:pathLst>
                <a:path w="1173013" h="885326">
                  <a:moveTo>
                    <a:pt x="586507" y="885326"/>
                  </a:moveTo>
                  <a:lnTo>
                    <a:pt x="1173013" y="0"/>
                  </a:lnTo>
                  <a:lnTo>
                    <a:pt x="0" y="0"/>
                  </a:lnTo>
                  <a:lnTo>
                    <a:pt x="586507" y="885326"/>
                  </a:lnTo>
                  <a:close/>
                </a:path>
              </a:pathLst>
            </a:custGeom>
            <a:solidFill>
              <a:srgbClr val="F9F5EF"/>
            </a:solidFill>
          </p:spPr>
          <p:txBody>
            <a:bodyPr/>
            <a:lstStyle/>
            <a:p>
              <a:endParaRPr lang="en-IE"/>
            </a:p>
          </p:txBody>
        </p:sp>
        <p:sp>
          <p:nvSpPr>
            <p:cNvPr id="10" name="TextBox 10"/>
            <p:cNvSpPr txBox="1"/>
            <p:nvPr/>
          </p:nvSpPr>
          <p:spPr>
            <a:xfrm>
              <a:off x="183283" y="34663"/>
              <a:ext cx="806447" cy="439619"/>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4212996" y="5155018"/>
            <a:ext cx="1276924" cy="1276924"/>
          </a:xfrm>
          <a:custGeom>
            <a:avLst/>
            <a:gdLst/>
            <a:ahLst/>
            <a:cxnLst/>
            <a:rect l="l" t="t" r="r" b="b"/>
            <a:pathLst>
              <a:path w="1276924" h="1276924">
                <a:moveTo>
                  <a:pt x="0" y="0"/>
                </a:moveTo>
                <a:lnTo>
                  <a:pt x="1276924" y="0"/>
                </a:lnTo>
                <a:lnTo>
                  <a:pt x="1276924" y="1276924"/>
                </a:lnTo>
                <a:lnTo>
                  <a:pt x="0" y="127692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IE"/>
          </a:p>
        </p:txBody>
      </p:sp>
      <p:sp>
        <p:nvSpPr>
          <p:cNvPr id="12" name="Freeform 12"/>
          <p:cNvSpPr/>
          <p:nvPr/>
        </p:nvSpPr>
        <p:spPr>
          <a:xfrm>
            <a:off x="8304167" y="5107132"/>
            <a:ext cx="1348752" cy="1348752"/>
          </a:xfrm>
          <a:custGeom>
            <a:avLst/>
            <a:gdLst/>
            <a:ahLst/>
            <a:cxnLst/>
            <a:rect l="l" t="t" r="r" b="b"/>
            <a:pathLst>
              <a:path w="1348752" h="1348752">
                <a:moveTo>
                  <a:pt x="0" y="0"/>
                </a:moveTo>
                <a:lnTo>
                  <a:pt x="1348753" y="0"/>
                </a:lnTo>
                <a:lnTo>
                  <a:pt x="1348753" y="1348752"/>
                </a:lnTo>
                <a:lnTo>
                  <a:pt x="0" y="134875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3" name="Freeform 13"/>
          <p:cNvSpPr/>
          <p:nvPr/>
        </p:nvSpPr>
        <p:spPr>
          <a:xfrm>
            <a:off x="10463720" y="5107132"/>
            <a:ext cx="1372695" cy="1372695"/>
          </a:xfrm>
          <a:custGeom>
            <a:avLst/>
            <a:gdLst/>
            <a:ahLst/>
            <a:cxnLst/>
            <a:rect l="l" t="t" r="r" b="b"/>
            <a:pathLst>
              <a:path w="1372695" h="1372695">
                <a:moveTo>
                  <a:pt x="0" y="0"/>
                </a:moveTo>
                <a:lnTo>
                  <a:pt x="1372694" y="0"/>
                </a:lnTo>
                <a:lnTo>
                  <a:pt x="1372694" y="1372695"/>
                </a:lnTo>
                <a:lnTo>
                  <a:pt x="0" y="13726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IE"/>
          </a:p>
        </p:txBody>
      </p:sp>
      <p:sp>
        <p:nvSpPr>
          <p:cNvPr id="14" name="Freeform 14"/>
          <p:cNvSpPr/>
          <p:nvPr/>
        </p:nvSpPr>
        <p:spPr>
          <a:xfrm>
            <a:off x="12700849" y="5131075"/>
            <a:ext cx="1324809" cy="1324809"/>
          </a:xfrm>
          <a:custGeom>
            <a:avLst/>
            <a:gdLst/>
            <a:ahLst/>
            <a:cxnLst/>
            <a:rect l="l" t="t" r="r" b="b"/>
            <a:pathLst>
              <a:path w="1324809" h="1324809">
                <a:moveTo>
                  <a:pt x="0" y="0"/>
                </a:moveTo>
                <a:lnTo>
                  <a:pt x="1324809" y="0"/>
                </a:lnTo>
                <a:lnTo>
                  <a:pt x="1324809" y="1324809"/>
                </a:lnTo>
                <a:lnTo>
                  <a:pt x="0" y="132480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5" name="Freeform 15"/>
          <p:cNvSpPr/>
          <p:nvPr/>
        </p:nvSpPr>
        <p:spPr>
          <a:xfrm>
            <a:off x="9437619" y="7665301"/>
            <a:ext cx="1113156" cy="648413"/>
          </a:xfrm>
          <a:custGeom>
            <a:avLst/>
            <a:gdLst/>
            <a:ahLst/>
            <a:cxnLst/>
            <a:rect l="l" t="t" r="r" b="b"/>
            <a:pathLst>
              <a:path w="1113156" h="648413">
                <a:moveTo>
                  <a:pt x="0" y="0"/>
                </a:moveTo>
                <a:lnTo>
                  <a:pt x="1113156" y="0"/>
                </a:lnTo>
                <a:lnTo>
                  <a:pt x="1113156" y="648413"/>
                </a:lnTo>
                <a:lnTo>
                  <a:pt x="0" y="64841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IE"/>
          </a:p>
        </p:txBody>
      </p:sp>
      <p:sp>
        <p:nvSpPr>
          <p:cNvPr id="16" name="Freeform 16"/>
          <p:cNvSpPr/>
          <p:nvPr/>
        </p:nvSpPr>
        <p:spPr>
          <a:xfrm>
            <a:off x="6276874" y="5083189"/>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8" name="TextBox 18"/>
          <p:cNvSpPr txBox="1"/>
          <p:nvPr/>
        </p:nvSpPr>
        <p:spPr>
          <a:xfrm>
            <a:off x="-13873" y="4058747"/>
            <a:ext cx="18266400" cy="492125"/>
          </a:xfrm>
          <a:prstGeom prst="rect">
            <a:avLst/>
          </a:prstGeom>
        </p:spPr>
        <p:txBody>
          <a:bodyPr lIns="0" tIns="0" rIns="0" bIns="0" rtlCol="0" anchor="t">
            <a:spAutoFit/>
          </a:bodyPr>
          <a:lstStyle/>
          <a:p>
            <a:pPr algn="ctr">
              <a:lnSpc>
                <a:spcPts val="3850"/>
              </a:lnSpc>
            </a:pPr>
            <a:r>
              <a:rPr lang="en-US" sz="3500">
                <a:solidFill>
                  <a:srgbClr val="2C7695"/>
                </a:solidFill>
                <a:latin typeface="DM Serif Display"/>
                <a:ea typeface="DM Serif Display"/>
                <a:cs typeface="DM Serif Display"/>
                <a:sym typeface="DM Serif Display"/>
              </a:rPr>
              <a:t>Follow us on Social Media</a:t>
            </a:r>
          </a:p>
        </p:txBody>
      </p:sp>
      <p:sp>
        <p:nvSpPr>
          <p:cNvPr id="19" name="TextBox 19"/>
          <p:cNvSpPr txBox="1"/>
          <p:nvPr/>
        </p:nvSpPr>
        <p:spPr>
          <a:xfrm>
            <a:off x="-13873" y="402751"/>
            <a:ext cx="18280273" cy="993776"/>
          </a:xfrm>
          <a:prstGeom prst="rect">
            <a:avLst/>
          </a:prstGeom>
        </p:spPr>
        <p:txBody>
          <a:bodyPr lIns="0" tIns="0" rIns="0" bIns="0" rtlCol="0" anchor="t">
            <a:spAutoFit/>
          </a:bodyPr>
          <a:lstStyle/>
          <a:p>
            <a:pPr algn="ctr">
              <a:lnSpc>
                <a:spcPts val="7700"/>
              </a:lnSpc>
            </a:pPr>
            <a:r>
              <a:rPr lang="en-US" sz="7000">
                <a:solidFill>
                  <a:srgbClr val="214D72"/>
                </a:solidFill>
                <a:latin typeface="DM Serif Display"/>
                <a:ea typeface="DM Serif Display"/>
                <a:cs typeface="DM Serif Display"/>
                <a:sym typeface="DM Serif Display"/>
              </a:rPr>
              <a:t>For Regular Updates </a:t>
            </a:r>
          </a:p>
        </p:txBody>
      </p:sp>
      <p:sp>
        <p:nvSpPr>
          <p:cNvPr id="20" name="TextBox 20"/>
          <p:cNvSpPr txBox="1"/>
          <p:nvPr/>
        </p:nvSpPr>
        <p:spPr>
          <a:xfrm>
            <a:off x="6994773" y="8325866"/>
            <a:ext cx="4298454" cy="932434"/>
          </a:xfrm>
          <a:prstGeom prst="rect">
            <a:avLst/>
          </a:prstGeom>
        </p:spPr>
        <p:txBody>
          <a:bodyPr lIns="0" tIns="0" rIns="0" bIns="0" rtlCol="0" anchor="t">
            <a:spAutoFit/>
          </a:bodyPr>
          <a:lstStyle/>
          <a:p>
            <a:pPr algn="ctr">
              <a:lnSpc>
                <a:spcPts val="7747"/>
              </a:lnSpc>
            </a:pPr>
            <a:r>
              <a:rPr lang="en-US" sz="5199" spc="327">
                <a:solidFill>
                  <a:srgbClr val="2C7695"/>
                </a:solidFill>
                <a:latin typeface="DM Serif Display"/>
                <a:ea typeface="DM Serif Display"/>
                <a:cs typeface="DM Serif Display"/>
                <a:sym typeface="DM Serif Display"/>
              </a:rPr>
              <a:t>www.mrci.ie</a:t>
            </a:r>
          </a:p>
        </p:txBody>
      </p:sp>
      <p:sp>
        <p:nvSpPr>
          <p:cNvPr id="21" name="TextBox 21"/>
          <p:cNvSpPr txBox="1"/>
          <p:nvPr/>
        </p:nvSpPr>
        <p:spPr>
          <a:xfrm>
            <a:off x="7467600" y="7598626"/>
            <a:ext cx="1817205" cy="602922"/>
          </a:xfrm>
          <a:prstGeom prst="rect">
            <a:avLst/>
          </a:prstGeom>
        </p:spPr>
        <p:txBody>
          <a:bodyPr wrap="square" lIns="0" tIns="0" rIns="0" bIns="0" rtlCol="0" anchor="t">
            <a:spAutoFit/>
          </a:bodyPr>
          <a:lstStyle/>
          <a:p>
            <a:pPr algn="ctr">
              <a:lnSpc>
                <a:spcPts val="4900"/>
              </a:lnSpc>
            </a:pPr>
            <a:r>
              <a:rPr lang="en-US" sz="3500">
                <a:solidFill>
                  <a:srgbClr val="2C7695"/>
                </a:solidFill>
                <a:latin typeface="DM Serif Display"/>
                <a:ea typeface="DM Serif Display"/>
                <a:cs typeface="DM Serif Display"/>
                <a:sym typeface="DM Serif Display"/>
              </a:rPr>
              <a:t>Website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344414" y="1751044"/>
            <a:ext cx="18976828" cy="3392456"/>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1D3752"/>
            </a:solidFill>
          </p:spPr>
          <p:txBody>
            <a:bodyPr/>
            <a:lstStyle/>
            <a:p>
              <a:endParaRPr lang="en-IE"/>
            </a:p>
          </p:txBody>
        </p:sp>
      </p:grpSp>
      <p:sp>
        <p:nvSpPr>
          <p:cNvPr id="4" name="Freeform 4"/>
          <p:cNvSpPr/>
          <p:nvPr/>
        </p:nvSpPr>
        <p:spPr>
          <a:xfrm>
            <a:off x="5017344" y="5830116"/>
            <a:ext cx="7766545" cy="1868825"/>
          </a:xfrm>
          <a:custGeom>
            <a:avLst/>
            <a:gdLst/>
            <a:ahLst/>
            <a:cxnLst/>
            <a:rect l="l" t="t" r="r" b="b"/>
            <a:pathLst>
              <a:path w="7766545" h="1868825">
                <a:moveTo>
                  <a:pt x="0" y="0"/>
                </a:moveTo>
                <a:lnTo>
                  <a:pt x="7766545" y="0"/>
                </a:lnTo>
                <a:lnTo>
                  <a:pt x="7766545" y="1868824"/>
                </a:lnTo>
                <a:lnTo>
                  <a:pt x="0" y="1868824"/>
                </a:lnTo>
                <a:lnTo>
                  <a:pt x="0" y="0"/>
                </a:lnTo>
                <a:close/>
              </a:path>
            </a:pathLst>
          </a:custGeom>
          <a:blipFill>
            <a:blip r:embed="rId2"/>
            <a:stretch>
              <a:fillRect/>
            </a:stretch>
          </a:blipFill>
        </p:spPr>
        <p:txBody>
          <a:bodyPr/>
          <a:lstStyle/>
          <a:p>
            <a:endParaRPr lang="en-IE"/>
          </a:p>
        </p:txBody>
      </p:sp>
      <p:sp>
        <p:nvSpPr>
          <p:cNvPr id="5" name="Freeform 5"/>
          <p:cNvSpPr/>
          <p:nvPr/>
        </p:nvSpPr>
        <p:spPr>
          <a:xfrm>
            <a:off x="3683510" y="7698940"/>
            <a:ext cx="10920979" cy="1901804"/>
          </a:xfrm>
          <a:custGeom>
            <a:avLst/>
            <a:gdLst/>
            <a:ahLst/>
            <a:cxnLst/>
            <a:rect l="l" t="t" r="r" b="b"/>
            <a:pathLst>
              <a:path w="10920979" h="1901804">
                <a:moveTo>
                  <a:pt x="0" y="0"/>
                </a:moveTo>
                <a:lnTo>
                  <a:pt x="10920980" y="0"/>
                </a:lnTo>
                <a:lnTo>
                  <a:pt x="10920980" y="1901805"/>
                </a:lnTo>
                <a:lnTo>
                  <a:pt x="0" y="1901805"/>
                </a:lnTo>
                <a:lnTo>
                  <a:pt x="0" y="0"/>
                </a:lnTo>
                <a:close/>
              </a:path>
            </a:pathLst>
          </a:custGeom>
          <a:blipFill>
            <a:blip r:embed="rId3"/>
            <a:stretch>
              <a:fillRect t="-221667" b="-252575"/>
            </a:stretch>
          </a:blipFill>
        </p:spPr>
        <p:txBody>
          <a:bodyPr/>
          <a:lstStyle/>
          <a:p>
            <a:endParaRPr lang="en-IE"/>
          </a:p>
        </p:txBody>
      </p:sp>
      <p:sp>
        <p:nvSpPr>
          <p:cNvPr id="6" name="TextBox 6"/>
          <p:cNvSpPr txBox="1"/>
          <p:nvPr/>
        </p:nvSpPr>
        <p:spPr>
          <a:xfrm>
            <a:off x="1028700" y="2513305"/>
            <a:ext cx="16230600" cy="1678687"/>
          </a:xfrm>
          <a:prstGeom prst="rect">
            <a:avLst/>
          </a:prstGeom>
        </p:spPr>
        <p:txBody>
          <a:bodyPr lIns="0" tIns="0" rIns="0" bIns="0" rtlCol="0" anchor="t">
            <a:spAutoFit/>
          </a:bodyPr>
          <a:lstStyle/>
          <a:p>
            <a:pPr algn="ctr">
              <a:lnSpc>
                <a:spcPts val="13391"/>
              </a:lnSpc>
            </a:pPr>
            <a:r>
              <a:rPr lang="en-US" sz="10799" spc="961">
                <a:solidFill>
                  <a:srgbClr val="F9F5EF"/>
                </a:solidFill>
                <a:latin typeface="DM Serif Display"/>
                <a:ea typeface="DM Serif Display"/>
                <a:cs typeface="DM Serif Display"/>
                <a:sym typeface="DM Serif Display"/>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3020561"/>
            <a:ext cx="18288000" cy="7266439"/>
            <a:chOff x="0" y="0"/>
            <a:chExt cx="6374902" cy="2532963"/>
          </a:xfrm>
        </p:grpSpPr>
        <p:sp>
          <p:nvSpPr>
            <p:cNvPr id="3" name="Freeform 3"/>
            <p:cNvSpPr/>
            <p:nvPr/>
          </p:nvSpPr>
          <p:spPr>
            <a:xfrm>
              <a:off x="0" y="0"/>
              <a:ext cx="6374902" cy="2532963"/>
            </a:xfrm>
            <a:custGeom>
              <a:avLst/>
              <a:gdLst/>
              <a:ahLst/>
              <a:cxnLst/>
              <a:rect l="l" t="t" r="r" b="b"/>
              <a:pathLst>
                <a:path w="6374902" h="2532963">
                  <a:moveTo>
                    <a:pt x="0" y="0"/>
                  </a:moveTo>
                  <a:lnTo>
                    <a:pt x="6374902" y="0"/>
                  </a:lnTo>
                  <a:lnTo>
                    <a:pt x="6374902" y="2532963"/>
                  </a:lnTo>
                  <a:lnTo>
                    <a:pt x="0" y="2532963"/>
                  </a:lnTo>
                  <a:close/>
                </a:path>
              </a:pathLst>
            </a:custGeom>
            <a:solidFill>
              <a:srgbClr val="1D3752"/>
            </a:solidFill>
          </p:spPr>
          <p:txBody>
            <a:bodyPr/>
            <a:lstStyle/>
            <a:p>
              <a:endParaRPr lang="en-IE" dirty="0"/>
            </a:p>
          </p:txBody>
        </p:sp>
        <p:sp>
          <p:nvSpPr>
            <p:cNvPr id="4" name="TextBox 4"/>
            <p:cNvSpPr txBox="1"/>
            <p:nvPr/>
          </p:nvSpPr>
          <p:spPr>
            <a:xfrm>
              <a:off x="0" y="-28575"/>
              <a:ext cx="6374902" cy="256153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8319483" y="3020561"/>
            <a:ext cx="1327316" cy="804754"/>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166352" y="4420191"/>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Definition</a:t>
            </a:r>
          </a:p>
        </p:txBody>
      </p:sp>
      <p:sp>
        <p:nvSpPr>
          <p:cNvPr id="9" name="TextBox 9"/>
          <p:cNvSpPr txBox="1"/>
          <p:nvPr/>
        </p:nvSpPr>
        <p:spPr>
          <a:xfrm>
            <a:off x="0" y="1104900"/>
            <a:ext cx="18288000" cy="1108710"/>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Discussion Content / Overview/Agenda</a:t>
            </a:r>
          </a:p>
        </p:txBody>
      </p:sp>
      <p:sp>
        <p:nvSpPr>
          <p:cNvPr id="10" name="TextBox 10"/>
          <p:cNvSpPr txBox="1"/>
          <p:nvPr/>
        </p:nvSpPr>
        <p:spPr>
          <a:xfrm>
            <a:off x="1925381" y="4390962"/>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01.</a:t>
            </a:r>
          </a:p>
        </p:txBody>
      </p:sp>
      <p:sp>
        <p:nvSpPr>
          <p:cNvPr id="11" name="TextBox 11"/>
          <p:cNvSpPr txBox="1"/>
          <p:nvPr/>
        </p:nvSpPr>
        <p:spPr>
          <a:xfrm>
            <a:off x="3166352" y="5348604"/>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Sponsor Eligibility</a:t>
            </a:r>
          </a:p>
        </p:txBody>
      </p:sp>
      <p:sp>
        <p:nvSpPr>
          <p:cNvPr id="12" name="TextBox 12"/>
          <p:cNvSpPr txBox="1"/>
          <p:nvPr/>
        </p:nvSpPr>
        <p:spPr>
          <a:xfrm>
            <a:off x="1925381" y="5319375"/>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02.</a:t>
            </a:r>
          </a:p>
        </p:txBody>
      </p:sp>
      <p:sp>
        <p:nvSpPr>
          <p:cNvPr id="13" name="TextBox 13"/>
          <p:cNvSpPr txBox="1"/>
          <p:nvPr/>
        </p:nvSpPr>
        <p:spPr>
          <a:xfrm>
            <a:off x="3166352" y="6277016"/>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Family Members Eligibility </a:t>
            </a:r>
          </a:p>
        </p:txBody>
      </p:sp>
      <p:sp>
        <p:nvSpPr>
          <p:cNvPr id="14" name="TextBox 14"/>
          <p:cNvSpPr txBox="1"/>
          <p:nvPr/>
        </p:nvSpPr>
        <p:spPr>
          <a:xfrm>
            <a:off x="1925381" y="6247788"/>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03.</a:t>
            </a:r>
          </a:p>
        </p:txBody>
      </p:sp>
      <p:sp>
        <p:nvSpPr>
          <p:cNvPr id="15" name="TextBox 15"/>
          <p:cNvSpPr txBox="1"/>
          <p:nvPr/>
        </p:nvSpPr>
        <p:spPr>
          <a:xfrm>
            <a:off x="3166352" y="7205429"/>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Financial Requirement</a:t>
            </a:r>
            <a:endParaRPr lang="en-US" sz="2999" dirty="0">
              <a:solidFill>
                <a:srgbClr val="F9F5EF"/>
              </a:solidFill>
              <a:latin typeface="Montserrat"/>
              <a:ea typeface="Montserrat"/>
              <a:cs typeface="Montserrat"/>
              <a:sym typeface="Montserrat"/>
            </a:endParaRPr>
          </a:p>
        </p:txBody>
      </p:sp>
      <p:sp>
        <p:nvSpPr>
          <p:cNvPr id="16" name="TextBox 16"/>
          <p:cNvSpPr txBox="1"/>
          <p:nvPr/>
        </p:nvSpPr>
        <p:spPr>
          <a:xfrm>
            <a:off x="1925381" y="7176200"/>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04.</a:t>
            </a:r>
          </a:p>
        </p:txBody>
      </p:sp>
      <p:sp>
        <p:nvSpPr>
          <p:cNvPr id="17" name="TextBox 17"/>
          <p:cNvSpPr txBox="1"/>
          <p:nvPr/>
        </p:nvSpPr>
        <p:spPr>
          <a:xfrm>
            <a:off x="3166352" y="8133842"/>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Minor Children</a:t>
            </a:r>
          </a:p>
        </p:txBody>
      </p:sp>
      <p:sp>
        <p:nvSpPr>
          <p:cNvPr id="18" name="TextBox 18"/>
          <p:cNvSpPr txBox="1"/>
          <p:nvPr/>
        </p:nvSpPr>
        <p:spPr>
          <a:xfrm>
            <a:off x="1925381" y="8104613"/>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05.</a:t>
            </a:r>
          </a:p>
        </p:txBody>
      </p:sp>
      <p:grpSp>
        <p:nvGrpSpPr>
          <p:cNvPr id="19" name="Group 19"/>
          <p:cNvGrpSpPr/>
          <p:nvPr/>
        </p:nvGrpSpPr>
        <p:grpSpPr>
          <a:xfrm>
            <a:off x="0" y="3020561"/>
            <a:ext cx="1028700" cy="7305629"/>
            <a:chOff x="0" y="0"/>
            <a:chExt cx="358588" cy="2546625"/>
          </a:xfrm>
        </p:grpSpPr>
        <p:sp>
          <p:nvSpPr>
            <p:cNvPr id="20" name="Freeform 20"/>
            <p:cNvSpPr/>
            <p:nvPr/>
          </p:nvSpPr>
          <p:spPr>
            <a:xfrm>
              <a:off x="0" y="0"/>
              <a:ext cx="358588" cy="2546625"/>
            </a:xfrm>
            <a:custGeom>
              <a:avLst/>
              <a:gdLst/>
              <a:ahLst/>
              <a:cxnLst/>
              <a:rect l="l" t="t" r="r" b="b"/>
              <a:pathLst>
                <a:path w="358588" h="2546625">
                  <a:moveTo>
                    <a:pt x="0" y="0"/>
                  </a:moveTo>
                  <a:lnTo>
                    <a:pt x="358588" y="0"/>
                  </a:lnTo>
                  <a:lnTo>
                    <a:pt x="358588" y="2546625"/>
                  </a:lnTo>
                  <a:lnTo>
                    <a:pt x="0" y="2546625"/>
                  </a:lnTo>
                  <a:close/>
                </a:path>
              </a:pathLst>
            </a:custGeom>
            <a:solidFill>
              <a:srgbClr val="F9F5EF"/>
            </a:solidFill>
          </p:spPr>
          <p:txBody>
            <a:bodyPr/>
            <a:lstStyle/>
            <a:p>
              <a:endParaRPr lang="en-IE"/>
            </a:p>
          </p:txBody>
        </p:sp>
        <p:sp>
          <p:nvSpPr>
            <p:cNvPr id="21" name="TextBox 21"/>
            <p:cNvSpPr txBox="1"/>
            <p:nvPr/>
          </p:nvSpPr>
          <p:spPr>
            <a:xfrm>
              <a:off x="0" y="-28575"/>
              <a:ext cx="358588" cy="25752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1842993" y="4431938"/>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Documents</a:t>
            </a:r>
          </a:p>
        </p:txBody>
      </p:sp>
      <p:sp>
        <p:nvSpPr>
          <p:cNvPr id="23" name="TextBox 23"/>
          <p:cNvSpPr txBox="1"/>
          <p:nvPr/>
        </p:nvSpPr>
        <p:spPr>
          <a:xfrm>
            <a:off x="10602022" y="4402710"/>
            <a:ext cx="1076438" cy="639727"/>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06.</a:t>
            </a:r>
          </a:p>
        </p:txBody>
      </p:sp>
      <p:sp>
        <p:nvSpPr>
          <p:cNvPr id="24" name="TextBox 24"/>
          <p:cNvSpPr txBox="1"/>
          <p:nvPr/>
        </p:nvSpPr>
        <p:spPr>
          <a:xfrm>
            <a:off x="11842993" y="5360351"/>
            <a:ext cx="5153131" cy="495300"/>
          </a:xfrm>
          <a:prstGeom prst="rect">
            <a:avLst/>
          </a:prstGeom>
        </p:spPr>
        <p:txBody>
          <a:bodyPr lIns="0" tIns="0" rIns="0" bIns="0" rtlCol="0" anchor="t">
            <a:spAutoFit/>
          </a:bodyPr>
          <a:lstStyle/>
          <a:p>
            <a:pPr algn="just">
              <a:lnSpc>
                <a:spcPts val="4199"/>
              </a:lnSpc>
            </a:pPr>
            <a:r>
              <a:rPr lang="en-US" sz="2999">
                <a:solidFill>
                  <a:srgbClr val="F9F5EF"/>
                </a:solidFill>
                <a:latin typeface="Montserrat"/>
                <a:ea typeface="Montserrat"/>
                <a:cs typeface="Montserrat"/>
                <a:sym typeface="Montserrat"/>
              </a:rPr>
              <a:t>Adult dependents</a:t>
            </a:r>
          </a:p>
        </p:txBody>
      </p:sp>
      <p:sp>
        <p:nvSpPr>
          <p:cNvPr id="25" name="TextBox 25"/>
          <p:cNvSpPr txBox="1"/>
          <p:nvPr/>
        </p:nvSpPr>
        <p:spPr>
          <a:xfrm>
            <a:off x="10602022" y="5331122"/>
            <a:ext cx="1076438" cy="639727"/>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07.</a:t>
            </a:r>
          </a:p>
        </p:txBody>
      </p:sp>
      <p:sp>
        <p:nvSpPr>
          <p:cNvPr id="26" name="TextBox 26"/>
          <p:cNvSpPr txBox="1"/>
          <p:nvPr/>
        </p:nvSpPr>
        <p:spPr>
          <a:xfrm>
            <a:off x="11842993" y="6288764"/>
            <a:ext cx="5153131" cy="498983"/>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Post-submission matters</a:t>
            </a:r>
          </a:p>
        </p:txBody>
      </p:sp>
      <p:sp>
        <p:nvSpPr>
          <p:cNvPr id="27" name="TextBox 27"/>
          <p:cNvSpPr txBox="1"/>
          <p:nvPr/>
        </p:nvSpPr>
        <p:spPr>
          <a:xfrm>
            <a:off x="10602022" y="6259535"/>
            <a:ext cx="1076438" cy="639727"/>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08.</a:t>
            </a:r>
          </a:p>
        </p:txBody>
      </p:sp>
      <p:sp>
        <p:nvSpPr>
          <p:cNvPr id="28" name="TextBox 28"/>
          <p:cNvSpPr txBox="1"/>
          <p:nvPr/>
        </p:nvSpPr>
        <p:spPr>
          <a:xfrm>
            <a:off x="11842993" y="7217177"/>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Campaign for Change</a:t>
            </a:r>
          </a:p>
        </p:txBody>
      </p:sp>
      <p:sp>
        <p:nvSpPr>
          <p:cNvPr id="29" name="TextBox 29"/>
          <p:cNvSpPr txBox="1"/>
          <p:nvPr/>
        </p:nvSpPr>
        <p:spPr>
          <a:xfrm>
            <a:off x="10602022" y="7187948"/>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09.</a:t>
            </a:r>
          </a:p>
        </p:txBody>
      </p:sp>
      <p:sp>
        <p:nvSpPr>
          <p:cNvPr id="30" name="TextBox 30"/>
          <p:cNvSpPr txBox="1"/>
          <p:nvPr/>
        </p:nvSpPr>
        <p:spPr>
          <a:xfrm>
            <a:off x="11842993" y="8145589"/>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Q&amp;A</a:t>
            </a:r>
          </a:p>
        </p:txBody>
      </p:sp>
      <p:sp>
        <p:nvSpPr>
          <p:cNvPr id="31" name="TextBox 31"/>
          <p:cNvSpPr txBox="1"/>
          <p:nvPr/>
        </p:nvSpPr>
        <p:spPr>
          <a:xfrm>
            <a:off x="10602022" y="8116361"/>
            <a:ext cx="1076438" cy="639727"/>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10.</a:t>
            </a:r>
          </a:p>
        </p:txBody>
      </p:sp>
      <p:sp>
        <p:nvSpPr>
          <p:cNvPr id="32" name="Freeform 32"/>
          <p:cNvSpPr/>
          <p:nvPr/>
        </p:nvSpPr>
        <p:spPr>
          <a:xfrm>
            <a:off x="15511636"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28268"/>
            <a:ext cx="16764000" cy="2247900"/>
            <a:chOff x="0" y="0"/>
            <a:chExt cx="3127437" cy="592224"/>
          </a:xfrm>
        </p:grpSpPr>
        <p:sp>
          <p:nvSpPr>
            <p:cNvPr id="3" name="Freeform 3"/>
            <p:cNvSpPr/>
            <p:nvPr/>
          </p:nvSpPr>
          <p:spPr>
            <a:xfrm>
              <a:off x="0" y="0"/>
              <a:ext cx="3127437" cy="592224"/>
            </a:xfrm>
            <a:custGeom>
              <a:avLst/>
              <a:gdLst/>
              <a:ahLst/>
              <a:cxnLst/>
              <a:rect l="l" t="t" r="r" b="b"/>
              <a:pathLst>
                <a:path w="3127437" h="592224">
                  <a:moveTo>
                    <a:pt x="0" y="0"/>
                  </a:moveTo>
                  <a:lnTo>
                    <a:pt x="3127437" y="0"/>
                  </a:lnTo>
                  <a:lnTo>
                    <a:pt x="3127437" y="592224"/>
                  </a:lnTo>
                  <a:lnTo>
                    <a:pt x="0" y="592224"/>
                  </a:lnTo>
                  <a:close/>
                </a:path>
              </a:pathLst>
            </a:custGeom>
            <a:solidFill>
              <a:srgbClr val="1D3752"/>
            </a:solidFill>
          </p:spPr>
          <p:txBody>
            <a:bodyPr/>
            <a:lstStyle/>
            <a:p>
              <a:endParaRPr lang="en-IE"/>
            </a:p>
          </p:txBody>
        </p:sp>
        <p:sp>
          <p:nvSpPr>
            <p:cNvPr id="4" name="TextBox 4"/>
            <p:cNvSpPr txBox="1"/>
            <p:nvPr/>
          </p:nvSpPr>
          <p:spPr>
            <a:xfrm>
              <a:off x="0" y="-28575"/>
              <a:ext cx="3127437" cy="620799"/>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458843" y="691030"/>
            <a:ext cx="14020800" cy="1120435"/>
          </a:xfrm>
          <a:prstGeom prst="rect">
            <a:avLst/>
          </a:prstGeom>
        </p:spPr>
        <p:txBody>
          <a:bodyPr wrap="square"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What is Family Reunification</a:t>
            </a: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6" name="Freeform 16"/>
          <p:cNvSpPr/>
          <p:nvPr/>
        </p:nvSpPr>
        <p:spPr>
          <a:xfrm>
            <a:off x="49325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8" name="TextBox 17">
            <a:extLst>
              <a:ext uri="{FF2B5EF4-FFF2-40B4-BE49-F238E27FC236}">
                <a16:creationId xmlns:a16="http://schemas.microsoft.com/office/drawing/2014/main" id="{4EC98576-6982-AADD-8A53-829B26414520}"/>
              </a:ext>
            </a:extLst>
          </p:cNvPr>
          <p:cNvSpPr txBox="1"/>
          <p:nvPr/>
        </p:nvSpPr>
        <p:spPr>
          <a:xfrm>
            <a:off x="838200" y="2171700"/>
            <a:ext cx="16611600" cy="6863417"/>
          </a:xfrm>
          <a:prstGeom prst="rect">
            <a:avLst/>
          </a:prstGeom>
          <a:noFill/>
        </p:spPr>
        <p:txBody>
          <a:bodyPr wrap="square">
            <a:spAutoFit/>
          </a:bodyPr>
          <a:lstStyle/>
          <a:p>
            <a:pPr algn="l">
              <a:buFont typeface="Arial" panose="020B0604020202020204" pitchFamily="34" charset="0"/>
              <a:buChar char="•"/>
            </a:pPr>
            <a:r>
              <a:rPr lang="en-GB" sz="4000" b="1" i="0">
                <a:solidFill>
                  <a:schemeClr val="bg1"/>
                </a:solidFill>
                <a:effectLst/>
                <a:latin typeface="Montserrat" panose="00000500000000000000" pitchFamily="2" charset="0"/>
              </a:rPr>
              <a:t>Definition</a:t>
            </a:r>
            <a:r>
              <a:rPr lang="en-GB" sz="4000" b="0" i="0">
                <a:solidFill>
                  <a:schemeClr val="bg1"/>
                </a:solidFill>
                <a:effectLst/>
                <a:latin typeface="Montserrat" panose="00000500000000000000" pitchFamily="2" charset="0"/>
              </a:rPr>
              <a:t>: Official process to bring close family to live with you </a:t>
            </a:r>
            <a:r>
              <a:rPr lang="en-GB" sz="4000" b="1" i="0">
                <a:solidFill>
                  <a:schemeClr val="bg1"/>
                </a:solidFill>
                <a:effectLst/>
                <a:latin typeface="Montserrat" panose="00000500000000000000" pitchFamily="2" charset="0"/>
              </a:rPr>
              <a:t>long-term</a:t>
            </a:r>
            <a:r>
              <a:rPr lang="en-GB" sz="4000" b="0" i="0">
                <a:solidFill>
                  <a:schemeClr val="bg1"/>
                </a:solidFill>
                <a:effectLst/>
                <a:latin typeface="Montserrat" panose="00000500000000000000" pitchFamily="2" charset="0"/>
              </a:rPr>
              <a:t> in Ireland</a:t>
            </a:r>
          </a:p>
          <a:p>
            <a:pPr algn="l">
              <a:buFont typeface="Arial" panose="020B0604020202020204" pitchFamily="34" charset="0"/>
              <a:buChar char="•"/>
            </a:pPr>
            <a:endParaRPr lang="en-GB" sz="4000" b="0" i="0">
              <a:solidFill>
                <a:schemeClr val="bg1"/>
              </a:solidFill>
              <a:effectLst/>
              <a:latin typeface="Montserrat" panose="00000500000000000000" pitchFamily="2" charset="0"/>
            </a:endParaRPr>
          </a:p>
          <a:p>
            <a:pPr>
              <a:buFont typeface="Arial" panose="020B0604020202020204" pitchFamily="34" charset="0"/>
              <a:buChar char="•"/>
            </a:pPr>
            <a:r>
              <a:rPr lang="en-GB" sz="4000">
                <a:solidFill>
                  <a:schemeClr val="bg1"/>
                </a:solidFill>
                <a:latin typeface="Montserrat" panose="00000500000000000000" pitchFamily="2" charset="0"/>
              </a:rPr>
              <a:t>Ireland has </a:t>
            </a:r>
            <a:r>
              <a:rPr lang="en-GB" sz="4000" b="1">
                <a:solidFill>
                  <a:schemeClr val="bg1"/>
                </a:solidFill>
                <a:latin typeface="Montserrat" panose="00000500000000000000" pitchFamily="2" charset="0"/>
              </a:rPr>
              <a:t>no legal obligation </a:t>
            </a:r>
            <a:r>
              <a:rPr lang="en-GB" sz="4000">
                <a:solidFill>
                  <a:schemeClr val="bg1"/>
                </a:solidFill>
                <a:latin typeface="Montserrat" panose="00000500000000000000" pitchFamily="2" charset="0"/>
              </a:rPr>
              <a:t>to grant family reunification to non-EEA workers—it’s a privilege, not a right.</a:t>
            </a:r>
          </a:p>
          <a:p>
            <a:pPr algn="l">
              <a:buFont typeface="Arial" panose="020B0604020202020204" pitchFamily="34" charset="0"/>
              <a:buChar char="•"/>
            </a:pPr>
            <a:endParaRPr lang="en-GB" sz="4000" i="0">
              <a:solidFill>
                <a:schemeClr val="bg1"/>
              </a:solidFill>
              <a:effectLst/>
              <a:latin typeface="Montserrat" panose="00000500000000000000" pitchFamily="2" charset="0"/>
            </a:endParaRPr>
          </a:p>
          <a:p>
            <a:pPr algn="l">
              <a:buFont typeface="Arial" panose="020B0604020202020204" pitchFamily="34" charset="0"/>
              <a:buChar char="•"/>
            </a:pPr>
            <a:r>
              <a:rPr lang="en-GB" sz="4000" b="1" i="0">
                <a:solidFill>
                  <a:schemeClr val="bg1"/>
                </a:solidFill>
                <a:effectLst/>
                <a:latin typeface="Montserrat" panose="00000500000000000000" pitchFamily="2" charset="0"/>
              </a:rPr>
              <a:t>Only applies if your family is outside Ireland</a:t>
            </a:r>
            <a:r>
              <a:rPr lang="en-GB" sz="4000" b="0" i="0">
                <a:solidFill>
                  <a:schemeClr val="bg1"/>
                </a:solidFill>
                <a:effectLst/>
                <a:latin typeface="Montserrat" panose="00000500000000000000" pitchFamily="2" charset="0"/>
              </a:rPr>
              <a:t> when you apply</a:t>
            </a:r>
          </a:p>
          <a:p>
            <a:pPr algn="l">
              <a:buFont typeface="Arial" panose="020B0604020202020204" pitchFamily="34" charset="0"/>
              <a:buChar char="•"/>
            </a:pPr>
            <a:endParaRPr lang="en-GB" sz="4000">
              <a:solidFill>
                <a:schemeClr val="bg1"/>
              </a:solidFill>
              <a:latin typeface="Montserrat" panose="00000500000000000000" pitchFamily="2" charset="0"/>
            </a:endParaRPr>
          </a:p>
          <a:p>
            <a:pPr algn="l">
              <a:buFont typeface="Arial" panose="020B0604020202020204" pitchFamily="34" charset="0"/>
              <a:buChar char="•"/>
            </a:pPr>
            <a:r>
              <a:rPr lang="en-GB" sz="4000" b="1" i="0">
                <a:solidFill>
                  <a:schemeClr val="bg1"/>
                </a:solidFill>
                <a:effectLst/>
                <a:latin typeface="Montserrat" panose="00000500000000000000" pitchFamily="2" charset="0"/>
              </a:rPr>
              <a:t>Application fee: €60</a:t>
            </a:r>
          </a:p>
          <a:p>
            <a:pPr algn="l">
              <a:buFont typeface="Arial" panose="020B0604020202020204" pitchFamily="34" charset="0"/>
              <a:buChar char="•"/>
            </a:pPr>
            <a:endParaRPr lang="en-GB" sz="4000" b="0" i="0">
              <a:solidFill>
                <a:schemeClr val="bg1"/>
              </a:solidFill>
              <a:effectLst/>
              <a:latin typeface="Montserrat" panose="00000500000000000000" pitchFamily="2" charset="0"/>
            </a:endParaRPr>
          </a:p>
          <a:p>
            <a:pPr algn="l">
              <a:buFont typeface="Arial" panose="020B0604020202020204" pitchFamily="34" charset="0"/>
              <a:buChar char="•"/>
            </a:pPr>
            <a:r>
              <a:rPr lang="en-GB" sz="4000" b="0" i="0">
                <a:solidFill>
                  <a:schemeClr val="bg1"/>
                </a:solidFill>
                <a:effectLst/>
                <a:latin typeface="Montserrat" panose="00000500000000000000" pitchFamily="2" charset="0"/>
              </a:rPr>
              <a:t>❌ </a:t>
            </a:r>
            <a:r>
              <a:rPr lang="en-GB" sz="4000" b="1" i="0">
                <a:solidFill>
                  <a:schemeClr val="bg1"/>
                </a:solidFill>
                <a:effectLst/>
                <a:latin typeface="Montserrat" panose="00000500000000000000" pitchFamily="2" charset="0"/>
              </a:rPr>
              <a:t>Not the same as short term visits to family </a:t>
            </a:r>
            <a:endParaRPr lang="en-GB" sz="4000" b="0" i="0">
              <a:solidFill>
                <a:schemeClr val="bg1"/>
              </a:solidFill>
              <a:effectLst/>
              <a:latin typeface="Montserrat"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5316200" cy="2171685"/>
            <a:chOff x="0" y="0"/>
            <a:chExt cx="4070932" cy="592224"/>
          </a:xfrm>
        </p:grpSpPr>
        <p:sp>
          <p:nvSpPr>
            <p:cNvPr id="3" name="Freeform 3"/>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1028700" y="328173"/>
            <a:ext cx="13601700" cy="1120435"/>
          </a:xfrm>
          <a:prstGeom prst="rect">
            <a:avLst/>
          </a:prstGeom>
        </p:spPr>
        <p:txBody>
          <a:bodyPr wrap="square" lIns="0" tIns="0" rIns="0" bIns="0" rtlCol="0" anchor="t">
            <a:spAutoFit/>
          </a:bodyPr>
          <a:lstStyle/>
          <a:p>
            <a:pPr>
              <a:lnSpc>
                <a:spcPts val="8580"/>
              </a:lnSpc>
            </a:pPr>
            <a:r>
              <a:rPr lang="en-GB" sz="7800">
                <a:solidFill>
                  <a:srgbClr val="F9F5EF"/>
                </a:solidFill>
                <a:latin typeface="DM Serif Display"/>
                <a:ea typeface="DM Serif Display"/>
                <a:cs typeface="DM Serif Display"/>
                <a:sym typeface="DM Serif Display"/>
              </a:rPr>
              <a:t> Are YOU Eligible to Sponsor?</a:t>
            </a:r>
            <a:endParaRPr lang="en-US" sz="7800">
              <a:solidFill>
                <a:srgbClr val="F9F5EF"/>
              </a:solidFill>
              <a:latin typeface="DM Serif Display"/>
              <a:ea typeface="DM Serif Display"/>
              <a:cs typeface="DM Serif Display"/>
              <a:sym typeface="DM Serif Display"/>
            </a:endParaRP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3" name="Freeform 13"/>
          <p:cNvSpPr/>
          <p:nvPr/>
        </p:nvSpPr>
        <p:spPr>
          <a:xfrm>
            <a:off x="486751" y="9164756"/>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3"/>
            <a:stretch>
              <a:fillRect/>
            </a:stretch>
          </a:blipFill>
        </p:spPr>
        <p:txBody>
          <a:bodyPr/>
          <a:lstStyle/>
          <a:p>
            <a:endParaRPr lang="en-IE"/>
          </a:p>
        </p:txBody>
      </p:sp>
      <p:graphicFrame>
        <p:nvGraphicFramePr>
          <p:cNvPr id="14" name="Table 13">
            <a:extLst>
              <a:ext uri="{FF2B5EF4-FFF2-40B4-BE49-F238E27FC236}">
                <a16:creationId xmlns:a16="http://schemas.microsoft.com/office/drawing/2014/main" id="{8998CE33-9A57-5ED9-1FF5-ABF834CDF4ED}"/>
              </a:ext>
            </a:extLst>
          </p:cNvPr>
          <p:cNvGraphicFramePr>
            <a:graphicFrameLocks noGrp="1"/>
          </p:cNvGraphicFramePr>
          <p:nvPr>
            <p:extLst>
              <p:ext uri="{D42A27DB-BD31-4B8C-83A1-F6EECF244321}">
                <p14:modId xmlns:p14="http://schemas.microsoft.com/office/powerpoint/2010/main" val="2257372676"/>
              </p:ext>
            </p:extLst>
          </p:nvPr>
        </p:nvGraphicFramePr>
        <p:xfrm>
          <a:off x="381000" y="2308700"/>
          <a:ext cx="17526000" cy="6619647"/>
        </p:xfrm>
        <a:graphic>
          <a:graphicData uri="http://schemas.openxmlformats.org/drawingml/2006/table">
            <a:tbl>
              <a:tblPr/>
              <a:tblGrid>
                <a:gridCol w="3374571">
                  <a:extLst>
                    <a:ext uri="{9D8B030D-6E8A-4147-A177-3AD203B41FA5}">
                      <a16:colId xmlns:a16="http://schemas.microsoft.com/office/drawing/2014/main" val="3345130935"/>
                    </a:ext>
                  </a:extLst>
                </a:gridCol>
                <a:gridCol w="4136571">
                  <a:extLst>
                    <a:ext uri="{9D8B030D-6E8A-4147-A177-3AD203B41FA5}">
                      <a16:colId xmlns:a16="http://schemas.microsoft.com/office/drawing/2014/main" val="1914327964"/>
                    </a:ext>
                  </a:extLst>
                </a:gridCol>
                <a:gridCol w="5007429">
                  <a:extLst>
                    <a:ext uri="{9D8B030D-6E8A-4147-A177-3AD203B41FA5}">
                      <a16:colId xmlns:a16="http://schemas.microsoft.com/office/drawing/2014/main" val="2918470879"/>
                    </a:ext>
                  </a:extLst>
                </a:gridCol>
                <a:gridCol w="5007429">
                  <a:extLst>
                    <a:ext uri="{9D8B030D-6E8A-4147-A177-3AD203B41FA5}">
                      <a16:colId xmlns:a16="http://schemas.microsoft.com/office/drawing/2014/main" val="1491028336"/>
                    </a:ext>
                  </a:extLst>
                </a:gridCol>
              </a:tblGrid>
              <a:tr h="674164">
                <a:tc>
                  <a:txBody>
                    <a:bodyPr/>
                    <a:lstStyle/>
                    <a:p>
                      <a:pPr algn="ctr">
                        <a:buNone/>
                      </a:pPr>
                      <a:r>
                        <a:rPr lang="en-IE" sz="3600" b="1">
                          <a:solidFill>
                            <a:schemeClr val="bg1"/>
                          </a:solidFill>
                          <a:effectLst/>
                          <a:latin typeface="Montserrat" panose="00000500000000000000" pitchFamily="2" charset="0"/>
                        </a:rPr>
                        <a:t>Category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IE" sz="3600" b="1">
                          <a:solidFill>
                            <a:schemeClr val="bg1"/>
                          </a:solidFill>
                          <a:effectLst/>
                          <a:latin typeface="Montserrat" panose="00000500000000000000" pitchFamily="2" charset="0"/>
                        </a:rPr>
                        <a:t>Sponsor Status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IE" sz="3600" b="1">
                          <a:solidFill>
                            <a:schemeClr val="bg1"/>
                          </a:solidFill>
                          <a:effectLst/>
                          <a:latin typeface="Montserrat" panose="00000500000000000000" pitchFamily="2" charset="0"/>
                        </a:rPr>
                        <a:t>Examples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IE" sz="3600" b="1">
                          <a:solidFill>
                            <a:schemeClr val="bg1"/>
                          </a:solidFill>
                          <a:effectLst/>
                          <a:latin typeface="Montserrat" panose="00000500000000000000" pitchFamily="2" charset="0"/>
                        </a:rPr>
                        <a:t>Waiting Period before application</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extLst>
                  <a:ext uri="{0D108BD9-81ED-4DB2-BD59-A6C34878D82A}">
                    <a16:rowId xmlns:a16="http://schemas.microsoft.com/office/drawing/2014/main" val="591816430"/>
                  </a:ext>
                </a:extLst>
              </a:tr>
              <a:tr h="1685412">
                <a:tc>
                  <a:txBody>
                    <a:bodyPr/>
                    <a:lstStyle/>
                    <a:p>
                      <a:pPr algn="ctr">
                        <a:buNone/>
                      </a:pPr>
                      <a:r>
                        <a:rPr lang="en-IE" sz="3200" b="1">
                          <a:solidFill>
                            <a:schemeClr val="bg1"/>
                          </a:solidFill>
                          <a:effectLst/>
                          <a:latin typeface="Montserrat" panose="00000500000000000000" pitchFamily="2" charset="0"/>
                        </a:rPr>
                        <a:t>Category A</a:t>
                      </a:r>
                      <a:endParaRPr lang="en-IE" sz="3200">
                        <a:solidFill>
                          <a:schemeClr val="bg1"/>
                        </a:solidFill>
                        <a:effectLst/>
                        <a:latin typeface="Montserrat" panose="00000500000000000000" pitchFamily="2"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IE" sz="3200">
                          <a:solidFill>
                            <a:schemeClr val="bg1"/>
                          </a:solidFill>
                          <a:effectLst/>
                          <a:latin typeface="Montserrat" panose="00000500000000000000" pitchFamily="2" charset="0"/>
                        </a:rPr>
                        <a:t>Irish citizens or refugees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Irish passport holder; Refugees or subsidiary protection holder</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No Wait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extLst>
                  <a:ext uri="{0D108BD9-81ED-4DB2-BD59-A6C34878D82A}">
                    <a16:rowId xmlns:a16="http://schemas.microsoft.com/office/drawing/2014/main" val="2932052577"/>
                  </a:ext>
                </a:extLst>
              </a:tr>
              <a:tr h="1179788">
                <a:tc>
                  <a:txBody>
                    <a:bodyPr/>
                    <a:lstStyle/>
                    <a:p>
                      <a:pPr algn="ctr">
                        <a:buNone/>
                      </a:pPr>
                      <a:r>
                        <a:rPr lang="en-IE" sz="3200" b="1">
                          <a:solidFill>
                            <a:schemeClr val="bg1"/>
                          </a:solidFill>
                          <a:effectLst/>
                          <a:latin typeface="Montserrat" panose="00000500000000000000" pitchFamily="2" charset="0"/>
                        </a:rPr>
                        <a:t>Category B</a:t>
                      </a:r>
                      <a:endParaRPr lang="en-IE" sz="3200">
                        <a:solidFill>
                          <a:schemeClr val="bg1"/>
                        </a:solidFill>
                        <a:effectLst/>
                        <a:latin typeface="Montserrat" panose="00000500000000000000" pitchFamily="2"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IE" sz="3200">
                          <a:solidFill>
                            <a:schemeClr val="bg1"/>
                          </a:solidFill>
                          <a:effectLst/>
                          <a:latin typeface="Montserrat" panose="00000500000000000000" pitchFamily="2" charset="0"/>
                        </a:rPr>
                        <a:t>High-skilled/earning migrants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Critical Skills Permit, PhD student, doctor, researcher</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769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a:solidFill>
                            <a:schemeClr val="bg1"/>
                          </a:solidFill>
                          <a:effectLst/>
                          <a:latin typeface="Montserrat" panose="00000500000000000000" pitchFamily="2" charset="0"/>
                        </a:rPr>
                        <a:t>No Wait </a:t>
                      </a:r>
                    </a:p>
                    <a:p>
                      <a:pPr algn="ctr">
                        <a:buNone/>
                      </a:pPr>
                      <a:endParaRPr lang="en-GB" sz="3200" b="1">
                        <a:solidFill>
                          <a:schemeClr val="bg1"/>
                        </a:solidFill>
                        <a:effectLst/>
                        <a:latin typeface="Montserrat" panose="00000500000000000000" pitchFamily="2"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7695"/>
                    </a:solidFill>
                  </a:tcPr>
                </a:tc>
                <a:extLst>
                  <a:ext uri="{0D108BD9-81ED-4DB2-BD59-A6C34878D82A}">
                    <a16:rowId xmlns:a16="http://schemas.microsoft.com/office/drawing/2014/main" val="1335830115"/>
                  </a:ext>
                </a:extLst>
              </a:tr>
              <a:tr h="2191035">
                <a:tc>
                  <a:txBody>
                    <a:bodyPr/>
                    <a:lstStyle/>
                    <a:p>
                      <a:pPr algn="ctr">
                        <a:buNone/>
                      </a:pPr>
                      <a:r>
                        <a:rPr lang="en-IE" sz="3200" b="1">
                          <a:solidFill>
                            <a:schemeClr val="bg1"/>
                          </a:solidFill>
                          <a:effectLst/>
                          <a:latin typeface="Montserrat" panose="00000500000000000000" pitchFamily="2" charset="0"/>
                        </a:rPr>
                        <a:t>Category C</a:t>
                      </a:r>
                      <a:endParaRPr lang="en-IE" sz="3200">
                        <a:solidFill>
                          <a:schemeClr val="bg1"/>
                        </a:solidFill>
                        <a:effectLst/>
                        <a:latin typeface="Montserrat" panose="00000500000000000000" pitchFamily="2"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Other work permit holders and Stamp 4 holders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General Employment Permit, Reactivation EP, Stamp 4 from regularisation</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tc>
                  <a:txBody>
                    <a:bodyPr/>
                    <a:lstStyle/>
                    <a:p>
                      <a:pPr algn="ctr">
                        <a:buNone/>
                      </a:pPr>
                      <a:r>
                        <a:rPr lang="en-GB" sz="3200">
                          <a:solidFill>
                            <a:schemeClr val="bg1"/>
                          </a:solidFill>
                          <a:effectLst/>
                          <a:latin typeface="Montserrat" panose="00000500000000000000" pitchFamily="2" charset="0"/>
                        </a:rPr>
                        <a:t>One Year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C7695"/>
                    </a:solidFill>
                  </a:tcPr>
                </a:tc>
                <a:extLst>
                  <a:ext uri="{0D108BD9-81ED-4DB2-BD59-A6C34878D82A}">
                    <a16:rowId xmlns:a16="http://schemas.microsoft.com/office/drawing/2014/main" val="2744476374"/>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3752"/>
        </a:solidFill>
        <a:effectLst/>
      </p:bgPr>
    </p:bg>
    <p:spTree>
      <p:nvGrpSpPr>
        <p:cNvPr id="1" name=""/>
        <p:cNvGrpSpPr/>
        <p:nvPr/>
      </p:nvGrpSpPr>
      <p:grpSpPr>
        <a:xfrm>
          <a:off x="0" y="0"/>
          <a:ext cx="0" cy="0"/>
          <a:chOff x="0" y="0"/>
          <a:chExt cx="0" cy="0"/>
        </a:xfrm>
      </p:grpSpPr>
      <p:grpSp>
        <p:nvGrpSpPr>
          <p:cNvPr id="2" name="Group 2"/>
          <p:cNvGrpSpPr/>
          <p:nvPr/>
        </p:nvGrpSpPr>
        <p:grpSpPr>
          <a:xfrm>
            <a:off x="172166" y="94456"/>
            <a:ext cx="10876834" cy="1698942"/>
            <a:chOff x="0" y="0"/>
            <a:chExt cx="3127437" cy="592224"/>
          </a:xfrm>
        </p:grpSpPr>
        <p:sp>
          <p:nvSpPr>
            <p:cNvPr id="3" name="Freeform 3"/>
            <p:cNvSpPr/>
            <p:nvPr/>
          </p:nvSpPr>
          <p:spPr>
            <a:xfrm>
              <a:off x="0" y="0"/>
              <a:ext cx="3127437" cy="592224"/>
            </a:xfrm>
            <a:custGeom>
              <a:avLst/>
              <a:gdLst/>
              <a:ahLst/>
              <a:cxnLst/>
              <a:rect l="l" t="t" r="r" b="b"/>
              <a:pathLst>
                <a:path w="3127437" h="592224">
                  <a:moveTo>
                    <a:pt x="0" y="0"/>
                  </a:moveTo>
                  <a:lnTo>
                    <a:pt x="3127437" y="0"/>
                  </a:lnTo>
                  <a:lnTo>
                    <a:pt x="3127437" y="592224"/>
                  </a:lnTo>
                  <a:lnTo>
                    <a:pt x="0" y="592224"/>
                  </a:lnTo>
                  <a:close/>
                </a:path>
              </a:pathLst>
            </a:custGeom>
            <a:solidFill>
              <a:srgbClr val="F9F5EF"/>
            </a:solidFill>
          </p:spPr>
          <p:txBody>
            <a:bodyPr/>
            <a:lstStyle/>
            <a:p>
              <a:endParaRPr lang="en-IE"/>
            </a:p>
          </p:txBody>
        </p:sp>
        <p:sp>
          <p:nvSpPr>
            <p:cNvPr id="4" name="TextBox 4"/>
            <p:cNvSpPr txBox="1"/>
            <p:nvPr/>
          </p:nvSpPr>
          <p:spPr>
            <a:xfrm>
              <a:off x="0" y="-28575"/>
              <a:ext cx="3127437" cy="620799"/>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2971800" y="2491393"/>
            <a:ext cx="12691469" cy="578619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GB" sz="3200">
                <a:solidFill>
                  <a:schemeClr val="bg1"/>
                </a:solidFill>
                <a:latin typeface="Montserrat" panose="00000500000000000000" pitchFamily="2" charset="0"/>
              </a:rPr>
              <a:t>Spouse / civil partner / de facto partner (2+ years together)</a:t>
            </a:r>
          </a:p>
          <a:p>
            <a:pPr marL="457200" indent="-457200">
              <a:buFont typeface="Arial" panose="020B0604020202020204" pitchFamily="34" charset="0"/>
              <a:buChar char="•"/>
            </a:pPr>
            <a:endParaRPr lang="en-GB" sz="3200">
              <a:solidFill>
                <a:schemeClr val="bg1"/>
              </a:solidFill>
              <a:latin typeface="Montserrat" panose="00000500000000000000" pitchFamily="2" charset="0"/>
            </a:endParaRPr>
          </a:p>
          <a:p>
            <a:pPr marL="457200" indent="-457200">
              <a:buFont typeface="Arial" panose="020B0604020202020204" pitchFamily="34" charset="0"/>
              <a:buChar char="•"/>
            </a:pPr>
            <a:r>
              <a:rPr lang="en-GB" sz="3200">
                <a:solidFill>
                  <a:schemeClr val="bg1"/>
                </a:solidFill>
                <a:latin typeface="Montserrat" panose="00000500000000000000" pitchFamily="2" charset="0"/>
              </a:rPr>
              <a:t>Unmarried children under 18</a:t>
            </a:r>
          </a:p>
          <a:p>
            <a:endParaRPr lang="en-GB" sz="3200">
              <a:solidFill>
                <a:schemeClr val="bg1"/>
              </a:solidFill>
              <a:latin typeface="Montserrat" panose="00000500000000000000" pitchFamily="2" charset="0"/>
            </a:endParaRPr>
          </a:p>
          <a:p>
            <a:pPr marL="457200" indent="-457200">
              <a:buFont typeface="Arial" panose="020B0604020202020204" pitchFamily="34" charset="0"/>
              <a:buChar char="•"/>
            </a:pPr>
            <a:r>
              <a:rPr lang="en-GB" sz="3200">
                <a:solidFill>
                  <a:schemeClr val="bg1"/>
                </a:solidFill>
                <a:latin typeface="Montserrat"/>
              </a:rPr>
              <a:t>Dependent </a:t>
            </a:r>
            <a:r>
              <a:rPr lang="en-IE" altLang="zh-CN" sz="3200">
                <a:solidFill>
                  <a:schemeClr val="bg1"/>
                </a:solidFill>
                <a:latin typeface="Montserrat"/>
                <a:ea typeface="宋体"/>
              </a:rPr>
              <a:t>adult relatives</a:t>
            </a:r>
            <a:r>
              <a:rPr lang="en-GB" sz="3200">
                <a:solidFill>
                  <a:schemeClr val="bg1"/>
                </a:solidFill>
                <a:latin typeface="Montserrat"/>
              </a:rPr>
              <a:t>:  Parents, adult children, siblings— who can not live independently, does not have financial or social support,  and official verifiable medical documentation of serious medical or psychological condition must be submitted, after 0/2/5 years waiting period</a:t>
            </a:r>
          </a:p>
          <a:p>
            <a:pPr marL="457200" indent="-457200">
              <a:buFont typeface="Arial" panose="020B0604020202020204" pitchFamily="34" charset="0"/>
              <a:buChar char="•"/>
            </a:pPr>
            <a:br>
              <a:rPr lang="en-GB" sz="2800"/>
            </a:br>
            <a:endParaRPr lang="en-GB" sz="2800">
              <a:solidFill>
                <a:schemeClr val="bg1"/>
              </a:solidFill>
              <a:latin typeface="Montserrat" panose="00000500000000000000" pitchFamily="2" charset="0"/>
            </a:endParaRPr>
          </a:p>
        </p:txBody>
      </p:sp>
      <p:sp>
        <p:nvSpPr>
          <p:cNvPr id="6" name="TextBox 6"/>
          <p:cNvSpPr txBox="1"/>
          <p:nvPr/>
        </p:nvSpPr>
        <p:spPr>
          <a:xfrm>
            <a:off x="590608" y="260472"/>
            <a:ext cx="9162991" cy="2223301"/>
          </a:xfrm>
          <a:prstGeom prst="rect">
            <a:avLst/>
          </a:prstGeom>
        </p:spPr>
        <p:txBody>
          <a:bodyPr wrap="square" lIns="0" tIns="0" rIns="0" bIns="0" rtlCol="0" anchor="t">
            <a:spAutoFit/>
          </a:bodyPr>
          <a:lstStyle/>
          <a:p>
            <a:pPr>
              <a:lnSpc>
                <a:spcPts val="8580"/>
              </a:lnSpc>
            </a:pPr>
            <a:r>
              <a:rPr lang="en-IE" sz="7800">
                <a:solidFill>
                  <a:srgbClr val="214D72"/>
                </a:solidFill>
                <a:latin typeface="DM Serif Display"/>
              </a:rPr>
              <a:t>Who Can You Bring?</a:t>
            </a:r>
          </a:p>
          <a:p>
            <a:pPr algn="l">
              <a:lnSpc>
                <a:spcPts val="8580"/>
              </a:lnSpc>
            </a:pPr>
            <a:endParaRPr lang="en-US" sz="7800">
              <a:solidFill>
                <a:srgbClr val="214D72"/>
              </a:solidFill>
              <a:latin typeface="DM Serif Display"/>
              <a:ea typeface="DM Serif Display"/>
              <a:cs typeface="DM Serif Display"/>
              <a:sym typeface="DM Serif Display"/>
            </a:endParaRPr>
          </a:p>
        </p:txBody>
      </p:sp>
      <p:sp>
        <p:nvSpPr>
          <p:cNvPr id="9" name="AutoShape 9"/>
          <p:cNvSpPr/>
          <p:nvPr/>
        </p:nvSpPr>
        <p:spPr>
          <a:xfrm>
            <a:off x="9416656" y="9239250"/>
            <a:ext cx="6669245" cy="0"/>
          </a:xfrm>
          <a:prstGeom prst="line">
            <a:avLst/>
          </a:prstGeom>
          <a:ln w="38100" cap="flat">
            <a:solidFill>
              <a:srgbClr val="E6E6E4"/>
            </a:solidFill>
            <a:prstDash val="solid"/>
            <a:headEnd type="none" w="sm" len="sm"/>
            <a:tailEnd type="none" w="sm" len="sm"/>
          </a:ln>
        </p:spPr>
        <p:txBody>
          <a:bodyPr/>
          <a:lstStyle/>
          <a:p>
            <a:endParaRPr lang="en-IE"/>
          </a:p>
        </p:txBody>
      </p:sp>
      <p:sp>
        <p:nvSpPr>
          <p:cNvPr id="16" name="Freeform 16"/>
          <p:cNvSpPr/>
          <p:nvPr/>
        </p:nvSpPr>
        <p:spPr>
          <a:xfrm>
            <a:off x="470526" y="923925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3"/>
            <a:stretch>
              <a:fillRect/>
            </a:stretch>
          </a:blipFill>
        </p:spPr>
        <p:txBody>
          <a:bodyPr/>
          <a:lstStyle/>
          <a:p>
            <a:endParaRPr lang="en-IE"/>
          </a:p>
        </p:txBody>
      </p:sp>
    </p:spTree>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4401800" cy="1698942"/>
            <a:chOff x="0" y="0"/>
            <a:chExt cx="4070932" cy="592224"/>
          </a:xfrm>
        </p:grpSpPr>
        <p:sp>
          <p:nvSpPr>
            <p:cNvPr id="3" name="Freeform 3"/>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5" name="AutoShape 5"/>
          <p:cNvSpPr/>
          <p:nvPr/>
        </p:nvSpPr>
        <p:spPr>
          <a:xfrm>
            <a:off x="9416656" y="9239250"/>
            <a:ext cx="6669245" cy="0"/>
          </a:xfrm>
          <a:prstGeom prst="line">
            <a:avLst/>
          </a:prstGeom>
          <a:ln w="38100" cap="flat">
            <a:solidFill>
              <a:srgbClr val="1D3752"/>
            </a:solidFill>
            <a:prstDash val="solid"/>
            <a:headEnd type="none" w="sm" len="sm"/>
            <a:tailEnd type="none" w="sm" len="sm"/>
          </a:ln>
        </p:spPr>
        <p:txBody>
          <a:bodyPr/>
          <a:lstStyle/>
          <a:p>
            <a:endParaRPr lang="en-IE"/>
          </a:p>
        </p:txBody>
      </p:sp>
      <p:sp>
        <p:nvSpPr>
          <p:cNvPr id="9" name="Freeform 9"/>
          <p:cNvSpPr/>
          <p:nvPr/>
        </p:nvSpPr>
        <p:spPr>
          <a:xfrm>
            <a:off x="558158" y="911227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
        <p:nvSpPr>
          <p:cNvPr id="11" name="TextBox 11"/>
          <p:cNvSpPr txBox="1"/>
          <p:nvPr/>
        </p:nvSpPr>
        <p:spPr>
          <a:xfrm>
            <a:off x="1028700" y="328173"/>
            <a:ext cx="12488530" cy="1120435"/>
          </a:xfrm>
          <a:prstGeom prst="rect">
            <a:avLst/>
          </a:prstGeom>
        </p:spPr>
        <p:txBody>
          <a:bodyPr wrap="square" lIns="0" tIns="0" rIns="0" bIns="0" rtlCol="0" anchor="t">
            <a:spAutoFit/>
          </a:bodyPr>
          <a:lstStyle/>
          <a:p>
            <a:pPr algn="l">
              <a:lnSpc>
                <a:spcPts val="8580"/>
              </a:lnSpc>
            </a:pPr>
            <a:r>
              <a:rPr lang="en-US" sz="7800">
                <a:solidFill>
                  <a:srgbClr val="F9F5EF"/>
                </a:solidFill>
                <a:latin typeface="DM Serif Display"/>
                <a:ea typeface="DM Serif Display"/>
                <a:cs typeface="DM Serif Display"/>
                <a:sym typeface="DM Serif Display"/>
              </a:rPr>
              <a:t>Financial Requirement</a:t>
            </a:r>
          </a:p>
        </p:txBody>
      </p:sp>
      <p:sp>
        <p:nvSpPr>
          <p:cNvPr id="13" name="TextBox 13"/>
          <p:cNvSpPr txBox="1"/>
          <p:nvPr/>
        </p:nvSpPr>
        <p:spPr>
          <a:xfrm>
            <a:off x="1028700" y="2289340"/>
            <a:ext cx="16230600" cy="720725"/>
          </a:xfrm>
          <a:prstGeom prst="rect">
            <a:avLst/>
          </a:prstGeom>
        </p:spPr>
        <p:txBody>
          <a:bodyPr lIns="0" tIns="0" rIns="0" bIns="0" rtlCol="0" anchor="t">
            <a:spAutoFit/>
          </a:bodyPr>
          <a:lstStyle/>
          <a:p>
            <a:pPr algn="l">
              <a:lnSpc>
                <a:spcPts val="5500"/>
              </a:lnSpc>
            </a:pPr>
            <a:r>
              <a:rPr lang="en-US" sz="5000">
                <a:solidFill>
                  <a:srgbClr val="1D3752"/>
                </a:solidFill>
                <a:latin typeface="DM Serif Display"/>
                <a:ea typeface="DM Serif Display"/>
                <a:cs typeface="DM Serif Display"/>
                <a:sym typeface="DM Serif Display"/>
              </a:rPr>
              <a:t>General Principle</a:t>
            </a:r>
          </a:p>
        </p:txBody>
      </p:sp>
      <p:graphicFrame>
        <p:nvGraphicFramePr>
          <p:cNvPr id="17" name="Table 16">
            <a:extLst>
              <a:ext uri="{FF2B5EF4-FFF2-40B4-BE49-F238E27FC236}">
                <a16:creationId xmlns:a16="http://schemas.microsoft.com/office/drawing/2014/main" id="{706F0CB3-E4C6-0127-AFC7-CBC0BBBCAD7C}"/>
              </a:ext>
            </a:extLst>
          </p:cNvPr>
          <p:cNvGraphicFramePr>
            <a:graphicFrameLocks noGrp="1"/>
          </p:cNvGraphicFramePr>
          <p:nvPr>
            <p:extLst>
              <p:ext uri="{D42A27DB-BD31-4B8C-83A1-F6EECF244321}">
                <p14:modId xmlns:p14="http://schemas.microsoft.com/office/powerpoint/2010/main" val="2703488345"/>
              </p:ext>
            </p:extLst>
          </p:nvPr>
        </p:nvGraphicFramePr>
        <p:xfrm>
          <a:off x="1028700" y="3125148"/>
          <a:ext cx="14630400" cy="5999019"/>
        </p:xfrm>
        <a:graphic>
          <a:graphicData uri="http://schemas.openxmlformats.org/drawingml/2006/table">
            <a:tbl>
              <a:tblPr/>
              <a:tblGrid>
                <a:gridCol w="14630400">
                  <a:extLst>
                    <a:ext uri="{9D8B030D-6E8A-4147-A177-3AD203B41FA5}">
                      <a16:colId xmlns:a16="http://schemas.microsoft.com/office/drawing/2014/main" val="2220391724"/>
                    </a:ext>
                  </a:extLst>
                </a:gridCol>
              </a:tblGrid>
              <a:tr h="911600">
                <a:tc>
                  <a:txBody>
                    <a:bodyPr/>
                    <a:lstStyle/>
                    <a:p>
                      <a:pPr marL="571500" indent="-571500">
                        <a:buFont typeface="Arial" panose="020B0604020202020204" pitchFamily="34" charset="0"/>
                        <a:buChar char="•"/>
                      </a:pPr>
                      <a:r>
                        <a:rPr lang="en-GB" sz="3600">
                          <a:solidFill>
                            <a:srgbClr val="002060"/>
                          </a:solidFill>
                          <a:effectLst/>
                          <a:latin typeface="Montserrat"/>
                        </a:rPr>
                        <a:t>Only </a:t>
                      </a:r>
                      <a:r>
                        <a:rPr lang="en-GB" sz="3600" b="1" i="0">
                          <a:solidFill>
                            <a:srgbClr val="002060"/>
                          </a:solidFill>
                          <a:effectLst/>
                          <a:latin typeface="Montserrat"/>
                        </a:rPr>
                        <a:t>one</a:t>
                      </a:r>
                      <a:r>
                        <a:rPr lang="en-GB" sz="3600">
                          <a:solidFill>
                            <a:srgbClr val="002060"/>
                          </a:solidFill>
                          <a:effectLst/>
                          <a:latin typeface="Montserrat"/>
                        </a:rPr>
                        <a:t> sponsor's income will be considered</a:t>
                      </a:r>
                    </a:p>
                  </a:txBody>
                  <a:tcPr marL="79403" marR="79403" marT="39701" marB="39701"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9F5EF"/>
                    </a:solidFill>
                  </a:tcPr>
                </a:tc>
                <a:extLst>
                  <a:ext uri="{0D108BD9-81ED-4DB2-BD59-A6C34878D82A}">
                    <a16:rowId xmlns:a16="http://schemas.microsoft.com/office/drawing/2014/main" val="2348123762"/>
                  </a:ext>
                </a:extLst>
              </a:tr>
              <a:tr h="911600">
                <a:tc>
                  <a:txBody>
                    <a:bodyPr/>
                    <a:lstStyle/>
                    <a:p>
                      <a:pPr marL="571500" indent="-571500">
                        <a:buFont typeface="Arial" panose="020B0604020202020204" pitchFamily="34" charset="0"/>
                        <a:buChar char="•"/>
                      </a:pPr>
                      <a:r>
                        <a:rPr lang="en-GB" sz="3600">
                          <a:solidFill>
                            <a:srgbClr val="002060"/>
                          </a:solidFill>
                          <a:effectLst/>
                          <a:latin typeface="Montserrat" panose="00000500000000000000" pitchFamily="2" charset="0"/>
                        </a:rPr>
                        <a:t>Declared and verifiable savings by the family member or sponsor may be taken into account</a:t>
                      </a:r>
                    </a:p>
                  </a:txBody>
                  <a:tcPr marL="79403" marR="79403" marT="39701" marB="39701"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9F5EF"/>
                    </a:solidFill>
                  </a:tcPr>
                </a:tc>
                <a:extLst>
                  <a:ext uri="{0D108BD9-81ED-4DB2-BD59-A6C34878D82A}">
                    <a16:rowId xmlns:a16="http://schemas.microsoft.com/office/drawing/2014/main" val="422456404"/>
                  </a:ext>
                </a:extLst>
              </a:tr>
              <a:tr h="1303579">
                <a:tc>
                  <a:txBody>
                    <a:bodyPr/>
                    <a:lstStyle/>
                    <a:p>
                      <a:pPr marL="571500" indent="-571500">
                        <a:buFont typeface="Arial" panose="020B0604020202020204" pitchFamily="34" charset="0"/>
                        <a:buChar char="•"/>
                      </a:pPr>
                      <a:r>
                        <a:rPr lang="en-GB" sz="3600">
                          <a:solidFill>
                            <a:srgbClr val="002060"/>
                          </a:solidFill>
                          <a:effectLst/>
                          <a:latin typeface="Montserrat" panose="00000500000000000000" pitchFamily="2" charset="0"/>
                        </a:rPr>
                        <a:t>Figures in the policy paper are </a:t>
                      </a:r>
                      <a:r>
                        <a:rPr lang="en-GB" sz="3600" i="1">
                          <a:solidFill>
                            <a:srgbClr val="002060"/>
                          </a:solidFill>
                          <a:effectLst/>
                          <a:latin typeface="Montserrat" panose="00000500000000000000" pitchFamily="2" charset="0"/>
                        </a:rPr>
                        <a:t>minimum</a:t>
                      </a:r>
                      <a:r>
                        <a:rPr lang="en-GB" sz="3600">
                          <a:solidFill>
                            <a:srgbClr val="002060"/>
                          </a:solidFill>
                          <a:effectLst/>
                          <a:latin typeface="Montserrat" panose="00000500000000000000" pitchFamily="2" charset="0"/>
                        </a:rPr>
                        <a:t> requirements—not guarantees of approval</a:t>
                      </a:r>
                    </a:p>
                  </a:txBody>
                  <a:tcPr marL="79403" marR="79403" marT="39701" marB="39701"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9F5EF"/>
                    </a:solidFill>
                  </a:tcPr>
                </a:tc>
                <a:extLst>
                  <a:ext uri="{0D108BD9-81ED-4DB2-BD59-A6C34878D82A}">
                    <a16:rowId xmlns:a16="http://schemas.microsoft.com/office/drawing/2014/main" val="3160671417"/>
                  </a:ext>
                </a:extLst>
              </a:tr>
              <a:tr h="1303579">
                <a:tc>
                  <a:txBody>
                    <a:bodyPr/>
                    <a:lstStyle/>
                    <a:p>
                      <a:pPr marL="571500" indent="-571500">
                        <a:buFont typeface="Arial" panose="020B0604020202020204" pitchFamily="34" charset="0"/>
                        <a:buChar char="•"/>
                      </a:pPr>
                      <a:r>
                        <a:rPr lang="en-GB" sz="3600">
                          <a:solidFill>
                            <a:srgbClr val="002060"/>
                          </a:solidFill>
                          <a:effectLst/>
                          <a:latin typeface="Montserrat" panose="00000500000000000000" pitchFamily="2" charset="0"/>
                        </a:rPr>
                        <a:t>Sponsor must maintain required income levels and may need to prove this when renewing residency permission</a:t>
                      </a:r>
                    </a:p>
                  </a:txBody>
                  <a:tcPr marL="79403" marR="79403" marT="39701" marB="39701"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9F5EF"/>
                    </a:solidFill>
                  </a:tcPr>
                </a:tc>
                <a:extLst>
                  <a:ext uri="{0D108BD9-81ED-4DB2-BD59-A6C34878D82A}">
                    <a16:rowId xmlns:a16="http://schemas.microsoft.com/office/drawing/2014/main" val="853984355"/>
                  </a:ext>
                </a:extLst>
              </a:tr>
              <a:tr h="1303579">
                <a:tc>
                  <a:txBody>
                    <a:bodyPr/>
                    <a:lstStyle/>
                    <a:p>
                      <a:pPr marL="571500" indent="-571500">
                        <a:buFont typeface="Arial" panose="020B0604020202020204" pitchFamily="34" charset="0"/>
                        <a:buChar char="•"/>
                      </a:pPr>
                      <a:r>
                        <a:rPr lang="en-GB" sz="3600">
                          <a:solidFill>
                            <a:srgbClr val="002060"/>
                          </a:solidFill>
                          <a:effectLst/>
                          <a:latin typeface="Montserrat" panose="00000500000000000000" pitchFamily="2" charset="0"/>
                        </a:rPr>
                        <a:t>Sponsor must not have relied </a:t>
                      </a:r>
                      <a:r>
                        <a:rPr lang="en-GB" sz="3600" b="0" i="1">
                          <a:solidFill>
                            <a:srgbClr val="002060"/>
                          </a:solidFill>
                          <a:effectLst/>
                          <a:latin typeface="Montserrat" panose="00000500000000000000" pitchFamily="2" charset="0"/>
                        </a:rPr>
                        <a:t>mainly</a:t>
                      </a:r>
                      <a:r>
                        <a:rPr lang="en-GB" sz="3600">
                          <a:solidFill>
                            <a:srgbClr val="002060"/>
                          </a:solidFill>
                          <a:effectLst/>
                          <a:latin typeface="Montserrat" panose="00000500000000000000" pitchFamily="2" charset="0"/>
                        </a:rPr>
                        <a:t> on Irish State supports for 2+ continuous years before applying</a:t>
                      </a:r>
                    </a:p>
                  </a:txBody>
                  <a:tcPr marL="79403" marR="79403" marT="39701" marB="39701"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a:noFill/>
                    </a:lnB>
                    <a:solidFill>
                      <a:srgbClr val="F9F5EF"/>
                    </a:solidFill>
                  </a:tcPr>
                </a:tc>
                <a:extLst>
                  <a:ext uri="{0D108BD9-81ED-4DB2-BD59-A6C34878D82A}">
                    <a16:rowId xmlns:a16="http://schemas.microsoft.com/office/drawing/2014/main" val="3821772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3752"/>
        </a:solidFill>
        <a:effectLst/>
      </p:bgPr>
    </p:bg>
    <p:spTree>
      <p:nvGrpSpPr>
        <p:cNvPr id="1" name=""/>
        <p:cNvGrpSpPr/>
        <p:nvPr/>
      </p:nvGrpSpPr>
      <p:grpSpPr>
        <a:xfrm>
          <a:off x="0" y="0"/>
          <a:ext cx="0" cy="0"/>
          <a:chOff x="0" y="0"/>
          <a:chExt cx="0" cy="0"/>
        </a:xfrm>
      </p:grpSpPr>
      <p:grpSp>
        <p:nvGrpSpPr>
          <p:cNvPr id="2" name="Group 2"/>
          <p:cNvGrpSpPr/>
          <p:nvPr/>
        </p:nvGrpSpPr>
        <p:grpSpPr>
          <a:xfrm>
            <a:off x="-20510" y="4931644"/>
            <a:ext cx="18308510" cy="5352047"/>
            <a:chOff x="0" y="0"/>
            <a:chExt cx="6374902" cy="1374933"/>
          </a:xfrm>
        </p:grpSpPr>
        <p:sp>
          <p:nvSpPr>
            <p:cNvPr id="3" name="Freeform 3"/>
            <p:cNvSpPr/>
            <p:nvPr/>
          </p:nvSpPr>
          <p:spPr>
            <a:xfrm>
              <a:off x="0" y="0"/>
              <a:ext cx="6374902" cy="1374933"/>
            </a:xfrm>
            <a:custGeom>
              <a:avLst/>
              <a:gdLst/>
              <a:ahLst/>
              <a:cxnLst/>
              <a:rect l="l" t="t" r="r" b="b"/>
              <a:pathLst>
                <a:path w="6374902" h="1374933">
                  <a:moveTo>
                    <a:pt x="0" y="0"/>
                  </a:moveTo>
                  <a:lnTo>
                    <a:pt x="6374902" y="0"/>
                  </a:lnTo>
                  <a:lnTo>
                    <a:pt x="6374902" y="1374933"/>
                  </a:lnTo>
                  <a:lnTo>
                    <a:pt x="0" y="1374933"/>
                  </a:lnTo>
                  <a:close/>
                </a:path>
              </a:pathLst>
            </a:custGeom>
            <a:solidFill>
              <a:srgbClr val="F9F5EF"/>
            </a:solidFill>
          </p:spPr>
          <p:txBody>
            <a:bodyPr/>
            <a:lstStyle/>
            <a:p>
              <a:endParaRPr lang="en-IE"/>
            </a:p>
          </p:txBody>
        </p:sp>
        <p:sp>
          <p:nvSpPr>
            <p:cNvPr id="4" name="TextBox 4"/>
            <p:cNvSpPr txBox="1"/>
            <p:nvPr/>
          </p:nvSpPr>
          <p:spPr>
            <a:xfrm>
              <a:off x="0" y="-28575"/>
              <a:ext cx="6374902" cy="1403508"/>
            </a:xfrm>
            <a:prstGeom prst="rect">
              <a:avLst/>
            </a:prstGeom>
          </p:spPr>
          <p:txBody>
            <a:bodyPr lIns="50800" tIns="50800" rIns="50800" bIns="50800" rtlCol="0" anchor="ctr"/>
            <a:lstStyle/>
            <a:p>
              <a:pPr algn="ctr">
                <a:lnSpc>
                  <a:spcPts val="1960"/>
                </a:lnSpc>
              </a:pPr>
              <a:endParaRPr/>
            </a:p>
          </p:txBody>
        </p:sp>
      </p:gr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sp>
        <p:nvSpPr>
          <p:cNvPr id="13" name="TextBox 13"/>
          <p:cNvSpPr txBox="1"/>
          <p:nvPr/>
        </p:nvSpPr>
        <p:spPr>
          <a:xfrm>
            <a:off x="516758" y="1899237"/>
            <a:ext cx="6723678" cy="2215991"/>
          </a:xfrm>
          <a:prstGeom prst="rect">
            <a:avLst/>
          </a:prstGeom>
        </p:spPr>
        <p:txBody>
          <a:bodyPr lIns="0" tIns="0" rIns="0" bIns="0" rtlCol="0" anchor="t">
            <a:spAutoFit/>
          </a:bodyPr>
          <a:lstStyle/>
          <a:p>
            <a:pPr fontAlgn="ctr"/>
            <a:r>
              <a:rPr lang="en-US" sz="2800">
                <a:solidFill>
                  <a:schemeClr val="bg1"/>
                </a:solidFill>
                <a:latin typeface="Montserrat" panose="00000500000000000000" pitchFamily="2" charset="0"/>
                <a:ea typeface="Montserrat"/>
                <a:cs typeface="Montserrat"/>
                <a:sym typeface="Montserrat"/>
              </a:rPr>
              <a:t> </a:t>
            </a:r>
            <a:r>
              <a:rPr lang="en-GB" sz="2800">
                <a:solidFill>
                  <a:schemeClr val="bg1"/>
                </a:solidFill>
                <a:latin typeface="Montserrat" panose="00000500000000000000" pitchFamily="2" charset="0"/>
              </a:rPr>
              <a:t>✅ </a:t>
            </a:r>
            <a:r>
              <a:rPr lang="en-GB" sz="2800" b="1">
                <a:solidFill>
                  <a:schemeClr val="bg1"/>
                </a:solidFill>
                <a:latin typeface="Montserrat" panose="00000500000000000000" pitchFamily="2" charset="0"/>
              </a:rPr>
              <a:t>€40,000 minimum</a:t>
            </a:r>
            <a:br>
              <a:rPr lang="en-GB" sz="2800">
                <a:solidFill>
                  <a:schemeClr val="bg1"/>
                </a:solidFill>
                <a:latin typeface="Montserrat" panose="00000500000000000000" pitchFamily="2" charset="0"/>
              </a:rPr>
            </a:br>
            <a:r>
              <a:rPr lang="en-GB" sz="2800">
                <a:solidFill>
                  <a:schemeClr val="bg1"/>
                </a:solidFill>
                <a:latin typeface="Montserrat" panose="00000500000000000000" pitchFamily="2" charset="0"/>
              </a:rPr>
              <a:t>Gross income (excluding State benefits), </a:t>
            </a:r>
            <a:r>
              <a:rPr lang="en-GB" sz="2800" b="1">
                <a:solidFill>
                  <a:schemeClr val="bg1"/>
                </a:solidFill>
                <a:latin typeface="Montserrat" panose="00000500000000000000" pitchFamily="2" charset="0"/>
              </a:rPr>
              <a:t>cumulative over 3 years</a:t>
            </a:r>
            <a:r>
              <a:rPr lang="en-GB" sz="2800">
                <a:solidFill>
                  <a:schemeClr val="bg1"/>
                </a:solidFill>
                <a:latin typeface="Montserrat" panose="00000500000000000000" pitchFamily="2" charset="0"/>
              </a:rPr>
              <a:t> before applying</a:t>
            </a:r>
          </a:p>
          <a:p>
            <a:pPr fontAlgn="ctr"/>
            <a:endParaRPr lang="en-IE" sz="3200">
              <a:solidFill>
                <a:schemeClr val="bg1"/>
              </a:solidFill>
              <a:latin typeface="Montserrat" panose="00000500000000000000" pitchFamily="2" charset="0"/>
            </a:endParaRPr>
          </a:p>
        </p:txBody>
      </p:sp>
      <p:sp>
        <p:nvSpPr>
          <p:cNvPr id="14" name="TextBox 14"/>
          <p:cNvSpPr txBox="1"/>
          <p:nvPr/>
        </p:nvSpPr>
        <p:spPr>
          <a:xfrm>
            <a:off x="572411" y="362815"/>
            <a:ext cx="6982013" cy="830997"/>
          </a:xfrm>
          <a:prstGeom prst="rect">
            <a:avLst/>
          </a:prstGeom>
        </p:spPr>
        <p:txBody>
          <a:bodyPr lIns="0" tIns="0" rIns="0" bIns="0" rtlCol="0" anchor="t">
            <a:spAutoFit/>
          </a:bodyPr>
          <a:lstStyle/>
          <a:p>
            <a:pPr>
              <a:buNone/>
            </a:pPr>
            <a:r>
              <a:rPr lang="en-IE" sz="5400" b="1">
                <a:solidFill>
                  <a:schemeClr val="bg1"/>
                </a:solidFill>
                <a:latin typeface="DM Serif Display" pitchFamily="2" charset="0"/>
              </a:rPr>
              <a:t>Category A</a:t>
            </a:r>
            <a:endParaRPr lang="en-IE" sz="5400">
              <a:solidFill>
                <a:schemeClr val="bg1"/>
              </a:solidFill>
              <a:latin typeface="DM Serif Display" pitchFamily="2" charset="0"/>
            </a:endParaRPr>
          </a:p>
        </p:txBody>
      </p:sp>
      <p:sp>
        <p:nvSpPr>
          <p:cNvPr id="15" name="Freeform 15"/>
          <p:cNvSpPr/>
          <p:nvPr/>
        </p:nvSpPr>
        <p:spPr>
          <a:xfrm>
            <a:off x="379677" y="9355653"/>
            <a:ext cx="2330685" cy="560821"/>
          </a:xfrm>
          <a:custGeom>
            <a:avLst/>
            <a:gdLst/>
            <a:ahLst/>
            <a:cxnLst/>
            <a:rect l="l" t="t" r="r" b="b"/>
            <a:pathLst>
              <a:path w="2330685" h="560821">
                <a:moveTo>
                  <a:pt x="0" y="0"/>
                </a:moveTo>
                <a:lnTo>
                  <a:pt x="2330685" y="0"/>
                </a:lnTo>
                <a:lnTo>
                  <a:pt x="2330685" y="560822"/>
                </a:lnTo>
                <a:lnTo>
                  <a:pt x="0" y="560822"/>
                </a:lnTo>
                <a:lnTo>
                  <a:pt x="0" y="0"/>
                </a:lnTo>
                <a:close/>
              </a:path>
            </a:pathLst>
          </a:custGeom>
          <a:blipFill>
            <a:blip r:embed="rId3"/>
            <a:stretch>
              <a:fillRect/>
            </a:stretch>
          </a:blipFill>
        </p:spPr>
        <p:txBody>
          <a:bodyPr/>
          <a:lstStyle/>
          <a:p>
            <a:endParaRPr lang="en-IE"/>
          </a:p>
        </p:txBody>
      </p:sp>
      <p:sp>
        <p:nvSpPr>
          <p:cNvPr id="18" name="TextBox 13">
            <a:extLst>
              <a:ext uri="{FF2B5EF4-FFF2-40B4-BE49-F238E27FC236}">
                <a16:creationId xmlns:a16="http://schemas.microsoft.com/office/drawing/2014/main" id="{C22A12C9-6494-7425-0674-819078819DCD}"/>
              </a:ext>
            </a:extLst>
          </p:cNvPr>
          <p:cNvSpPr txBox="1"/>
          <p:nvPr/>
        </p:nvSpPr>
        <p:spPr>
          <a:xfrm>
            <a:off x="484803" y="5425719"/>
            <a:ext cx="16230600" cy="720725"/>
          </a:xfrm>
          <a:prstGeom prst="rect">
            <a:avLst/>
          </a:prstGeom>
        </p:spPr>
        <p:txBody>
          <a:bodyPr lIns="0" tIns="0" rIns="0" bIns="0" rtlCol="0" anchor="t">
            <a:spAutoFit/>
          </a:bodyPr>
          <a:lstStyle/>
          <a:p>
            <a:pPr algn="l">
              <a:lnSpc>
                <a:spcPts val="5500"/>
              </a:lnSpc>
            </a:pPr>
            <a:r>
              <a:rPr lang="en-US" sz="5000">
                <a:solidFill>
                  <a:srgbClr val="1D3752"/>
                </a:solidFill>
                <a:latin typeface="DM Serif Display"/>
                <a:ea typeface="DM Serif Display"/>
                <a:cs typeface="DM Serif Display"/>
                <a:sym typeface="DM Serif Display"/>
              </a:rPr>
              <a:t>Category C (Spouse/de facto partner only)</a:t>
            </a:r>
          </a:p>
        </p:txBody>
      </p:sp>
      <p:graphicFrame>
        <p:nvGraphicFramePr>
          <p:cNvPr id="19" name="Table 18">
            <a:extLst>
              <a:ext uri="{FF2B5EF4-FFF2-40B4-BE49-F238E27FC236}">
                <a16:creationId xmlns:a16="http://schemas.microsoft.com/office/drawing/2014/main" id="{408BD461-4565-1BE3-9883-5592C1E18AC2}"/>
              </a:ext>
            </a:extLst>
          </p:cNvPr>
          <p:cNvGraphicFramePr>
            <a:graphicFrameLocks noGrp="1"/>
          </p:cNvGraphicFramePr>
          <p:nvPr>
            <p:extLst>
              <p:ext uri="{D42A27DB-BD31-4B8C-83A1-F6EECF244321}">
                <p14:modId xmlns:p14="http://schemas.microsoft.com/office/powerpoint/2010/main" val="1747133864"/>
              </p:ext>
            </p:extLst>
          </p:nvPr>
        </p:nvGraphicFramePr>
        <p:xfrm>
          <a:off x="8229600" y="-39438"/>
          <a:ext cx="10058400" cy="4972311"/>
        </p:xfrm>
        <a:graphic>
          <a:graphicData uri="http://schemas.openxmlformats.org/drawingml/2006/table">
            <a:tbl>
              <a:tblPr/>
              <a:tblGrid>
                <a:gridCol w="10058400">
                  <a:extLst>
                    <a:ext uri="{9D8B030D-6E8A-4147-A177-3AD203B41FA5}">
                      <a16:colId xmlns:a16="http://schemas.microsoft.com/office/drawing/2014/main" val="2142122159"/>
                    </a:ext>
                  </a:extLst>
                </a:gridCol>
              </a:tblGrid>
              <a:tr h="1164899">
                <a:tc>
                  <a:txBody>
                    <a:bodyPr/>
                    <a:lstStyle/>
                    <a:p>
                      <a:pPr>
                        <a:buNone/>
                      </a:pPr>
                      <a:r>
                        <a:rPr lang="en-IE" sz="5400" b="1">
                          <a:effectLst/>
                          <a:latin typeface="DM Serif Display" pitchFamily="2" charset="0"/>
                        </a:rPr>
                        <a:t>Category B</a:t>
                      </a:r>
                      <a:endParaRPr lang="en-IE" sz="5400">
                        <a:effectLst/>
                        <a:latin typeface="DM Serif Display" pitchFamily="2" charset="0"/>
                      </a:endParaRPr>
                    </a:p>
                  </a:txBody>
                  <a:tcPr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4116894857"/>
                  </a:ext>
                </a:extLst>
              </a:tr>
              <a:tr h="1248927">
                <a:tc>
                  <a:txBody>
                    <a:bodyPr/>
                    <a:lstStyle/>
                    <a:p>
                      <a:pPr>
                        <a:buNone/>
                      </a:pPr>
                      <a:r>
                        <a:rPr lang="en-GB" sz="2800">
                          <a:effectLst/>
                          <a:latin typeface="Montserrat" panose="00000500000000000000" pitchFamily="2" charset="0"/>
                        </a:rPr>
                        <a:t>✅ </a:t>
                      </a:r>
                      <a:r>
                        <a:rPr lang="en-GB" sz="2800" b="1">
                          <a:effectLst/>
                          <a:latin typeface="Montserrat" panose="00000500000000000000" pitchFamily="2" charset="0"/>
                        </a:rPr>
                        <a:t>No prior earnings needed</a:t>
                      </a:r>
                      <a:br>
                        <a:rPr lang="en-GB" sz="2800">
                          <a:effectLst/>
                          <a:latin typeface="Montserrat" panose="00000500000000000000" pitchFamily="2" charset="0"/>
                        </a:rPr>
                      </a:br>
                      <a:r>
                        <a:rPr lang="en-GB" sz="2800">
                          <a:effectLst/>
                          <a:latin typeface="Montserrat" panose="00000500000000000000" pitchFamily="2" charset="0"/>
                        </a:rPr>
                        <a:t>Nuclear family may accompany sponsor </a:t>
                      </a:r>
                      <a:r>
                        <a:rPr lang="en-GB" sz="2800" b="1">
                          <a:effectLst/>
                          <a:latin typeface="Montserrat" panose="00000500000000000000" pitchFamily="2" charset="0"/>
                        </a:rPr>
                        <a:t>on entry</a:t>
                      </a:r>
                      <a:r>
                        <a:rPr lang="en-GB" sz="2800">
                          <a:effectLst/>
                          <a:latin typeface="Montserrat" panose="00000500000000000000" pitchFamily="2" charset="0"/>
                        </a:rPr>
                        <a:t> to Ireland</a:t>
                      </a:r>
                    </a:p>
                  </a:txBody>
                  <a:tcPr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056984898"/>
                  </a:ext>
                </a:extLst>
              </a:tr>
              <a:tr h="2435812">
                <a:tc>
                  <a:txBody>
                    <a:bodyPr/>
                    <a:lstStyle/>
                    <a:p>
                      <a:pPr>
                        <a:buNone/>
                      </a:pPr>
                      <a:r>
                        <a:rPr lang="en-GB" sz="2800" b="1" kern="1200">
                          <a:solidFill>
                            <a:schemeClr val="tx1"/>
                          </a:solidFill>
                          <a:effectLst/>
                          <a:latin typeface="Montserrat" panose="00000500000000000000" pitchFamily="2" charset="0"/>
                          <a:ea typeface="+mn-ea"/>
                          <a:cs typeface="+mn-cs"/>
                        </a:rPr>
                        <a:t>      Supporting documents</a:t>
                      </a:r>
                      <a:r>
                        <a:rPr lang="en-GB" sz="2800" kern="1200">
                          <a:solidFill>
                            <a:schemeClr val="tx1"/>
                          </a:solidFill>
                          <a:effectLst/>
                          <a:latin typeface="Montserrat" panose="00000500000000000000" pitchFamily="2" charset="0"/>
                          <a:ea typeface="+mn-ea"/>
                          <a:cs typeface="+mn-cs"/>
                        </a:rPr>
                        <a:t>: Confirmation of the length of the sponsor’s employment and gross income for the current tax year. </a:t>
                      </a:r>
                    </a:p>
                  </a:txBody>
                  <a:tcPr anchor="ctr">
                    <a:lnL w="12700" cap="flat" cmpd="sng" algn="ctr">
                      <a:solidFill>
                        <a:srgbClr val="E3E3E3"/>
                      </a:solidFill>
                      <a:prstDash val="solid"/>
                      <a:round/>
                      <a:headEnd type="none" w="med" len="med"/>
                      <a:tailEnd type="none" w="med" len="med"/>
                    </a:lnL>
                    <a:lnR>
                      <a:noFill/>
                    </a:lnR>
                    <a:lnT w="12700" cap="flat" cmpd="sng" algn="ctr">
                      <a:solidFill>
                        <a:srgbClr val="E3E3E3"/>
                      </a:solidFill>
                      <a:prstDash val="solid"/>
                      <a:round/>
                      <a:headEnd type="none" w="med" len="med"/>
                      <a:tailEnd type="none" w="med" len="med"/>
                    </a:lnT>
                    <a:lnB w="7620" cap="flat" cmpd="sng" algn="ctr">
                      <a:solidFill>
                        <a:srgbClr val="E1E3EA"/>
                      </a:solidFill>
                      <a:prstDash val="solid"/>
                      <a:round/>
                      <a:headEnd type="none" w="med" len="med"/>
                      <a:tailEnd type="none" w="med" len="med"/>
                    </a:lnB>
                    <a:solidFill>
                      <a:srgbClr val="FFFFFF"/>
                    </a:solidFill>
                  </a:tcPr>
                </a:tc>
                <a:extLst>
                  <a:ext uri="{0D108BD9-81ED-4DB2-BD59-A6C34878D82A}">
                    <a16:rowId xmlns:a16="http://schemas.microsoft.com/office/drawing/2014/main" val="3144080130"/>
                  </a:ext>
                </a:extLst>
              </a:tr>
            </a:tbl>
          </a:graphicData>
        </a:graphic>
      </p:graphicFrame>
      <p:sp>
        <p:nvSpPr>
          <p:cNvPr id="21" name="TextBox 20">
            <a:extLst>
              <a:ext uri="{FF2B5EF4-FFF2-40B4-BE49-F238E27FC236}">
                <a16:creationId xmlns:a16="http://schemas.microsoft.com/office/drawing/2014/main" id="{885E9F95-5EC7-F3D0-D504-E7A9F43B6D39}"/>
              </a:ext>
            </a:extLst>
          </p:cNvPr>
          <p:cNvSpPr txBox="1"/>
          <p:nvPr/>
        </p:nvSpPr>
        <p:spPr>
          <a:xfrm>
            <a:off x="572411" y="6257676"/>
            <a:ext cx="16572589" cy="2246769"/>
          </a:xfrm>
          <a:prstGeom prst="rect">
            <a:avLst/>
          </a:prstGeom>
          <a:noFill/>
        </p:spPr>
        <p:txBody>
          <a:bodyPr wrap="square" lIns="91440" tIns="45720" rIns="91440" bIns="45720" anchor="t">
            <a:spAutoFit/>
          </a:bodyPr>
          <a:lstStyle/>
          <a:p>
            <a:r>
              <a:rPr lang="en-GB" sz="2800">
                <a:solidFill>
                  <a:schemeClr val="bg1"/>
                </a:solidFill>
                <a:latin typeface="Montserrat"/>
              </a:rPr>
              <a:t>✅ </a:t>
            </a:r>
            <a:r>
              <a:rPr lang="en-GB" sz="2800" b="1">
                <a:latin typeface="Montserrat"/>
              </a:rPr>
              <a:t>€30,000 minimum </a:t>
            </a:r>
            <a:r>
              <a:rPr lang="en-GB" sz="2800">
                <a:latin typeface="Montserrat"/>
              </a:rPr>
              <a:t>in the previous year with the expectation that this level of income will be maintained. </a:t>
            </a:r>
          </a:p>
          <a:p>
            <a:endParaRPr lang="en-GB" sz="2800">
              <a:latin typeface="Montserrat" panose="00000500000000000000" pitchFamily="2" charset="0"/>
            </a:endParaRPr>
          </a:p>
          <a:p>
            <a:r>
              <a:rPr lang="en-GB" sz="2800">
                <a:latin typeface="Montserrat"/>
              </a:rPr>
              <a:t>       </a:t>
            </a:r>
            <a:r>
              <a:rPr lang="en-GB" sz="2800" b="1">
                <a:latin typeface="Montserrat"/>
              </a:rPr>
              <a:t>Supporting documents</a:t>
            </a:r>
            <a:r>
              <a:rPr lang="en-GB" sz="2800">
                <a:latin typeface="Montserrat"/>
              </a:rPr>
              <a:t>:  Employment Detail Summaries, Confirmation of the length of the sponsor’s employment and gross income for the current tax year</a:t>
            </a:r>
            <a:endParaRPr lang="en-IE" sz="2800">
              <a:latin typeface="Montserrat"/>
            </a:endParaRPr>
          </a:p>
        </p:txBody>
      </p:sp>
      <p:pic>
        <p:nvPicPr>
          <p:cNvPr id="23" name="Graphic 22" descr="Clipboard All Crosses with solid fill">
            <a:extLst>
              <a:ext uri="{FF2B5EF4-FFF2-40B4-BE49-F238E27FC236}">
                <a16:creationId xmlns:a16="http://schemas.microsoft.com/office/drawing/2014/main" id="{179903AB-8470-491E-1E05-E8B0A34AF7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29600" y="2857500"/>
            <a:ext cx="664342" cy="595059"/>
          </a:xfrm>
          <a:prstGeom prst="rect">
            <a:avLst/>
          </a:prstGeom>
        </p:spPr>
      </p:pic>
      <p:pic>
        <p:nvPicPr>
          <p:cNvPr id="24" name="Graphic 23" descr="Clipboard All Crosses with solid fill">
            <a:extLst>
              <a:ext uri="{FF2B5EF4-FFF2-40B4-BE49-F238E27FC236}">
                <a16:creationId xmlns:a16="http://schemas.microsoft.com/office/drawing/2014/main" id="{7058A6E9-8107-973F-C369-2481396295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9600" y="7429500"/>
            <a:ext cx="664342" cy="595059"/>
          </a:xfrm>
          <a:prstGeom prst="rect">
            <a:avLst/>
          </a:prstGeom>
        </p:spPr>
      </p:pic>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E77A1AFD67B4CA1F19B7C0EFF2A82" ma:contentTypeVersion="19" ma:contentTypeDescription="Create a new document." ma:contentTypeScope="" ma:versionID="e0be65f800b03506bf75e9800705d9a0">
  <xsd:schema xmlns:xsd="http://www.w3.org/2001/XMLSchema" xmlns:xs="http://www.w3.org/2001/XMLSchema" xmlns:p="http://schemas.microsoft.com/office/2006/metadata/properties" xmlns:ns2="0f592387-0bbd-4db1-8737-7c6c63e36110" xmlns:ns3="33a920fc-ba5f-48b3-9ea4-71878745f4fd" targetNamespace="http://schemas.microsoft.com/office/2006/metadata/properties" ma:root="true" ma:fieldsID="3270b13e48845bea311e144930997453" ns2:_="" ns3:_="">
    <xsd:import namespace="0f592387-0bbd-4db1-8737-7c6c63e36110"/>
    <xsd:import namespace="33a920fc-ba5f-48b3-9ea4-71878745f4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92387-0bbd-4db1-8737-7c6c63e36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5431a6-9b17-456d-9c25-af7e9180bc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a920fc-ba5f-48b3-9ea4-71878745f4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891576-79c6-4b4b-a019-3f435f6eabce}" ma:internalName="TaxCatchAll" ma:showField="CatchAllData" ma:web="33a920fc-ba5f-48b3-9ea4-71878745f4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592387-0bbd-4db1-8737-7c6c63e36110">
      <Terms xmlns="http://schemas.microsoft.com/office/infopath/2007/PartnerControls"/>
    </lcf76f155ced4ddcb4097134ff3c332f>
    <TaxCatchAll xmlns="33a920fc-ba5f-48b3-9ea4-71878745f4fd" xsi:nil="true"/>
  </documentManagement>
</p:properties>
</file>

<file path=customXml/itemProps1.xml><?xml version="1.0" encoding="utf-8"?>
<ds:datastoreItem xmlns:ds="http://schemas.openxmlformats.org/officeDocument/2006/customXml" ds:itemID="{D37600BC-39EA-4DBE-99D5-C5B2F75F4D1E}">
  <ds:schemaRefs>
    <ds:schemaRef ds:uri="0f592387-0bbd-4db1-8737-7c6c63e36110"/>
    <ds:schemaRef ds:uri="33a920fc-ba5f-48b3-9ea4-71878745f4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25DDFB-6582-4A7F-9BC1-53B168C3179E}">
  <ds:schemaRefs>
    <ds:schemaRef ds:uri="http://schemas.microsoft.com/sharepoint/v3/contenttype/forms"/>
  </ds:schemaRefs>
</ds:datastoreItem>
</file>

<file path=customXml/itemProps3.xml><?xml version="1.0" encoding="utf-8"?>
<ds:datastoreItem xmlns:ds="http://schemas.openxmlformats.org/officeDocument/2006/customXml" ds:itemID="{C8A496D0-8D69-43BB-9959-72AFDFCC88CE}">
  <ds:schemaRefs>
    <ds:schemaRef ds:uri="0f592387-0bbd-4db1-8737-7c6c63e36110"/>
    <ds:schemaRef ds:uri="33a920fc-ba5f-48b3-9ea4-71878745f4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1883</Words>
  <Application>Microsoft Office PowerPoint</Application>
  <PresentationFormat>Custom</PresentationFormat>
  <Paragraphs>245</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DM Serif Display</vt:lpstr>
      <vt:lpstr>Montserrat Bold</vt:lpstr>
      <vt:lpstr>Montserrat</vt:lpstr>
      <vt:lpstr>National2</vt:lpstr>
      <vt:lpstr>Calibri</vt:lpstr>
      <vt:lpstr>Wingdings</vt:lpstr>
      <vt:lpstr>National 2</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has being separated from your family affected you personally or professionally?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PowerPoint template</dc:title>
  <dc:creator>Tian Yu Lloyd</dc:creator>
  <cp:lastModifiedBy>Tian Yu Lloyd</cp:lastModifiedBy>
  <cp:revision>1</cp:revision>
  <cp:lastPrinted>2026-02-03T14:34:06Z</cp:lastPrinted>
  <dcterms:created xsi:type="dcterms:W3CDTF">2006-08-16T00:00:00Z</dcterms:created>
  <dcterms:modified xsi:type="dcterms:W3CDTF">2026-05-21T16:16:42Z</dcterms:modified>
  <dc:identifier>DAGetJoZk8w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0x010100BB3E77A1AFD67B4CA1F19B7C0EFF2A82</vt:lpwstr>
  </property>
  <property fmtid="{D5CDD505-2E9C-101B-9397-08002B2CF9AE}" pid="3" name="MediaServiceImageTags">
    <vt:lpwstr/>
  </property>
</Properties>
</file>