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43"/>
  </p:notesMasterIdLst>
  <p:sldIdLst>
    <p:sldId id="256" r:id="rId5"/>
    <p:sldId id="257" r:id="rId6"/>
    <p:sldId id="258" r:id="rId7"/>
    <p:sldId id="260" r:id="rId8"/>
    <p:sldId id="261" r:id="rId9"/>
    <p:sldId id="389" r:id="rId10"/>
    <p:sldId id="390" r:id="rId11"/>
    <p:sldId id="391" r:id="rId12"/>
    <p:sldId id="302" r:id="rId13"/>
    <p:sldId id="379" r:id="rId14"/>
    <p:sldId id="408" r:id="rId15"/>
    <p:sldId id="380" r:id="rId16"/>
    <p:sldId id="409" r:id="rId17"/>
    <p:sldId id="393" r:id="rId18"/>
    <p:sldId id="395" r:id="rId19"/>
    <p:sldId id="396" r:id="rId20"/>
    <p:sldId id="385" r:id="rId21"/>
    <p:sldId id="404" r:id="rId22"/>
    <p:sldId id="403" r:id="rId23"/>
    <p:sldId id="402" r:id="rId24"/>
    <p:sldId id="401" r:id="rId25"/>
    <p:sldId id="400" r:id="rId26"/>
    <p:sldId id="416" r:id="rId27"/>
    <p:sldId id="399" r:id="rId28"/>
    <p:sldId id="405" r:id="rId29"/>
    <p:sldId id="407" r:id="rId30"/>
    <p:sldId id="406" r:id="rId31"/>
    <p:sldId id="411" r:id="rId32"/>
    <p:sldId id="412" r:id="rId33"/>
    <p:sldId id="413" r:id="rId34"/>
    <p:sldId id="414" r:id="rId35"/>
    <p:sldId id="415" r:id="rId36"/>
    <p:sldId id="417" r:id="rId37"/>
    <p:sldId id="376" r:id="rId38"/>
    <p:sldId id="377" r:id="rId39"/>
    <p:sldId id="381" r:id="rId40"/>
    <p:sldId id="298" r:id="rId41"/>
    <p:sldId id="299" r:id="rId42"/>
  </p:sldIdLst>
  <p:sldSz cx="18288000" cy="10287000"/>
  <p:notesSz cx="6810375" cy="9942513"/>
  <p:embeddedFontLst>
    <p:embeddedFont>
      <p:font typeface="DM Serif Display" pitchFamily="2" charset="0"/>
      <p:regular r:id="rId44"/>
      <p:italic r:id="rId45"/>
    </p:embeddedFont>
    <p:embeddedFont>
      <p:font typeface="Montserrat" panose="00000500000000000000" pitchFamily="2" charset="0"/>
      <p:regular r:id="rId46"/>
      <p:bold r:id="rId47"/>
      <p:italic r:id="rId48"/>
      <p:boldItalic r:id="rId49"/>
    </p:embeddedFont>
    <p:embeddedFont>
      <p:font typeface="Montserrat Bold" panose="00000800000000000000" charset="0"/>
      <p:regular r:id="rId50"/>
      <p:bold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B221B7-6A13-46C7-9A04-17E5656DEADC}" v="61" dt="2025-10-15T15:09:18.0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940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2.fntdata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font" Target="fonts/font8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3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6.fntdata"/><Relationship Id="rId57" Type="http://schemas.microsoft.com/office/2015/10/relationships/revisionInfo" Target="revisionInfo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1.fntdata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etty Ndawo" userId="25ef3d1f-0137-4c69-b472-888b2d1ecbb2" providerId="ADAL" clId="{2E74B507-8415-4251-915C-B034AFD30C69}"/>
    <pc:docChg chg="undo custSel addSld delSld modSld sldOrd modNotesMaster">
      <pc:chgData name="Pretty Ndawo" userId="25ef3d1f-0137-4c69-b472-888b2d1ecbb2" providerId="ADAL" clId="{2E74B507-8415-4251-915C-B034AFD30C69}" dt="2025-10-15T16:03:22.269" v="4130" actId="20577"/>
      <pc:docMkLst>
        <pc:docMk/>
      </pc:docMkLst>
      <pc:sldChg chg="modSp mod">
        <pc:chgData name="Pretty Ndawo" userId="25ef3d1f-0137-4c69-b472-888b2d1ecbb2" providerId="ADAL" clId="{2E74B507-8415-4251-915C-B034AFD30C69}" dt="2025-10-15T16:03:22.269" v="4130" actId="20577"/>
        <pc:sldMkLst>
          <pc:docMk/>
          <pc:sldMk cId="0" sldId="257"/>
        </pc:sldMkLst>
        <pc:spChg chg="mod">
          <ac:chgData name="Pretty Ndawo" userId="25ef3d1f-0137-4c69-b472-888b2d1ecbb2" providerId="ADAL" clId="{2E74B507-8415-4251-915C-B034AFD30C69}" dt="2025-10-13T11:21:59.107" v="2265" actId="20577"/>
          <ac:spMkLst>
            <pc:docMk/>
            <pc:sldMk cId="0" sldId="257"/>
            <ac:spMk id="10" creationId="{00000000-0000-0000-0000-000000000000}"/>
          </ac:spMkLst>
        </pc:spChg>
        <pc:spChg chg="mod">
          <ac:chgData name="Pretty Ndawo" userId="25ef3d1f-0137-4c69-b472-888b2d1ecbb2" providerId="ADAL" clId="{2E74B507-8415-4251-915C-B034AFD30C69}" dt="2025-10-15T16:03:22.269" v="4130" actId="20577"/>
          <ac:spMkLst>
            <pc:docMk/>
            <pc:sldMk cId="0" sldId="257"/>
            <ac:spMk id="13" creationId="{00000000-0000-0000-0000-000000000000}"/>
          </ac:spMkLst>
        </pc:spChg>
      </pc:sldChg>
      <pc:sldChg chg="del">
        <pc:chgData name="Pretty Ndawo" userId="25ef3d1f-0137-4c69-b472-888b2d1ecbb2" providerId="ADAL" clId="{2E74B507-8415-4251-915C-B034AFD30C69}" dt="2025-10-06T16:08:47.206" v="6" actId="2696"/>
        <pc:sldMkLst>
          <pc:docMk/>
          <pc:sldMk cId="1911458090" sldId="300"/>
        </pc:sldMkLst>
      </pc:sldChg>
      <pc:sldChg chg="addSp add setBg modNotesTx">
        <pc:chgData name="Pretty Ndawo" userId="25ef3d1f-0137-4c69-b472-888b2d1ecbb2" providerId="ADAL" clId="{2E74B507-8415-4251-915C-B034AFD30C69}" dt="2025-10-15T10:08:44.580" v="3129" actId="20577"/>
        <pc:sldMkLst>
          <pc:docMk/>
          <pc:sldMk cId="125594372" sldId="302"/>
        </pc:sldMkLst>
      </pc:sldChg>
      <pc:sldChg chg="modSp add del mod">
        <pc:chgData name="Pretty Ndawo" userId="25ef3d1f-0137-4c69-b472-888b2d1ecbb2" providerId="ADAL" clId="{2E74B507-8415-4251-915C-B034AFD30C69}" dt="2025-10-13T12:15:37.982" v="2743" actId="2696"/>
        <pc:sldMkLst>
          <pc:docMk/>
          <pc:sldMk cId="3112634112" sldId="303"/>
        </pc:sldMkLst>
      </pc:sldChg>
      <pc:sldChg chg="delSp modSp del mod">
        <pc:chgData name="Pretty Ndawo" userId="25ef3d1f-0137-4c69-b472-888b2d1ecbb2" providerId="ADAL" clId="{2E74B507-8415-4251-915C-B034AFD30C69}" dt="2025-10-13T11:28:55.468" v="2400" actId="2696"/>
        <pc:sldMkLst>
          <pc:docMk/>
          <pc:sldMk cId="925861723" sldId="367"/>
        </pc:sldMkLst>
      </pc:sldChg>
      <pc:sldChg chg="del">
        <pc:chgData name="Pretty Ndawo" userId="25ef3d1f-0137-4c69-b472-888b2d1ecbb2" providerId="ADAL" clId="{2E74B507-8415-4251-915C-B034AFD30C69}" dt="2025-10-13T12:15:43.477" v="2744" actId="2696"/>
        <pc:sldMkLst>
          <pc:docMk/>
          <pc:sldMk cId="752208039" sldId="373"/>
        </pc:sldMkLst>
      </pc:sldChg>
      <pc:sldChg chg="ord">
        <pc:chgData name="Pretty Ndawo" userId="25ef3d1f-0137-4c69-b472-888b2d1ecbb2" providerId="ADAL" clId="{2E74B507-8415-4251-915C-B034AFD30C69}" dt="2025-10-13T12:17:01.630" v="2776" actId="20578"/>
        <pc:sldMkLst>
          <pc:docMk/>
          <pc:sldMk cId="2959772983" sldId="376"/>
        </pc:sldMkLst>
      </pc:sldChg>
      <pc:sldChg chg="modSp add del mod">
        <pc:chgData name="Pretty Ndawo" userId="25ef3d1f-0137-4c69-b472-888b2d1ecbb2" providerId="ADAL" clId="{2E74B507-8415-4251-915C-B034AFD30C69}" dt="2025-10-13T11:24:40.969" v="2362"/>
        <pc:sldMkLst>
          <pc:docMk/>
          <pc:sldMk cId="681297802" sldId="379"/>
        </pc:sldMkLst>
        <pc:spChg chg="mod">
          <ac:chgData name="Pretty Ndawo" userId="25ef3d1f-0137-4c69-b472-888b2d1ecbb2" providerId="ADAL" clId="{2E74B507-8415-4251-915C-B034AFD30C69}" dt="2025-10-13T11:24:25.019" v="2358"/>
          <ac:spMkLst>
            <pc:docMk/>
            <pc:sldMk cId="681297802" sldId="379"/>
            <ac:spMk id="8" creationId="{D5DFC0B1-5861-8ED6-363A-2865AD5177DC}"/>
          </ac:spMkLst>
        </pc:spChg>
        <pc:spChg chg="mod">
          <ac:chgData name="Pretty Ndawo" userId="25ef3d1f-0137-4c69-b472-888b2d1ecbb2" providerId="ADAL" clId="{2E74B507-8415-4251-915C-B034AFD30C69}" dt="2025-10-13T11:24:40.969" v="2362"/>
          <ac:spMkLst>
            <pc:docMk/>
            <pc:sldMk cId="681297802" sldId="379"/>
            <ac:spMk id="11" creationId="{05E23283-BD93-6485-5769-36BC78689395}"/>
          </ac:spMkLst>
        </pc:spChg>
      </pc:sldChg>
      <pc:sldChg chg="modSp add mod">
        <pc:chgData name="Pretty Ndawo" userId="25ef3d1f-0137-4c69-b472-888b2d1ecbb2" providerId="ADAL" clId="{2E74B507-8415-4251-915C-B034AFD30C69}" dt="2025-10-13T12:33:10.191" v="2804" actId="12"/>
        <pc:sldMkLst>
          <pc:docMk/>
          <pc:sldMk cId="3768025518" sldId="380"/>
        </pc:sldMkLst>
        <pc:spChg chg="mod">
          <ac:chgData name="Pretty Ndawo" userId="25ef3d1f-0137-4c69-b472-888b2d1ecbb2" providerId="ADAL" clId="{2E74B507-8415-4251-915C-B034AFD30C69}" dt="2025-10-13T12:33:10.191" v="2804" actId="12"/>
          <ac:spMkLst>
            <pc:docMk/>
            <pc:sldMk cId="3768025518" sldId="380"/>
            <ac:spMk id="11" creationId="{CB59A14C-8CD0-855E-D06D-A2C5B78EC8DA}"/>
          </ac:spMkLst>
        </pc:spChg>
      </pc:sldChg>
      <pc:sldChg chg="modSp mod">
        <pc:chgData name="Pretty Ndawo" userId="25ef3d1f-0137-4c69-b472-888b2d1ecbb2" providerId="ADAL" clId="{2E74B507-8415-4251-915C-B034AFD30C69}" dt="2025-10-13T12:54:59.122" v="2995" actId="20577"/>
        <pc:sldMkLst>
          <pc:docMk/>
          <pc:sldMk cId="2951353056" sldId="381"/>
        </pc:sldMkLst>
        <pc:spChg chg="mod">
          <ac:chgData name="Pretty Ndawo" userId="25ef3d1f-0137-4c69-b472-888b2d1ecbb2" providerId="ADAL" clId="{2E74B507-8415-4251-915C-B034AFD30C69}" dt="2025-10-13T12:54:59.122" v="2995" actId="20577"/>
          <ac:spMkLst>
            <pc:docMk/>
            <pc:sldMk cId="2951353056" sldId="381"/>
            <ac:spMk id="11" creationId="{91905BBF-1F76-82BA-12AA-61A76964FAE7}"/>
          </ac:spMkLst>
        </pc:spChg>
      </pc:sldChg>
      <pc:sldChg chg="addSp delSp modSp mod">
        <pc:chgData name="Pretty Ndawo" userId="25ef3d1f-0137-4c69-b472-888b2d1ecbb2" providerId="ADAL" clId="{2E74B507-8415-4251-915C-B034AFD30C69}" dt="2025-10-13T11:35:44.322" v="2410" actId="1076"/>
        <pc:sldMkLst>
          <pc:docMk/>
          <pc:sldMk cId="3587754221" sldId="385"/>
        </pc:sldMkLst>
        <pc:spChg chg="mod">
          <ac:chgData name="Pretty Ndawo" userId="25ef3d1f-0137-4c69-b472-888b2d1ecbb2" providerId="ADAL" clId="{2E74B507-8415-4251-915C-B034AFD30C69}" dt="2025-10-10T12:12:02.661" v="2113"/>
          <ac:spMkLst>
            <pc:docMk/>
            <pc:sldMk cId="3587754221" sldId="385"/>
            <ac:spMk id="9" creationId="{8E791DF3-8BCC-1AD5-10DF-420A99600104}"/>
          </ac:spMkLst>
        </pc:spChg>
        <pc:picChg chg="add mod">
          <ac:chgData name="Pretty Ndawo" userId="25ef3d1f-0137-4c69-b472-888b2d1ecbb2" providerId="ADAL" clId="{2E74B507-8415-4251-915C-B034AFD30C69}" dt="2025-10-13T11:35:44.322" v="2410" actId="1076"/>
          <ac:picMkLst>
            <pc:docMk/>
            <pc:sldMk cId="3587754221" sldId="385"/>
            <ac:picMk id="8" creationId="{8E09E3DE-784A-35B7-D214-08433C5C5A34}"/>
          </ac:picMkLst>
        </pc:picChg>
      </pc:sldChg>
      <pc:sldChg chg="del">
        <pc:chgData name="Pretty Ndawo" userId="25ef3d1f-0137-4c69-b472-888b2d1ecbb2" providerId="ADAL" clId="{2E74B507-8415-4251-915C-B034AFD30C69}" dt="2025-10-06T16:15:09.990" v="19" actId="2696"/>
        <pc:sldMkLst>
          <pc:docMk/>
          <pc:sldMk cId="452188285" sldId="387"/>
        </pc:sldMkLst>
      </pc:sldChg>
      <pc:sldChg chg="delSp modSp add del mod setBg">
        <pc:chgData name="Pretty Ndawo" userId="25ef3d1f-0137-4c69-b472-888b2d1ecbb2" providerId="ADAL" clId="{2E74B507-8415-4251-915C-B034AFD30C69}" dt="2025-10-13T11:24:51.003" v="2363" actId="2696"/>
        <pc:sldMkLst>
          <pc:docMk/>
          <pc:sldMk cId="2250090486" sldId="387"/>
        </pc:sldMkLst>
      </pc:sldChg>
      <pc:sldChg chg="new del">
        <pc:chgData name="Pretty Ndawo" userId="25ef3d1f-0137-4c69-b472-888b2d1ecbb2" providerId="ADAL" clId="{2E74B507-8415-4251-915C-B034AFD30C69}" dt="2025-10-06T15:51:56.689" v="2" actId="2696"/>
        <pc:sldMkLst>
          <pc:docMk/>
          <pc:sldMk cId="2182846931" sldId="388"/>
        </pc:sldMkLst>
      </pc:sldChg>
      <pc:sldChg chg="modSp add mod setBg">
        <pc:chgData name="Pretty Ndawo" userId="25ef3d1f-0137-4c69-b472-888b2d1ecbb2" providerId="ADAL" clId="{2E74B507-8415-4251-915C-B034AFD30C69}" dt="2025-10-13T12:24:03.499" v="2800" actId="20577"/>
        <pc:sldMkLst>
          <pc:docMk/>
          <pc:sldMk cId="0" sldId="389"/>
        </pc:sldMkLst>
        <pc:spChg chg="mod">
          <ac:chgData name="Pretty Ndawo" userId="25ef3d1f-0137-4c69-b472-888b2d1ecbb2" providerId="ADAL" clId="{2E74B507-8415-4251-915C-B034AFD30C69}" dt="2025-10-13T12:24:03.499" v="2800" actId="20577"/>
          <ac:spMkLst>
            <pc:docMk/>
            <pc:sldMk cId="0" sldId="389"/>
            <ac:spMk id="15" creationId="{00000000-0000-0000-0000-000000000000}"/>
          </ac:spMkLst>
        </pc:spChg>
      </pc:sldChg>
      <pc:sldChg chg="modSp add mod setBg">
        <pc:chgData name="Pretty Ndawo" userId="25ef3d1f-0137-4c69-b472-888b2d1ecbb2" providerId="ADAL" clId="{2E74B507-8415-4251-915C-B034AFD30C69}" dt="2025-10-15T09:56:38.095" v="3005" actId="20577"/>
        <pc:sldMkLst>
          <pc:docMk/>
          <pc:sldMk cId="4134275450" sldId="390"/>
        </pc:sldMkLst>
        <pc:spChg chg="mod">
          <ac:chgData name="Pretty Ndawo" userId="25ef3d1f-0137-4c69-b472-888b2d1ecbb2" providerId="ADAL" clId="{2E74B507-8415-4251-915C-B034AFD30C69}" dt="2025-10-15T09:56:38.095" v="3005" actId="20577"/>
          <ac:spMkLst>
            <pc:docMk/>
            <pc:sldMk cId="4134275450" sldId="390"/>
            <ac:spMk id="20" creationId="{55ECF6DF-741D-74A1-7C51-55C53902C7A4}"/>
          </ac:spMkLst>
        </pc:spChg>
      </pc:sldChg>
      <pc:sldChg chg="add setBg">
        <pc:chgData name="Pretty Ndawo" userId="25ef3d1f-0137-4c69-b472-888b2d1ecbb2" providerId="ADAL" clId="{2E74B507-8415-4251-915C-B034AFD30C69}" dt="2025-10-06T16:06:00.122" v="4"/>
        <pc:sldMkLst>
          <pc:docMk/>
          <pc:sldMk cId="3648301966" sldId="391"/>
        </pc:sldMkLst>
      </pc:sldChg>
      <pc:sldChg chg="add del setBg">
        <pc:chgData name="Pretty Ndawo" userId="25ef3d1f-0137-4c69-b472-888b2d1ecbb2" providerId="ADAL" clId="{2E74B507-8415-4251-915C-B034AFD30C69}" dt="2025-10-06T16:14:32.766" v="16"/>
        <pc:sldMkLst>
          <pc:docMk/>
          <pc:sldMk cId="1487345685" sldId="392"/>
        </pc:sldMkLst>
      </pc:sldChg>
      <pc:sldChg chg="modSp add del mod ord">
        <pc:chgData name="Pretty Ndawo" userId="25ef3d1f-0137-4c69-b472-888b2d1ecbb2" providerId="ADAL" clId="{2E74B507-8415-4251-915C-B034AFD30C69}" dt="2025-10-15T10:22:44.315" v="3142" actId="2696"/>
        <pc:sldMkLst>
          <pc:docMk/>
          <pc:sldMk cId="2028365836" sldId="392"/>
        </pc:sldMkLst>
        <pc:spChg chg="mod">
          <ac:chgData name="Pretty Ndawo" userId="25ef3d1f-0137-4c69-b472-888b2d1ecbb2" providerId="ADAL" clId="{2E74B507-8415-4251-915C-B034AFD30C69}" dt="2025-10-15T10:22:21.067" v="3137" actId="21"/>
          <ac:spMkLst>
            <pc:docMk/>
            <pc:sldMk cId="2028365836" sldId="392"/>
            <ac:spMk id="11" creationId="{05E23283-BD93-6485-5769-36BC78689395}"/>
          </ac:spMkLst>
        </pc:spChg>
      </pc:sldChg>
      <pc:sldChg chg="modSp add del mod setBg">
        <pc:chgData name="Pretty Ndawo" userId="25ef3d1f-0137-4c69-b472-888b2d1ecbb2" providerId="ADAL" clId="{2E74B507-8415-4251-915C-B034AFD30C69}" dt="2025-10-06T16:14:16.734" v="12"/>
        <pc:sldMkLst>
          <pc:docMk/>
          <pc:sldMk cId="3158859042" sldId="392"/>
        </pc:sldMkLst>
      </pc:sldChg>
      <pc:sldChg chg="add del setBg">
        <pc:chgData name="Pretty Ndawo" userId="25ef3d1f-0137-4c69-b472-888b2d1ecbb2" providerId="ADAL" clId="{2E74B507-8415-4251-915C-B034AFD30C69}" dt="2025-10-06T16:14:27.113" v="14"/>
        <pc:sldMkLst>
          <pc:docMk/>
          <pc:sldMk cId="3748674889" sldId="392"/>
        </pc:sldMkLst>
      </pc:sldChg>
      <pc:sldChg chg="delSp modSp add del mod setBg modNotesTx">
        <pc:chgData name="Pretty Ndawo" userId="25ef3d1f-0137-4c69-b472-888b2d1ecbb2" providerId="ADAL" clId="{2E74B507-8415-4251-915C-B034AFD30C69}" dt="2025-10-15T10:29:54.881" v="3171" actId="20577"/>
        <pc:sldMkLst>
          <pc:docMk/>
          <pc:sldMk cId="424347456" sldId="393"/>
        </pc:sldMkLst>
        <pc:spChg chg="mod">
          <ac:chgData name="Pretty Ndawo" userId="25ef3d1f-0137-4c69-b472-888b2d1ecbb2" providerId="ADAL" clId="{2E74B507-8415-4251-915C-B034AFD30C69}" dt="2025-10-08T13:23:35.139" v="1805" actId="20577"/>
          <ac:spMkLst>
            <pc:docMk/>
            <pc:sldMk cId="424347456" sldId="393"/>
            <ac:spMk id="9" creationId="{DA635111-6CBC-ED4E-2A71-7AB8C505246C}"/>
          </ac:spMkLst>
        </pc:spChg>
        <pc:spChg chg="mod">
          <ac:chgData name="Pretty Ndawo" userId="25ef3d1f-0137-4c69-b472-888b2d1ecbb2" providerId="ADAL" clId="{2E74B507-8415-4251-915C-B034AFD30C69}" dt="2025-10-15T10:29:54.881" v="3171" actId="20577"/>
          <ac:spMkLst>
            <pc:docMk/>
            <pc:sldMk cId="424347456" sldId="393"/>
            <ac:spMk id="11" creationId="{CE6A7C6A-D9AD-5019-BA48-D84F63DB86AF}"/>
          </ac:spMkLst>
        </pc:spChg>
      </pc:sldChg>
      <pc:sldChg chg="delSp modSp add del mod">
        <pc:chgData name="Pretty Ndawo" userId="25ef3d1f-0137-4c69-b472-888b2d1ecbb2" providerId="ADAL" clId="{2E74B507-8415-4251-915C-B034AFD30C69}" dt="2025-10-13T11:26:36.720" v="2381" actId="2696"/>
        <pc:sldMkLst>
          <pc:docMk/>
          <pc:sldMk cId="917782681" sldId="394"/>
        </pc:sldMkLst>
      </pc:sldChg>
      <pc:sldChg chg="add del">
        <pc:chgData name="Pretty Ndawo" userId="25ef3d1f-0137-4c69-b472-888b2d1ecbb2" providerId="ADAL" clId="{2E74B507-8415-4251-915C-B034AFD30C69}" dt="2025-10-07T15:55:27.650" v="176"/>
        <pc:sldMkLst>
          <pc:docMk/>
          <pc:sldMk cId="1654070284" sldId="395"/>
        </pc:sldMkLst>
      </pc:sldChg>
      <pc:sldChg chg="add del">
        <pc:chgData name="Pretty Ndawo" userId="25ef3d1f-0137-4c69-b472-888b2d1ecbb2" providerId="ADAL" clId="{2E74B507-8415-4251-915C-B034AFD30C69}" dt="2025-10-07T15:57:08.687" v="178" actId="2696"/>
        <pc:sldMkLst>
          <pc:docMk/>
          <pc:sldMk cId="3948395642" sldId="395"/>
        </pc:sldMkLst>
      </pc:sldChg>
      <pc:sldChg chg="delSp modSp add mod modNotesTx">
        <pc:chgData name="Pretty Ndawo" userId="25ef3d1f-0137-4c69-b472-888b2d1ecbb2" providerId="ADAL" clId="{2E74B507-8415-4251-915C-B034AFD30C69}" dt="2025-10-13T12:43:11.047" v="2882" actId="20577"/>
        <pc:sldMkLst>
          <pc:docMk/>
          <pc:sldMk cId="3950329832" sldId="395"/>
        </pc:sldMkLst>
        <pc:spChg chg="mod">
          <ac:chgData name="Pretty Ndawo" userId="25ef3d1f-0137-4c69-b472-888b2d1ecbb2" providerId="ADAL" clId="{2E74B507-8415-4251-915C-B034AFD30C69}" dt="2025-10-08T13:38:08.763" v="1813" actId="255"/>
          <ac:spMkLst>
            <pc:docMk/>
            <pc:sldMk cId="3950329832" sldId="395"/>
            <ac:spMk id="9" creationId="{E10AD554-141C-6B19-760A-52B0916941D3}"/>
          </ac:spMkLst>
        </pc:spChg>
        <pc:spChg chg="mod">
          <ac:chgData name="Pretty Ndawo" userId="25ef3d1f-0137-4c69-b472-888b2d1ecbb2" providerId="ADAL" clId="{2E74B507-8415-4251-915C-B034AFD30C69}" dt="2025-10-13T12:43:11.047" v="2882" actId="20577"/>
          <ac:spMkLst>
            <pc:docMk/>
            <pc:sldMk cId="3950329832" sldId="395"/>
            <ac:spMk id="11" creationId="{9DC45F1C-88D7-D508-A559-F806E26D3F66}"/>
          </ac:spMkLst>
        </pc:spChg>
      </pc:sldChg>
      <pc:sldChg chg="add del setBg">
        <pc:chgData name="Pretty Ndawo" userId="25ef3d1f-0137-4c69-b472-888b2d1ecbb2" providerId="ADAL" clId="{2E74B507-8415-4251-915C-B034AFD30C69}" dt="2025-10-07T15:55:18.077" v="174"/>
        <pc:sldMkLst>
          <pc:docMk/>
          <pc:sldMk cId="4217868801" sldId="395"/>
        </pc:sldMkLst>
      </pc:sldChg>
      <pc:sldChg chg="modSp add mod">
        <pc:chgData name="Pretty Ndawo" userId="25ef3d1f-0137-4c69-b472-888b2d1ecbb2" providerId="ADAL" clId="{2E74B507-8415-4251-915C-B034AFD30C69}" dt="2025-10-13T12:47:09.868" v="2976" actId="33524"/>
        <pc:sldMkLst>
          <pc:docMk/>
          <pc:sldMk cId="1723869053" sldId="396"/>
        </pc:sldMkLst>
        <pc:spChg chg="mod">
          <ac:chgData name="Pretty Ndawo" userId="25ef3d1f-0137-4c69-b472-888b2d1ecbb2" providerId="ADAL" clId="{2E74B507-8415-4251-915C-B034AFD30C69}" dt="2025-10-08T13:46:59.711" v="1959" actId="21"/>
          <ac:spMkLst>
            <pc:docMk/>
            <pc:sldMk cId="1723869053" sldId="396"/>
            <ac:spMk id="8" creationId="{0F683F7D-46E2-9EA9-955F-63A9F27E9A8A}"/>
          </ac:spMkLst>
        </pc:spChg>
        <pc:spChg chg="mod">
          <ac:chgData name="Pretty Ndawo" userId="25ef3d1f-0137-4c69-b472-888b2d1ecbb2" providerId="ADAL" clId="{2E74B507-8415-4251-915C-B034AFD30C69}" dt="2025-10-08T13:47:27.331" v="1981" actId="20577"/>
          <ac:spMkLst>
            <pc:docMk/>
            <pc:sldMk cId="1723869053" sldId="396"/>
            <ac:spMk id="9" creationId="{09DBC988-1359-A4EF-B068-145BED7E8E8F}"/>
          </ac:spMkLst>
        </pc:spChg>
        <pc:spChg chg="mod">
          <ac:chgData name="Pretty Ndawo" userId="25ef3d1f-0137-4c69-b472-888b2d1ecbb2" providerId="ADAL" clId="{2E74B507-8415-4251-915C-B034AFD30C69}" dt="2025-10-13T12:47:09.868" v="2976" actId="33524"/>
          <ac:spMkLst>
            <pc:docMk/>
            <pc:sldMk cId="1723869053" sldId="396"/>
            <ac:spMk id="11" creationId="{97DC2C66-30CE-DF2A-61E6-A2F267F58566}"/>
          </ac:spMkLst>
        </pc:spChg>
        <pc:grpChg chg="mod">
          <ac:chgData name="Pretty Ndawo" userId="25ef3d1f-0137-4c69-b472-888b2d1ecbb2" providerId="ADAL" clId="{2E74B507-8415-4251-915C-B034AFD30C69}" dt="2025-10-08T13:47:06.654" v="1960" actId="1076"/>
          <ac:grpSpMkLst>
            <pc:docMk/>
            <pc:sldMk cId="1723869053" sldId="396"/>
            <ac:grpSpMk id="2" creationId="{386C0A50-D08C-EBB0-928F-69055E04177A}"/>
          </ac:grpSpMkLst>
        </pc:grpChg>
      </pc:sldChg>
      <pc:sldChg chg="addSp delSp modSp add del mod">
        <pc:chgData name="Pretty Ndawo" userId="25ef3d1f-0137-4c69-b472-888b2d1ecbb2" providerId="ADAL" clId="{2E74B507-8415-4251-915C-B034AFD30C69}" dt="2025-10-10T12:12:36.701" v="2120" actId="2696"/>
        <pc:sldMkLst>
          <pc:docMk/>
          <pc:sldMk cId="92158779" sldId="397"/>
        </pc:sldMkLst>
      </pc:sldChg>
      <pc:sldChg chg="delSp modSp add del mod">
        <pc:chgData name="Pretty Ndawo" userId="25ef3d1f-0137-4c69-b472-888b2d1ecbb2" providerId="ADAL" clId="{2E74B507-8415-4251-915C-B034AFD30C69}" dt="2025-10-13T12:15:50.163" v="2745" actId="2696"/>
        <pc:sldMkLst>
          <pc:docMk/>
          <pc:sldMk cId="1864209429" sldId="398"/>
        </pc:sldMkLst>
      </pc:sldChg>
      <pc:sldChg chg="addSp delSp modSp add mod">
        <pc:chgData name="Pretty Ndawo" userId="25ef3d1f-0137-4c69-b472-888b2d1ecbb2" providerId="ADAL" clId="{2E74B507-8415-4251-915C-B034AFD30C69}" dt="2025-10-13T11:42:21.248" v="2416" actId="1076"/>
        <pc:sldMkLst>
          <pc:docMk/>
          <pc:sldMk cId="1008019969" sldId="399"/>
        </pc:sldMkLst>
        <pc:spChg chg="mod">
          <ac:chgData name="Pretty Ndawo" userId="25ef3d1f-0137-4c69-b472-888b2d1ecbb2" providerId="ADAL" clId="{2E74B507-8415-4251-915C-B034AFD30C69}" dt="2025-10-10T12:44:35.915" v="2222"/>
          <ac:spMkLst>
            <pc:docMk/>
            <pc:sldMk cId="1008019969" sldId="399"/>
            <ac:spMk id="9" creationId="{BB9433C9-379B-1BF0-FD1D-F4182B298E4F}"/>
          </ac:spMkLst>
        </pc:spChg>
        <pc:picChg chg="add mod">
          <ac:chgData name="Pretty Ndawo" userId="25ef3d1f-0137-4c69-b472-888b2d1ecbb2" providerId="ADAL" clId="{2E74B507-8415-4251-915C-B034AFD30C69}" dt="2025-10-13T11:42:21.248" v="2416" actId="1076"/>
          <ac:picMkLst>
            <pc:docMk/>
            <pc:sldMk cId="1008019969" sldId="399"/>
            <ac:picMk id="13" creationId="{1611E68D-2FDD-0F22-FC78-D76D864F27E2}"/>
          </ac:picMkLst>
        </pc:picChg>
      </pc:sldChg>
      <pc:sldChg chg="addSp delSp modSp add mod">
        <pc:chgData name="Pretty Ndawo" userId="25ef3d1f-0137-4c69-b472-888b2d1ecbb2" providerId="ADAL" clId="{2E74B507-8415-4251-915C-B034AFD30C69}" dt="2025-10-10T12:44:29.551" v="2221"/>
        <pc:sldMkLst>
          <pc:docMk/>
          <pc:sldMk cId="3993812351" sldId="400"/>
        </pc:sldMkLst>
        <pc:spChg chg="mod">
          <ac:chgData name="Pretty Ndawo" userId="25ef3d1f-0137-4c69-b472-888b2d1ecbb2" providerId="ADAL" clId="{2E74B507-8415-4251-915C-B034AFD30C69}" dt="2025-10-10T12:44:29.551" v="2221"/>
          <ac:spMkLst>
            <pc:docMk/>
            <pc:sldMk cId="3993812351" sldId="400"/>
            <ac:spMk id="9" creationId="{C77088A7-8D42-5A5B-62EB-AF1333443CEF}"/>
          </ac:spMkLst>
        </pc:spChg>
        <pc:picChg chg="add mod">
          <ac:chgData name="Pretty Ndawo" userId="25ef3d1f-0137-4c69-b472-888b2d1ecbb2" providerId="ADAL" clId="{2E74B507-8415-4251-915C-B034AFD30C69}" dt="2025-10-10T12:41:40.007" v="2220" actId="14100"/>
          <ac:picMkLst>
            <pc:docMk/>
            <pc:sldMk cId="3993812351" sldId="400"/>
            <ac:picMk id="14" creationId="{64852E27-263B-7DF3-786C-5DE3E511A618}"/>
          </ac:picMkLst>
        </pc:picChg>
      </pc:sldChg>
      <pc:sldChg chg="addSp delSp modSp add mod">
        <pc:chgData name="Pretty Ndawo" userId="25ef3d1f-0137-4c69-b472-888b2d1ecbb2" providerId="ADAL" clId="{2E74B507-8415-4251-915C-B034AFD30C69}" dt="2025-10-10T12:35:03.114" v="2199"/>
        <pc:sldMkLst>
          <pc:docMk/>
          <pc:sldMk cId="2565865216" sldId="401"/>
        </pc:sldMkLst>
        <pc:spChg chg="mod">
          <ac:chgData name="Pretty Ndawo" userId="25ef3d1f-0137-4c69-b472-888b2d1ecbb2" providerId="ADAL" clId="{2E74B507-8415-4251-915C-B034AFD30C69}" dt="2025-10-10T12:34:18.155" v="2191"/>
          <ac:spMkLst>
            <pc:docMk/>
            <pc:sldMk cId="2565865216" sldId="401"/>
            <ac:spMk id="9" creationId="{E2F1F764-438B-C8C8-0F12-4B2DC3B93E42}"/>
          </ac:spMkLst>
        </pc:spChg>
        <pc:picChg chg="add mod">
          <ac:chgData name="Pretty Ndawo" userId="25ef3d1f-0137-4c69-b472-888b2d1ecbb2" providerId="ADAL" clId="{2E74B507-8415-4251-915C-B034AFD30C69}" dt="2025-10-10T12:34:55.083" v="2197" actId="1076"/>
          <ac:picMkLst>
            <pc:docMk/>
            <pc:sldMk cId="2565865216" sldId="401"/>
            <ac:picMk id="7" creationId="{BF9142C3-F2FE-16C8-F00D-5BBDD9067346}"/>
          </ac:picMkLst>
        </pc:picChg>
      </pc:sldChg>
      <pc:sldChg chg="addSp delSp modSp add mod">
        <pc:chgData name="Pretty Ndawo" userId="25ef3d1f-0137-4c69-b472-888b2d1ecbb2" providerId="ADAL" clId="{2E74B507-8415-4251-915C-B034AFD30C69}" dt="2025-10-10T12:34:00.980" v="2190"/>
        <pc:sldMkLst>
          <pc:docMk/>
          <pc:sldMk cId="211320354" sldId="402"/>
        </pc:sldMkLst>
        <pc:spChg chg="mod">
          <ac:chgData name="Pretty Ndawo" userId="25ef3d1f-0137-4c69-b472-888b2d1ecbb2" providerId="ADAL" clId="{2E74B507-8415-4251-915C-B034AFD30C69}" dt="2025-10-10T12:33:10.066" v="2172"/>
          <ac:spMkLst>
            <pc:docMk/>
            <pc:sldMk cId="211320354" sldId="402"/>
            <ac:spMk id="9" creationId="{F2312D3E-9791-7318-40A7-02CA0BF363C5}"/>
          </ac:spMkLst>
        </pc:spChg>
        <pc:picChg chg="add mod">
          <ac:chgData name="Pretty Ndawo" userId="25ef3d1f-0137-4c69-b472-888b2d1ecbb2" providerId="ADAL" clId="{2E74B507-8415-4251-915C-B034AFD30C69}" dt="2025-10-10T12:34:00.248" v="2188" actId="14100"/>
          <ac:picMkLst>
            <pc:docMk/>
            <pc:sldMk cId="211320354" sldId="402"/>
            <ac:picMk id="7" creationId="{4CE0DACE-9CC6-EAFF-8394-B88DB3094A18}"/>
          </ac:picMkLst>
        </pc:picChg>
      </pc:sldChg>
      <pc:sldChg chg="addSp delSp modSp add mod modNotesTx">
        <pc:chgData name="Pretty Ndawo" userId="25ef3d1f-0137-4c69-b472-888b2d1ecbb2" providerId="ADAL" clId="{2E74B507-8415-4251-915C-B034AFD30C69}" dt="2025-10-15T15:08:07.364" v="4109" actId="20577"/>
        <pc:sldMkLst>
          <pc:docMk/>
          <pc:sldMk cId="3171059959" sldId="403"/>
        </pc:sldMkLst>
        <pc:spChg chg="mod">
          <ac:chgData name="Pretty Ndawo" userId="25ef3d1f-0137-4c69-b472-888b2d1ecbb2" providerId="ADAL" clId="{2E74B507-8415-4251-915C-B034AFD30C69}" dt="2025-10-10T12:16:02.630" v="2142"/>
          <ac:spMkLst>
            <pc:docMk/>
            <pc:sldMk cId="3171059959" sldId="403"/>
            <ac:spMk id="9" creationId="{B711036C-535C-C5A5-9D08-8840BB4E6853}"/>
          </ac:spMkLst>
        </pc:spChg>
        <pc:spChg chg="add del mod">
          <ac:chgData name="Pretty Ndawo" userId="25ef3d1f-0137-4c69-b472-888b2d1ecbb2" providerId="ADAL" clId="{2E74B507-8415-4251-915C-B034AFD30C69}" dt="2025-10-10T12:17:55.039" v="2157" actId="47"/>
          <ac:spMkLst>
            <pc:docMk/>
            <pc:sldMk cId="3171059959" sldId="403"/>
            <ac:spMk id="11" creationId="{EFAC4483-A7A9-99CE-9411-2686E9B84150}"/>
          </ac:spMkLst>
        </pc:spChg>
        <pc:picChg chg="add mod ord">
          <ac:chgData name="Pretty Ndawo" userId="25ef3d1f-0137-4c69-b472-888b2d1ecbb2" providerId="ADAL" clId="{2E74B507-8415-4251-915C-B034AFD30C69}" dt="2025-10-13T11:36:41.306" v="2412" actId="14100"/>
          <ac:picMkLst>
            <pc:docMk/>
            <pc:sldMk cId="3171059959" sldId="403"/>
            <ac:picMk id="13" creationId="{6A8F235D-8D05-2ADF-3C8D-40E57C3B660B}"/>
          </ac:picMkLst>
        </pc:picChg>
      </pc:sldChg>
      <pc:sldChg chg="addSp delSp modSp add mod">
        <pc:chgData name="Pretty Ndawo" userId="25ef3d1f-0137-4c69-b472-888b2d1ecbb2" providerId="ADAL" clId="{2E74B507-8415-4251-915C-B034AFD30C69}" dt="2025-10-10T12:32:49.823" v="2171" actId="14100"/>
        <pc:sldMkLst>
          <pc:docMk/>
          <pc:sldMk cId="2879317434" sldId="404"/>
        </pc:sldMkLst>
        <pc:spChg chg="mod">
          <ac:chgData name="Pretty Ndawo" userId="25ef3d1f-0137-4c69-b472-888b2d1ecbb2" providerId="ADAL" clId="{2E74B507-8415-4251-915C-B034AFD30C69}" dt="2025-10-10T12:14:33.132" v="2123"/>
          <ac:spMkLst>
            <pc:docMk/>
            <pc:sldMk cId="2879317434" sldId="404"/>
            <ac:spMk id="9" creationId="{EE5C125A-4461-72CC-7A29-5ECE10073042}"/>
          </ac:spMkLst>
        </pc:spChg>
        <pc:grpChg chg="mod">
          <ac:chgData name="Pretty Ndawo" userId="25ef3d1f-0137-4c69-b472-888b2d1ecbb2" providerId="ADAL" clId="{2E74B507-8415-4251-915C-B034AFD30C69}" dt="2025-10-10T12:14:28.168" v="2122" actId="1076"/>
          <ac:grpSpMkLst>
            <pc:docMk/>
            <pc:sldMk cId="2879317434" sldId="404"/>
            <ac:grpSpMk id="2" creationId="{7332B66C-FBF2-4C18-04B7-0F528B15174B}"/>
          </ac:grpSpMkLst>
        </pc:grpChg>
        <pc:picChg chg="add mod">
          <ac:chgData name="Pretty Ndawo" userId="25ef3d1f-0137-4c69-b472-888b2d1ecbb2" providerId="ADAL" clId="{2E74B507-8415-4251-915C-B034AFD30C69}" dt="2025-10-10T12:32:49.823" v="2171" actId="14100"/>
          <ac:picMkLst>
            <pc:docMk/>
            <pc:sldMk cId="2879317434" sldId="404"/>
            <ac:picMk id="7" creationId="{D8E4D084-C2C5-0307-E41E-66CF32EB56A1}"/>
          </ac:picMkLst>
        </pc:picChg>
      </pc:sldChg>
      <pc:sldChg chg="addSp delSp modSp add mod">
        <pc:chgData name="Pretty Ndawo" userId="25ef3d1f-0137-4c69-b472-888b2d1ecbb2" providerId="ADAL" clId="{2E74B507-8415-4251-915C-B034AFD30C69}" dt="2025-10-13T12:54:07.532" v="2993" actId="1076"/>
        <pc:sldMkLst>
          <pc:docMk/>
          <pc:sldMk cId="4755275" sldId="405"/>
        </pc:sldMkLst>
        <pc:picChg chg="add mod">
          <ac:chgData name="Pretty Ndawo" userId="25ef3d1f-0137-4c69-b472-888b2d1ecbb2" providerId="ADAL" clId="{2E74B507-8415-4251-915C-B034AFD30C69}" dt="2025-10-13T12:54:07.532" v="2993" actId="1076"/>
          <ac:picMkLst>
            <pc:docMk/>
            <pc:sldMk cId="4755275" sldId="405"/>
            <ac:picMk id="10" creationId="{5E22FDF6-B719-8DC3-6FB3-EB4F5CC54C30}"/>
          </ac:picMkLst>
        </pc:picChg>
      </pc:sldChg>
      <pc:sldChg chg="addSp delSp modSp add mod">
        <pc:chgData name="Pretty Ndawo" userId="25ef3d1f-0137-4c69-b472-888b2d1ecbb2" providerId="ADAL" clId="{2E74B507-8415-4251-915C-B034AFD30C69}" dt="2025-10-13T11:50:35.415" v="2440" actId="14100"/>
        <pc:sldMkLst>
          <pc:docMk/>
          <pc:sldMk cId="939657263" sldId="406"/>
        </pc:sldMkLst>
        <pc:picChg chg="add mod">
          <ac:chgData name="Pretty Ndawo" userId="25ef3d1f-0137-4c69-b472-888b2d1ecbb2" providerId="ADAL" clId="{2E74B507-8415-4251-915C-B034AFD30C69}" dt="2025-10-13T11:50:35.415" v="2440" actId="14100"/>
          <ac:picMkLst>
            <pc:docMk/>
            <pc:sldMk cId="939657263" sldId="406"/>
            <ac:picMk id="7" creationId="{9BBFD813-2F11-778C-3133-6E031C3FFE2E}"/>
          </ac:picMkLst>
        </pc:picChg>
      </pc:sldChg>
      <pc:sldChg chg="addSp delSp modSp add mod">
        <pc:chgData name="Pretty Ndawo" userId="25ef3d1f-0137-4c69-b472-888b2d1ecbb2" providerId="ADAL" clId="{2E74B507-8415-4251-915C-B034AFD30C69}" dt="2025-10-13T11:47:05.184" v="2431" actId="1076"/>
        <pc:sldMkLst>
          <pc:docMk/>
          <pc:sldMk cId="4287080668" sldId="407"/>
        </pc:sldMkLst>
        <pc:picChg chg="add mod">
          <ac:chgData name="Pretty Ndawo" userId="25ef3d1f-0137-4c69-b472-888b2d1ecbb2" providerId="ADAL" clId="{2E74B507-8415-4251-915C-B034AFD30C69}" dt="2025-10-13T11:47:05.184" v="2431" actId="1076"/>
          <ac:picMkLst>
            <pc:docMk/>
            <pc:sldMk cId="4287080668" sldId="407"/>
            <ac:picMk id="7" creationId="{0B87E3C7-BB3A-5FDF-52CE-E880B73C2E4D}"/>
          </ac:picMkLst>
        </pc:picChg>
      </pc:sldChg>
      <pc:sldChg chg="modSp add mod ord">
        <pc:chgData name="Pretty Ndawo" userId="25ef3d1f-0137-4c69-b472-888b2d1ecbb2" providerId="ADAL" clId="{2E74B507-8415-4251-915C-B034AFD30C69}" dt="2025-10-15T10:22:34.783" v="3141" actId="20577"/>
        <pc:sldMkLst>
          <pc:docMk/>
          <pc:sldMk cId="1328546078" sldId="408"/>
        </pc:sldMkLst>
        <pc:spChg chg="mod">
          <ac:chgData name="Pretty Ndawo" userId="25ef3d1f-0137-4c69-b472-888b2d1ecbb2" providerId="ADAL" clId="{2E74B507-8415-4251-915C-B034AFD30C69}" dt="2025-10-15T10:22:34.783" v="3141" actId="20577"/>
          <ac:spMkLst>
            <pc:docMk/>
            <pc:sldMk cId="1328546078" sldId="408"/>
            <ac:spMk id="11" creationId="{4411CD19-BE8B-9881-F05A-98C98AD30F11}"/>
          </ac:spMkLst>
        </pc:spChg>
      </pc:sldChg>
      <pc:sldChg chg="modSp add mod">
        <pc:chgData name="Pretty Ndawo" userId="25ef3d1f-0137-4c69-b472-888b2d1ecbb2" providerId="ADAL" clId="{2E74B507-8415-4251-915C-B034AFD30C69}" dt="2025-10-13T12:33:50.348" v="2810" actId="5793"/>
        <pc:sldMkLst>
          <pc:docMk/>
          <pc:sldMk cId="20665796" sldId="409"/>
        </pc:sldMkLst>
        <pc:spChg chg="mod">
          <ac:chgData name="Pretty Ndawo" userId="25ef3d1f-0137-4c69-b472-888b2d1ecbb2" providerId="ADAL" clId="{2E74B507-8415-4251-915C-B034AFD30C69}" dt="2025-10-13T11:25:41.810" v="2374"/>
          <ac:spMkLst>
            <pc:docMk/>
            <pc:sldMk cId="20665796" sldId="409"/>
            <ac:spMk id="8" creationId="{86F98175-C6FD-696B-A45B-B1373B4D28A0}"/>
          </ac:spMkLst>
        </pc:spChg>
        <pc:spChg chg="mod">
          <ac:chgData name="Pretty Ndawo" userId="25ef3d1f-0137-4c69-b472-888b2d1ecbb2" providerId="ADAL" clId="{2E74B507-8415-4251-915C-B034AFD30C69}" dt="2025-10-13T11:25:26.606" v="2370"/>
          <ac:spMkLst>
            <pc:docMk/>
            <pc:sldMk cId="20665796" sldId="409"/>
            <ac:spMk id="9" creationId="{C9B47769-EE6C-BFAF-AC33-1ED59B072E8B}"/>
          </ac:spMkLst>
        </pc:spChg>
        <pc:spChg chg="mod">
          <ac:chgData name="Pretty Ndawo" userId="25ef3d1f-0137-4c69-b472-888b2d1ecbb2" providerId="ADAL" clId="{2E74B507-8415-4251-915C-B034AFD30C69}" dt="2025-10-13T12:33:50.348" v="2810" actId="5793"/>
          <ac:spMkLst>
            <pc:docMk/>
            <pc:sldMk cId="20665796" sldId="409"/>
            <ac:spMk id="11" creationId="{0C0ABDAA-9F8F-2A02-5ECF-3F9E5D5E0DD4}"/>
          </ac:spMkLst>
        </pc:spChg>
      </pc:sldChg>
      <pc:sldChg chg="modSp add del mod">
        <pc:chgData name="Pretty Ndawo" userId="25ef3d1f-0137-4c69-b472-888b2d1ecbb2" providerId="ADAL" clId="{2E74B507-8415-4251-915C-B034AFD30C69}" dt="2025-10-15T10:19:49.125" v="3130" actId="2696"/>
        <pc:sldMkLst>
          <pc:docMk/>
          <pc:sldMk cId="1126300749" sldId="410"/>
        </pc:sldMkLst>
      </pc:sldChg>
      <pc:sldChg chg="add del">
        <pc:chgData name="Pretty Ndawo" userId="25ef3d1f-0137-4c69-b472-888b2d1ecbb2" providerId="ADAL" clId="{2E74B507-8415-4251-915C-B034AFD30C69}" dt="2025-10-13T11:26:33.345" v="2380" actId="2890"/>
        <pc:sldMkLst>
          <pc:docMk/>
          <pc:sldMk cId="2282155182" sldId="410"/>
        </pc:sldMkLst>
      </pc:sldChg>
      <pc:sldChg chg="addSp delSp modSp add mod">
        <pc:chgData name="Pretty Ndawo" userId="25ef3d1f-0137-4c69-b472-888b2d1ecbb2" providerId="ADAL" clId="{2E74B507-8415-4251-915C-B034AFD30C69}" dt="2025-10-13T11:52:09.642" v="2451" actId="14100"/>
        <pc:sldMkLst>
          <pc:docMk/>
          <pc:sldMk cId="2018711157" sldId="411"/>
        </pc:sldMkLst>
        <pc:picChg chg="add mod">
          <ac:chgData name="Pretty Ndawo" userId="25ef3d1f-0137-4c69-b472-888b2d1ecbb2" providerId="ADAL" clId="{2E74B507-8415-4251-915C-B034AFD30C69}" dt="2025-10-13T11:52:09.642" v="2451" actId="14100"/>
          <ac:picMkLst>
            <pc:docMk/>
            <pc:sldMk cId="2018711157" sldId="411"/>
            <ac:picMk id="8" creationId="{6D226AEE-D4FA-0851-53A5-A214E2D34448}"/>
          </ac:picMkLst>
        </pc:picChg>
      </pc:sldChg>
      <pc:sldChg chg="addSp delSp modSp add mod">
        <pc:chgData name="Pretty Ndawo" userId="25ef3d1f-0137-4c69-b472-888b2d1ecbb2" providerId="ADAL" clId="{2E74B507-8415-4251-915C-B034AFD30C69}" dt="2025-10-13T11:59:11.813" v="2462" actId="14100"/>
        <pc:sldMkLst>
          <pc:docMk/>
          <pc:sldMk cId="1442341023" sldId="412"/>
        </pc:sldMkLst>
        <pc:picChg chg="add mod">
          <ac:chgData name="Pretty Ndawo" userId="25ef3d1f-0137-4c69-b472-888b2d1ecbb2" providerId="ADAL" clId="{2E74B507-8415-4251-915C-B034AFD30C69}" dt="2025-10-13T11:59:11.813" v="2462" actId="14100"/>
          <ac:picMkLst>
            <pc:docMk/>
            <pc:sldMk cId="1442341023" sldId="412"/>
            <ac:picMk id="8" creationId="{72B33ECB-4EBC-7129-637B-E6C00EB894A4}"/>
          </ac:picMkLst>
        </pc:picChg>
      </pc:sldChg>
      <pc:sldChg chg="addSp delSp modSp add mod">
        <pc:chgData name="Pretty Ndawo" userId="25ef3d1f-0137-4c69-b472-888b2d1ecbb2" providerId="ADAL" clId="{2E74B507-8415-4251-915C-B034AFD30C69}" dt="2025-10-13T12:00:25.853" v="2471" actId="14100"/>
        <pc:sldMkLst>
          <pc:docMk/>
          <pc:sldMk cId="3899076286" sldId="413"/>
        </pc:sldMkLst>
        <pc:picChg chg="add mod">
          <ac:chgData name="Pretty Ndawo" userId="25ef3d1f-0137-4c69-b472-888b2d1ecbb2" providerId="ADAL" clId="{2E74B507-8415-4251-915C-B034AFD30C69}" dt="2025-10-13T12:00:25.853" v="2471" actId="14100"/>
          <ac:picMkLst>
            <pc:docMk/>
            <pc:sldMk cId="3899076286" sldId="413"/>
            <ac:picMk id="8" creationId="{CEA18017-7531-1445-D0BB-7E3FE90C60E3}"/>
          </ac:picMkLst>
        </pc:picChg>
      </pc:sldChg>
      <pc:sldChg chg="addSp modSp add mod">
        <pc:chgData name="Pretty Ndawo" userId="25ef3d1f-0137-4c69-b472-888b2d1ecbb2" providerId="ADAL" clId="{2E74B507-8415-4251-915C-B034AFD30C69}" dt="2025-10-13T12:02:44.440" v="2481" actId="14100"/>
        <pc:sldMkLst>
          <pc:docMk/>
          <pc:sldMk cId="2826350643" sldId="414"/>
        </pc:sldMkLst>
        <pc:picChg chg="add mod">
          <ac:chgData name="Pretty Ndawo" userId="25ef3d1f-0137-4c69-b472-888b2d1ecbb2" providerId="ADAL" clId="{2E74B507-8415-4251-915C-B034AFD30C69}" dt="2025-10-13T12:02:44.440" v="2481" actId="14100"/>
          <ac:picMkLst>
            <pc:docMk/>
            <pc:sldMk cId="2826350643" sldId="414"/>
            <ac:picMk id="7" creationId="{F0EF8AC8-74D7-2045-AB50-3B9D43A04247}"/>
          </ac:picMkLst>
        </pc:picChg>
      </pc:sldChg>
      <pc:sldChg chg="delSp modSp add mod modNotesTx">
        <pc:chgData name="Pretty Ndawo" userId="25ef3d1f-0137-4c69-b472-888b2d1ecbb2" providerId="ADAL" clId="{2E74B507-8415-4251-915C-B034AFD30C69}" dt="2025-10-15T15:07:12.051" v="4091" actId="2710"/>
        <pc:sldMkLst>
          <pc:docMk/>
          <pc:sldMk cId="2204006694" sldId="415"/>
        </pc:sldMkLst>
        <pc:spChg chg="mod">
          <ac:chgData name="Pretty Ndawo" userId="25ef3d1f-0137-4c69-b472-888b2d1ecbb2" providerId="ADAL" clId="{2E74B507-8415-4251-915C-B034AFD30C69}" dt="2025-10-13T12:04:29.769" v="2498"/>
          <ac:spMkLst>
            <pc:docMk/>
            <pc:sldMk cId="2204006694" sldId="415"/>
            <ac:spMk id="9" creationId="{5392683A-8EF3-C690-47B9-E0F731EF586A}"/>
          </ac:spMkLst>
        </pc:spChg>
        <pc:spChg chg="mod">
          <ac:chgData name="Pretty Ndawo" userId="25ef3d1f-0137-4c69-b472-888b2d1ecbb2" providerId="ADAL" clId="{2E74B507-8415-4251-915C-B034AFD30C69}" dt="2025-10-15T15:07:12.051" v="4091" actId="2710"/>
          <ac:spMkLst>
            <pc:docMk/>
            <pc:sldMk cId="2204006694" sldId="415"/>
            <ac:spMk id="11" creationId="{20821695-7BD2-0389-FC48-F28C398571A9}"/>
          </ac:spMkLst>
        </pc:spChg>
      </pc:sldChg>
      <pc:sldChg chg="addSp delSp add del mod setBg">
        <pc:chgData name="Pretty Ndawo" userId="25ef3d1f-0137-4c69-b472-888b2d1ecbb2" providerId="ADAL" clId="{2E74B507-8415-4251-915C-B034AFD30C69}" dt="2025-10-13T12:03:31.917" v="2487"/>
        <pc:sldMkLst>
          <pc:docMk/>
          <pc:sldMk cId="2336300033" sldId="415"/>
        </pc:sldMkLst>
      </pc:sldChg>
      <pc:sldChg chg="addSp delSp modSp add mod">
        <pc:chgData name="Pretty Ndawo" userId="25ef3d1f-0137-4c69-b472-888b2d1ecbb2" providerId="ADAL" clId="{2E74B507-8415-4251-915C-B034AFD30C69}" dt="2025-10-13T12:52:59.382" v="2984" actId="14100"/>
        <pc:sldMkLst>
          <pc:docMk/>
          <pc:sldMk cId="1416114581" sldId="416"/>
        </pc:sldMkLst>
        <pc:picChg chg="add mod">
          <ac:chgData name="Pretty Ndawo" userId="25ef3d1f-0137-4c69-b472-888b2d1ecbb2" providerId="ADAL" clId="{2E74B507-8415-4251-915C-B034AFD30C69}" dt="2025-10-13T12:52:59.382" v="2984" actId="14100"/>
          <ac:picMkLst>
            <pc:docMk/>
            <pc:sldMk cId="1416114581" sldId="416"/>
            <ac:picMk id="7" creationId="{2B8E86DF-6CBE-1A4A-2267-45BD0364AD31}"/>
          </ac:picMkLst>
        </pc:picChg>
      </pc:sldChg>
      <pc:sldChg chg="modSp add mod">
        <pc:chgData name="Pretty Ndawo" userId="25ef3d1f-0137-4c69-b472-888b2d1ecbb2" providerId="ADAL" clId="{2E74B507-8415-4251-915C-B034AFD30C69}" dt="2025-10-15T15:06:44.131" v="4087" actId="113"/>
        <pc:sldMkLst>
          <pc:docMk/>
          <pc:sldMk cId="89244718" sldId="417"/>
        </pc:sldMkLst>
        <pc:spChg chg="mod">
          <ac:chgData name="Pretty Ndawo" userId="25ef3d1f-0137-4c69-b472-888b2d1ecbb2" providerId="ADAL" clId="{2E74B507-8415-4251-915C-B034AFD30C69}" dt="2025-10-15T15:06:44.131" v="4087" actId="113"/>
          <ac:spMkLst>
            <pc:docMk/>
            <pc:sldMk cId="89244718" sldId="417"/>
            <ac:spMk id="11" creationId="{637F111B-0AF2-2764-C0A1-08A4DA5B58A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7636" y="0"/>
            <a:ext cx="2951163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5215DC-CEE1-447C-935F-AC4FFD1314E7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5825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84835"/>
            <a:ext cx="544830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163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7636" y="9443662"/>
            <a:ext cx="2951163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023AFA-8591-4E63-BA6F-18C6EF6ADF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1961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023AFA-8591-4E63-BA6F-18C6EF6ADF9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73671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16F790-117C-0F2A-BE75-E408D174E6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166610-5DAB-2BFE-C5E6-60F60F22DB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881F11-33A5-1AC4-DC8D-B9F47DC7CB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These indicators can vary on severity wherein the conduct can be considered as severe labour exploitation.</a:t>
            </a:r>
          </a:p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F8F9A7-0AFE-6BCA-6754-F9C016E54B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181B8E-AA3A-46FB-918D-07693F4223B1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02434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BE4FC9-C003-276F-D529-5E9AB9700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BD405F-DBD3-BFA3-0911-03B15B217E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0442F3-C499-3443-DE7E-DD2DA66AFD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These indicators can vary on severity wherein the conduct can be considered as severe labour exploitation.</a:t>
            </a:r>
          </a:p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EE8717-2E44-1D13-5E78-B00E3AC017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181B8E-AA3A-46FB-918D-07693F4223B1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2266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E9494F-A74A-7342-F9F8-2A50B7B413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31BC71-D643-C317-B432-51C0B6229C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1B52FF-A7D1-7A45-F73C-90DA729DC8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Growing and increasingly common.   Some paid up to 3k to 40k</a:t>
            </a:r>
          </a:p>
          <a:p>
            <a:r>
              <a:rPr lang="en-GB" dirty="0"/>
              <a:t>If found person paid employer then it can be raised directly with employer. </a:t>
            </a:r>
          </a:p>
          <a:p>
            <a:r>
              <a:rPr lang="en-GB" dirty="0"/>
              <a:t>If paid agent then it is less straightforward.</a:t>
            </a:r>
          </a:p>
          <a:p>
            <a:r>
              <a:rPr lang="en-GB" dirty="0"/>
              <a:t>But employers are vulnerable here and it is an issue worth engaging. </a:t>
            </a:r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98587D-CB66-B76D-7723-BB3C82FDCD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181B8E-AA3A-46FB-918D-07693F4223B1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81690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AAC1C-4BCA-1E17-CDE5-D74990977D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1D077F-0A82-A740-D9AA-DC2A373782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575556-F466-C518-DDCC-CFAA0A3043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Growing and increasingly common.   Some paid up to 3k to 40k</a:t>
            </a:r>
          </a:p>
          <a:p>
            <a:r>
              <a:rPr lang="en-GB" dirty="0"/>
              <a:t>If found person paid employer then it can be raised directly with employer. </a:t>
            </a:r>
          </a:p>
          <a:p>
            <a:r>
              <a:rPr lang="en-GB" dirty="0"/>
              <a:t>If paid agent then it is less straightforward.</a:t>
            </a:r>
          </a:p>
          <a:p>
            <a:r>
              <a:rPr lang="en-GB" dirty="0"/>
              <a:t>But employers are vulnerable here and it is an issue worth engaging. </a:t>
            </a:r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9A651D-2826-E66E-EA08-E50F4C09ED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181B8E-AA3A-46FB-918D-07693F4223B1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9344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8FBC05-AC3B-2E36-CEA3-7CE541794B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DB0B13-0148-EF50-AFD3-22C081C23D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665628-C15E-46AA-1BF0-1362800F5E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67A7A5-FC29-3FBA-3BEC-1FF055561E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181B8E-AA3A-46FB-918D-07693F4223B1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84998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354417-5363-BC3A-D7F1-7E42ACF11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FE0C73-5A50-F75C-C5A4-E6E34C6BB7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FF7CB2-71E7-735E-68F3-EFC401BD6B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8E1285-10F2-7715-E9F0-1ECC57BB09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181B8E-AA3A-46FB-918D-07693F4223B1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545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0098C3-88D5-3CDA-D201-32E7FC7800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3BB589-5171-C121-F8E5-8D85DA739D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A49C49-4631-1537-D75A-62792788A6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9F5EF"/>
                </a:solidFill>
                <a:effectLst/>
                <a:uLnTx/>
                <a:uFillTx/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Line: 1800 666 111   </a:t>
            </a:r>
          </a:p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407E0E-2B28-3C6E-9E24-74A7B6808D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181B8E-AA3A-46FB-918D-07693F4223B1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8500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0DA213-D9F8-0524-9770-D408B93BA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4F91FB-E461-4E0B-3985-30A17D85D9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DCC568-7D4C-C5FA-F61D-4CBB4A6715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9F5EF"/>
                </a:solidFill>
                <a:effectLst/>
                <a:uLnTx/>
                <a:uFillTx/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Line: 1800 666 111   </a:t>
            </a:r>
          </a:p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74CB19-A3CB-BD1B-619C-3FFD26AB9F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181B8E-AA3A-46FB-918D-07693F4223B1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4863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BEEB66-1999-F247-3959-99EDACCD7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60DAA8-E06D-48A3-46CA-E7866E3C94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D67422-152A-6362-4FD7-2F97ADA542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9F5EF"/>
                </a:solidFill>
                <a:effectLst/>
                <a:uLnTx/>
                <a:uFillTx/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Line: 1800 666 111   </a:t>
            </a:r>
          </a:p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12C0B0-BEDA-0410-5248-2D89A755A0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181B8E-AA3A-46FB-918D-07693F4223B1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47749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BB9EDC-3B46-4070-C1B0-5B4794242F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404DA1-DC23-0F17-8820-9201900E00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94CD2E-F49F-05C4-F575-B25FC86CB3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Go through no.2-5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10A03-E7D9-C5B0-CEA5-8C425E5FB1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181B8E-AA3A-46FB-918D-07693F4223B1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209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023AFA-8591-4E63-BA6F-18C6EF6ADF9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8925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38045C-B8C8-B03C-3419-877580C8AC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DC3CD6-3F67-D3E0-80E2-B243A13AC0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EAFE2B-5D7D-9D5A-26F6-F4FCECC00A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9F5EF"/>
                </a:solidFill>
                <a:effectLst/>
                <a:uLnTx/>
                <a:uFillTx/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Line: 1800 666 111   </a:t>
            </a:r>
          </a:p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61544A-B1CC-C267-D56B-09CECF0320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181B8E-AA3A-46FB-918D-07693F4223B1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72169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7A189-78F6-AC78-EB67-91CAF1F6B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31CAD8-6C52-00F2-189B-AB72633CA8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BF9CF1-8B20-9067-95F7-7334C652A2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9F5EF"/>
                </a:solidFill>
                <a:effectLst/>
                <a:uLnTx/>
                <a:uFillTx/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Line: 1800 666 111   </a:t>
            </a:r>
          </a:p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0DD785-3925-CEA3-463D-68D810B9EA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181B8E-AA3A-46FB-918D-07693F4223B1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069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AC80B-7EF4-B806-ECB6-E869268793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392204-4F95-AF04-DBB2-D2C35213DF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3D89B3-9104-7FF7-221D-26560E8385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9F5EF"/>
                </a:solidFill>
                <a:effectLst/>
                <a:uLnTx/>
                <a:uFillTx/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Line: 1800 666 111   </a:t>
            </a:r>
          </a:p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E7765E-B912-3EFF-107C-8CB6B89EC6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181B8E-AA3A-46FB-918D-07693F4223B1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7358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99A903-51AE-3D0A-DABA-9834BCBB3F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A884EB-9BC5-F863-0CC8-8C014D4E0F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059759-7252-6A81-F679-54740DB7D2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9F5EF"/>
                </a:solidFill>
                <a:effectLst/>
                <a:uLnTx/>
                <a:uFillTx/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Line: 1800 666 111   </a:t>
            </a:r>
          </a:p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2C9281-D618-2988-B209-1621B75950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181B8E-AA3A-46FB-918D-07693F4223B1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6436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C22F34-A2A4-2807-8A0F-EFB3A2773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F17227-7665-5B05-A6CE-B7812D5410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8CB482-1FFE-693A-E977-E337E716BA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9F5EF"/>
                </a:solidFill>
                <a:effectLst/>
                <a:uLnTx/>
                <a:uFillTx/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Line: 1800 666 111   </a:t>
            </a:r>
          </a:p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213E97-E10E-1B2A-6198-D675357A88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181B8E-AA3A-46FB-918D-07693F4223B1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6443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B83D6F-12E5-AF1D-E3F6-269621226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96767F-2587-B7DE-34B2-487F09DD24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5EE0DE-FE23-845D-C1F6-7B70EF2F9B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9F5EF"/>
                </a:solidFill>
                <a:effectLst/>
                <a:uLnTx/>
                <a:uFillTx/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Line: 1800 666 111   </a:t>
            </a:r>
          </a:p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23D494-9982-A327-F83B-4C2998DF16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181B8E-AA3A-46FB-918D-07693F4223B1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9438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E645B5-B1CE-1D45-45E7-83A09BBBCB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7007DF-4CA3-93C3-D410-4D8535765C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741DC2-4923-727D-A5CD-D6FE01A124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9F5EF"/>
                </a:solidFill>
                <a:effectLst/>
                <a:uLnTx/>
                <a:uFillTx/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Line: 1800 666 111   </a:t>
            </a:r>
          </a:p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2511BE-7BE0-5B74-BA5C-ED258D90B7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181B8E-AA3A-46FB-918D-07693F4223B1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5821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C167D8-DBE7-D038-05A1-84261F4472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ED1E04-8ECF-0D81-92AD-CAAA42FFA0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36AC77-867A-DBBE-39E5-265AB786BC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9F5EF"/>
                </a:solidFill>
                <a:effectLst/>
                <a:uLnTx/>
                <a:uFillTx/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Line: 1800 666 111   </a:t>
            </a:r>
          </a:p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034E22-CDC5-C707-688F-FA72235A61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181B8E-AA3A-46FB-918D-07693F4223B1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40790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CEB916-BAA4-4EBE-23A7-C1160EA2F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4135A1-451B-5F6A-0951-6253C95A2A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47C604-98A1-7CBB-4E33-1F4AE4FEF0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9F5EF"/>
                </a:solidFill>
                <a:effectLst/>
                <a:uLnTx/>
                <a:uFillTx/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Line: 1800 666 111   </a:t>
            </a:r>
          </a:p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A19E5C-7F8E-A2C1-CB93-C05C9FE274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181B8E-AA3A-46FB-918D-07693F4223B1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8641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FA0AA7-38B5-079A-2A98-AFDE4EDC01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70BED8-6339-CDD9-539D-22DD4DFE75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E9E1C4-2324-9B23-F948-851A966734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9F5EF"/>
                </a:solidFill>
                <a:effectLst/>
                <a:uLnTx/>
                <a:uFillTx/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Line: 1800 666 111   </a:t>
            </a:r>
          </a:p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A1E8E-238D-815B-CE4F-FF735769D7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181B8E-AA3A-46FB-918D-07693F4223B1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999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023AFA-8591-4E63-BA6F-18C6EF6ADF9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82615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997200-E672-AFCB-01B5-2470A884A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0B2935-A895-228D-1E83-0FA2A31696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5AF084-8494-501E-E9AF-EA31013B8B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9F5EF"/>
                </a:solidFill>
                <a:effectLst/>
                <a:uLnTx/>
                <a:uFillTx/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Line: 1800 666 111   </a:t>
            </a:r>
          </a:p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462262-3B0B-B0A7-68A6-ECE42E3659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181B8E-AA3A-46FB-918D-07693F4223B1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499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2B1160-3EAA-690C-B6B0-3557684F31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1D0C43-CB92-84A8-965A-F94775E170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84697B-94B5-F9B5-6CE6-D29833EC78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9F5EF"/>
                </a:solidFill>
                <a:effectLst/>
                <a:uLnTx/>
                <a:uFillTx/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Line: 1800 666 111   </a:t>
            </a:r>
          </a:p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894197-FF85-8F04-95CA-04137EC19E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181B8E-AA3A-46FB-918D-07693F4223B1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7786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AB0D5E-034A-EE30-A4A9-0580556723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96576E-F78C-C667-F0C4-178258666B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723954-AAF0-A1F4-99E8-EF4C8C3D95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Assist with moving to a new employer</a:t>
            </a:r>
            <a:r>
              <a:rPr kumimoji="0" lang="en-IE" sz="12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F9F5EF"/>
              </a:solidFill>
              <a:effectLst/>
              <a:uLnTx/>
              <a:uFillTx/>
              <a:latin typeface="Montserrat" panose="00000500000000000000" pitchFamily="2" charset="0"/>
              <a:ea typeface="DM Serif Display"/>
              <a:cs typeface="DM Serif Display"/>
              <a:sym typeface="DM Serif Display"/>
            </a:endParaRPr>
          </a:p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408347-D83A-E776-32C9-AB6EA2C398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181B8E-AA3A-46FB-918D-07693F4223B1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3336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5D4BFD-E83A-BD0F-0514-A13DE3203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92E3E2-D301-4CF4-25C1-DAF32DC8EA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911A69-EDA2-EAEC-DC1B-2C38E02255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Assist with moving to a new employer</a:t>
            </a:r>
            <a:r>
              <a:rPr kumimoji="0" lang="en-IE" sz="12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F9F5EF"/>
              </a:solidFill>
              <a:effectLst/>
              <a:uLnTx/>
              <a:uFillTx/>
              <a:latin typeface="Montserrat" panose="00000500000000000000" pitchFamily="2" charset="0"/>
              <a:ea typeface="DM Serif Display"/>
              <a:cs typeface="DM Serif Display"/>
              <a:sym typeface="DM Serif Display"/>
            </a:endParaRPr>
          </a:p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7904DD-CDA3-8B94-BC30-CE15D2D261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181B8E-AA3A-46FB-918D-07693F4223B1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6997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F9409F-6702-6DBF-DBF9-C3CB8E67AF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6C2B30-6661-2E33-B0DE-BDB16318EE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83CEB6-09E3-5B53-33C2-1244BF8105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IE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810358-24C5-6E6B-7053-434E3B17C7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181B8E-AA3A-46FB-918D-07693F4223B1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7118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3AB553-590D-4538-8E0F-4B9411396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77202E-CCDC-2EA6-430C-7657B741F5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AF6A43-0179-5E00-909D-5DBE5487F5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endParaRPr lang="en-IE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FB930D-4328-874E-6236-C6F894818F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181B8E-AA3A-46FB-918D-07693F4223B1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13522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7F7697-E30C-D94B-5CE3-8EF2AABE8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7243AC-13BA-A02D-7136-3C281141B1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A15B48-9B1F-8057-8867-6B08703618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9F5EF"/>
                </a:solidFill>
                <a:effectLst/>
                <a:uLnTx/>
                <a:uFillTx/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Potential signs</a:t>
            </a:r>
          </a:p>
          <a:p>
            <a:pPr marL="0" marR="0" lvl="0" indent="0" algn="l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9F5EF"/>
                </a:solidFill>
                <a:effectLst/>
                <a:uLnTx/>
                <a:uFillTx/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-Sleep where they work</a:t>
            </a:r>
          </a:p>
          <a:p>
            <a:pPr marL="0" marR="0" lvl="0" indent="0" algn="l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GB" sz="1200" b="0" dirty="0">
                <a:solidFill>
                  <a:srgbClr val="F9F5EF"/>
                </a:solidFill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-Limited outside contact</a:t>
            </a:r>
          </a:p>
          <a:p>
            <a:pPr marL="0" marR="0" lvl="0" indent="0" algn="l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9F5EF"/>
                </a:solidFill>
                <a:effectLst/>
                <a:uLnTx/>
                <a:uFillTx/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-Long hours, few days off if any </a:t>
            </a:r>
          </a:p>
          <a:p>
            <a:pPr marL="0" marR="0" lvl="0" indent="0" algn="l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9F5EF"/>
                </a:solidFill>
                <a:effectLst/>
                <a:uLnTx/>
                <a:uFillTx/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Comes down to the person wanting to come forward and do something.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F9F5EF"/>
              </a:solidFill>
              <a:effectLst/>
              <a:uLnTx/>
              <a:uFillTx/>
              <a:latin typeface="Montserrat" panose="00000500000000000000" pitchFamily="2" charset="0"/>
              <a:ea typeface="DM Serif Display"/>
              <a:cs typeface="DM Serif Display"/>
              <a:sym typeface="DM Serif Display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9F5EF"/>
                </a:solidFill>
                <a:effectLst/>
                <a:uLnTx/>
                <a:uFillTx/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Garda Line: 1800 666 111   </a:t>
            </a:r>
          </a:p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582CE-0CE8-AB89-6DC1-A0493C468A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181B8E-AA3A-46FB-918D-07693F4223B1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17337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023AFA-8591-4E63-BA6F-18C6EF6ADF95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800753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023AFA-8591-4E63-BA6F-18C6EF6ADF95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726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023AFA-8591-4E63-BA6F-18C6EF6ADF9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7043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023AFA-8591-4E63-BA6F-18C6EF6ADF9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7847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Rates can be found on the WRC website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5DAC77-2154-4118-A06E-00B84E33F07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71586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There is not set amount for Sunday premium</a:t>
            </a:r>
          </a:p>
          <a:p>
            <a:r>
              <a:rPr lang="en-GB" dirty="0"/>
              <a:t>Split shifts aren’t allowed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5DAC77-2154-4118-A06E-00B84E33F07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53585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AL: Maximum of 4 weeks</a:t>
            </a:r>
          </a:p>
          <a:p>
            <a:r>
              <a:rPr lang="en-GB" dirty="0"/>
              <a:t>10 Bank holidays per year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5DAC77-2154-4118-A06E-00B84E33F07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56626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Workers should also refer to the staff handbook for company policies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Contract should contain entitlement: pay, working hours, location, role etc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023AFA-8591-4E63-BA6F-18C6EF6ADF9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8495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mrci.ie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1.png"/><Relationship Id="rId18" Type="http://schemas.openxmlformats.org/officeDocument/2006/relationships/hyperlink" Target="https://www.instagram.com/mrcireland/" TargetMode="External"/><Relationship Id="rId3" Type="http://schemas.openxmlformats.org/officeDocument/2006/relationships/hyperlink" Target="http://www.mrci.ie" TargetMode="External"/><Relationship Id="rId21" Type="http://schemas.openxmlformats.org/officeDocument/2006/relationships/image" Target="../media/image47.png"/><Relationship Id="rId7" Type="http://schemas.openxmlformats.org/officeDocument/2006/relationships/image" Target="../media/image37.png"/><Relationship Id="rId12" Type="http://schemas.openxmlformats.org/officeDocument/2006/relationships/hyperlink" Target="https://www.youtube.com/@migrantrightscentre" TargetMode="External"/><Relationship Id="rId17" Type="http://schemas.openxmlformats.org/officeDocument/2006/relationships/image" Target="../media/image44.svg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43.png"/><Relationship Id="rId20" Type="http://schemas.openxmlformats.org/officeDocument/2006/relationships/image" Target="../media/image46.sv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facebook.com/Migrant.Rights.Centre.Ireland/" TargetMode="External"/><Relationship Id="rId11" Type="http://schemas.openxmlformats.org/officeDocument/2006/relationships/image" Target="../media/image40.svg"/><Relationship Id="rId5" Type="http://schemas.openxmlformats.org/officeDocument/2006/relationships/image" Target="../media/image36.svg"/><Relationship Id="rId15" Type="http://schemas.openxmlformats.org/officeDocument/2006/relationships/hyperlink" Target="https://www.linkedin.com/company/migrant-rights-centre-ireland" TargetMode="External"/><Relationship Id="rId10" Type="http://schemas.openxmlformats.org/officeDocument/2006/relationships/image" Target="../media/image39.png"/><Relationship Id="rId19" Type="http://schemas.openxmlformats.org/officeDocument/2006/relationships/image" Target="../media/image45.png"/><Relationship Id="rId4" Type="http://schemas.openxmlformats.org/officeDocument/2006/relationships/image" Target="../media/image35.png"/><Relationship Id="rId9" Type="http://schemas.openxmlformats.org/officeDocument/2006/relationships/hyperlink" Target="https://x.com/MigrantRightsIr" TargetMode="External"/><Relationship Id="rId14" Type="http://schemas.openxmlformats.org/officeDocument/2006/relationships/image" Target="../media/image42.svg"/><Relationship Id="rId22" Type="http://schemas.openxmlformats.org/officeDocument/2006/relationships/image" Target="../media/image48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567378" y="0"/>
            <a:ext cx="21677528" cy="919325"/>
            <a:chOff x="0" y="0"/>
            <a:chExt cx="7556437" cy="3204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556437" cy="320462"/>
            </a:xfrm>
            <a:custGeom>
              <a:avLst/>
              <a:gdLst/>
              <a:ahLst/>
              <a:cxnLst/>
              <a:rect l="l" t="t" r="r" b="b"/>
              <a:pathLst>
                <a:path w="7556437" h="320462">
                  <a:moveTo>
                    <a:pt x="0" y="0"/>
                  </a:moveTo>
                  <a:lnTo>
                    <a:pt x="7556437" y="0"/>
                  </a:lnTo>
                  <a:lnTo>
                    <a:pt x="7556437" y="320462"/>
                  </a:lnTo>
                  <a:lnTo>
                    <a:pt x="0" y="320462"/>
                  </a:lnTo>
                  <a:close/>
                </a:path>
              </a:pathLst>
            </a:custGeom>
            <a:solidFill>
              <a:srgbClr val="4AAFB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7556437" cy="3490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037531" y="0"/>
            <a:ext cx="20882475" cy="919325"/>
            <a:chOff x="0" y="0"/>
            <a:chExt cx="7279294" cy="32046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279294" cy="320462"/>
            </a:xfrm>
            <a:custGeom>
              <a:avLst/>
              <a:gdLst/>
              <a:ahLst/>
              <a:cxnLst/>
              <a:rect l="l" t="t" r="r" b="b"/>
              <a:pathLst>
                <a:path w="7279294" h="320462">
                  <a:moveTo>
                    <a:pt x="0" y="0"/>
                  </a:moveTo>
                  <a:lnTo>
                    <a:pt x="7279294" y="0"/>
                  </a:lnTo>
                  <a:lnTo>
                    <a:pt x="7279294" y="320462"/>
                  </a:lnTo>
                  <a:lnTo>
                    <a:pt x="0" y="320462"/>
                  </a:lnTo>
                  <a:close/>
                </a:path>
              </a:pathLst>
            </a:custGeom>
            <a:solidFill>
              <a:srgbClr val="C1446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7279294" cy="3490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495161" y="-368871"/>
            <a:ext cx="4686005" cy="3070417"/>
            <a:chOff x="0" y="0"/>
            <a:chExt cx="6248006" cy="4093889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3"/>
            <a:srcRect t="4240" r="13604" b="10691"/>
            <a:stretch>
              <a:fillRect/>
            </a:stretch>
          </p:blipFill>
          <p:spPr>
            <a:xfrm>
              <a:off x="0" y="0"/>
              <a:ext cx="6248006" cy="4093889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2644247" y="9391961"/>
            <a:ext cx="25587893" cy="1178934"/>
            <a:chOff x="0" y="0"/>
            <a:chExt cx="8919527" cy="41095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919527" cy="410957"/>
            </a:xfrm>
            <a:custGeom>
              <a:avLst/>
              <a:gdLst/>
              <a:ahLst/>
              <a:cxnLst/>
              <a:rect l="l" t="t" r="r" b="b"/>
              <a:pathLst>
                <a:path w="8919527" h="410957">
                  <a:moveTo>
                    <a:pt x="0" y="0"/>
                  </a:moveTo>
                  <a:lnTo>
                    <a:pt x="8919527" y="0"/>
                  </a:lnTo>
                  <a:lnTo>
                    <a:pt x="8919527" y="410957"/>
                  </a:lnTo>
                  <a:lnTo>
                    <a:pt x="0" y="410957"/>
                  </a:lnTo>
                  <a:close/>
                </a:path>
              </a:pathLst>
            </a:custGeom>
            <a:solidFill>
              <a:srgbClr val="4AAFB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8919527" cy="4395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2439246" y="7030462"/>
            <a:ext cx="3209683" cy="3540433"/>
            <a:chOff x="0" y="0"/>
            <a:chExt cx="4279577" cy="4720577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4"/>
            <a:srcRect l="15021" t="6911" r="24676"/>
            <a:stretch>
              <a:fillRect/>
            </a:stretch>
          </p:blipFill>
          <p:spPr>
            <a:xfrm>
              <a:off x="0" y="0"/>
              <a:ext cx="4279577" cy="4720577"/>
            </a:xfrm>
            <a:prstGeom prst="rect">
              <a:avLst/>
            </a:prstGeom>
          </p:spPr>
        </p:pic>
      </p:grpSp>
      <p:grpSp>
        <p:nvGrpSpPr>
          <p:cNvPr id="15" name="Group 15"/>
          <p:cNvGrpSpPr/>
          <p:nvPr/>
        </p:nvGrpSpPr>
        <p:grpSpPr>
          <a:xfrm>
            <a:off x="15648928" y="7030462"/>
            <a:ext cx="3459048" cy="3540433"/>
            <a:chOff x="0" y="0"/>
            <a:chExt cx="4612065" cy="4720577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5"/>
            <a:srcRect l="24222" r="5965"/>
            <a:stretch>
              <a:fillRect/>
            </a:stretch>
          </p:blipFill>
          <p:spPr>
            <a:xfrm>
              <a:off x="0" y="0"/>
              <a:ext cx="4612065" cy="4720577"/>
            </a:xfrm>
            <a:prstGeom prst="rect">
              <a:avLst/>
            </a:prstGeom>
          </p:spPr>
        </p:pic>
      </p:grpSp>
      <p:sp>
        <p:nvSpPr>
          <p:cNvPr id="17" name="AutoShape 17"/>
          <p:cNvSpPr/>
          <p:nvPr/>
        </p:nvSpPr>
        <p:spPr>
          <a:xfrm>
            <a:off x="8495161" y="2701546"/>
            <a:ext cx="3944085" cy="5564799"/>
          </a:xfrm>
          <a:prstGeom prst="rect">
            <a:avLst/>
          </a:prstGeom>
          <a:solidFill>
            <a:srgbClr val="214D72"/>
          </a:solidFill>
        </p:spPr>
        <p:txBody>
          <a:bodyPr/>
          <a:lstStyle/>
          <a:p>
            <a:endParaRPr lang="en-GB"/>
          </a:p>
        </p:txBody>
      </p:sp>
      <p:grpSp>
        <p:nvGrpSpPr>
          <p:cNvPr id="18" name="Group 18"/>
          <p:cNvGrpSpPr/>
          <p:nvPr/>
        </p:nvGrpSpPr>
        <p:grpSpPr>
          <a:xfrm>
            <a:off x="12439246" y="2596677"/>
            <a:ext cx="6012588" cy="4433785"/>
            <a:chOff x="0" y="0"/>
            <a:chExt cx="8016783" cy="5911713"/>
          </a:xfrm>
        </p:grpSpPr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6"/>
            <a:srcRect l="1576" r="1576"/>
            <a:stretch>
              <a:fillRect/>
            </a:stretch>
          </p:blipFill>
          <p:spPr>
            <a:xfrm>
              <a:off x="0" y="0"/>
              <a:ext cx="8016783" cy="5911713"/>
            </a:xfrm>
            <a:prstGeom prst="rect">
              <a:avLst/>
            </a:prstGeom>
          </p:spPr>
        </p:pic>
      </p:grpSp>
      <p:sp>
        <p:nvSpPr>
          <p:cNvPr id="20" name="Freeform 20"/>
          <p:cNvSpPr/>
          <p:nvPr/>
        </p:nvSpPr>
        <p:spPr>
          <a:xfrm>
            <a:off x="13181166" y="0"/>
            <a:ext cx="5270668" cy="2596677"/>
          </a:xfrm>
          <a:custGeom>
            <a:avLst/>
            <a:gdLst/>
            <a:ahLst/>
            <a:cxnLst/>
            <a:rect l="l" t="t" r="r" b="b"/>
            <a:pathLst>
              <a:path w="5270668" h="2596677">
                <a:moveTo>
                  <a:pt x="0" y="0"/>
                </a:moveTo>
                <a:lnTo>
                  <a:pt x="5270667" y="0"/>
                </a:lnTo>
                <a:lnTo>
                  <a:pt x="5270667" y="2596677"/>
                </a:lnTo>
                <a:lnTo>
                  <a:pt x="0" y="259667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8559" t="-3269" r="-3691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1" name="Freeform 21"/>
          <p:cNvSpPr/>
          <p:nvPr/>
        </p:nvSpPr>
        <p:spPr>
          <a:xfrm>
            <a:off x="8495161" y="2701546"/>
            <a:ext cx="3944085" cy="5564799"/>
          </a:xfrm>
          <a:custGeom>
            <a:avLst/>
            <a:gdLst/>
            <a:ahLst/>
            <a:cxnLst/>
            <a:rect l="l" t="t" r="r" b="b"/>
            <a:pathLst>
              <a:path w="3944085" h="5564799">
                <a:moveTo>
                  <a:pt x="0" y="0"/>
                </a:moveTo>
                <a:lnTo>
                  <a:pt x="3944085" y="0"/>
                </a:lnTo>
                <a:lnTo>
                  <a:pt x="3944085" y="5564798"/>
                </a:lnTo>
                <a:lnTo>
                  <a:pt x="0" y="55647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610" t="-9686" r="-11107" b="-14110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2" name="Group 22"/>
          <p:cNvGrpSpPr/>
          <p:nvPr/>
        </p:nvGrpSpPr>
        <p:grpSpPr>
          <a:xfrm>
            <a:off x="8495161" y="7891848"/>
            <a:ext cx="3944085" cy="2679047"/>
            <a:chOff x="0" y="0"/>
            <a:chExt cx="5258780" cy="3572063"/>
          </a:xfrm>
        </p:grpSpPr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9"/>
            <a:srcRect l="5678" t="2446" r="769" b="2060"/>
            <a:stretch>
              <a:fillRect/>
            </a:stretch>
          </p:blipFill>
          <p:spPr>
            <a:xfrm>
              <a:off x="0" y="0"/>
              <a:ext cx="5258780" cy="3572063"/>
            </a:xfrm>
            <a:prstGeom prst="rect">
              <a:avLst/>
            </a:prstGeom>
          </p:spPr>
        </p:pic>
      </p:grpSp>
      <p:sp>
        <p:nvSpPr>
          <p:cNvPr id="24" name="Freeform 24"/>
          <p:cNvSpPr/>
          <p:nvPr/>
        </p:nvSpPr>
        <p:spPr>
          <a:xfrm>
            <a:off x="461602" y="4614916"/>
            <a:ext cx="7627604" cy="1341064"/>
          </a:xfrm>
          <a:custGeom>
            <a:avLst/>
            <a:gdLst/>
            <a:ahLst/>
            <a:cxnLst/>
            <a:rect l="l" t="t" r="r" b="b"/>
            <a:pathLst>
              <a:path w="7627604" h="1341064">
                <a:moveTo>
                  <a:pt x="0" y="0"/>
                </a:moveTo>
                <a:lnTo>
                  <a:pt x="7627604" y="0"/>
                </a:lnTo>
                <a:lnTo>
                  <a:pt x="7627604" y="1341063"/>
                </a:lnTo>
                <a:lnTo>
                  <a:pt x="0" y="13410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7689" t="-35923" r="-9885" b="-24990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5" name="Group 25"/>
          <p:cNvGrpSpPr/>
          <p:nvPr/>
        </p:nvGrpSpPr>
        <p:grpSpPr>
          <a:xfrm>
            <a:off x="-10255244" y="9391961"/>
            <a:ext cx="16365395" cy="1178934"/>
            <a:chOff x="0" y="0"/>
            <a:chExt cx="5704713" cy="410957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5704713" cy="410957"/>
            </a:xfrm>
            <a:custGeom>
              <a:avLst/>
              <a:gdLst/>
              <a:ahLst/>
              <a:cxnLst/>
              <a:rect l="l" t="t" r="r" b="b"/>
              <a:pathLst>
                <a:path w="5704713" h="410957">
                  <a:moveTo>
                    <a:pt x="0" y="0"/>
                  </a:moveTo>
                  <a:lnTo>
                    <a:pt x="5704713" y="0"/>
                  </a:lnTo>
                  <a:lnTo>
                    <a:pt x="5704713" y="410957"/>
                  </a:lnTo>
                  <a:lnTo>
                    <a:pt x="0" y="410957"/>
                  </a:lnTo>
                  <a:close/>
                </a:path>
              </a:pathLst>
            </a:custGeom>
            <a:solidFill>
              <a:srgbClr val="C1446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28575"/>
              <a:ext cx="5704713" cy="4395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CB9D51-E71F-DE7C-311A-57B96E4EB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C22BACF-B49A-403C-6475-BE4599DCED07}"/>
              </a:ext>
            </a:extLst>
          </p:cNvPr>
          <p:cNvGrpSpPr/>
          <p:nvPr/>
        </p:nvGrpSpPr>
        <p:grpSpPr>
          <a:xfrm>
            <a:off x="0" y="0"/>
            <a:ext cx="11678487" cy="1698942"/>
            <a:chOff x="0" y="0"/>
            <a:chExt cx="4070932" cy="59222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0E19C6D2-0CC5-AC7A-FFA0-10B5E28E962C}"/>
                </a:ext>
              </a:extLst>
            </p:cNvPr>
            <p:cNvSpPr/>
            <p:nvPr/>
          </p:nvSpPr>
          <p:spPr>
            <a:xfrm>
              <a:off x="0" y="0"/>
              <a:ext cx="4070932" cy="592224"/>
            </a:xfrm>
            <a:custGeom>
              <a:avLst/>
              <a:gdLst/>
              <a:ahLst/>
              <a:cxnLst/>
              <a:rect l="l" t="t" r="r" b="b"/>
              <a:pathLst>
                <a:path w="4070932" h="592224">
                  <a:moveTo>
                    <a:pt x="0" y="0"/>
                  </a:moveTo>
                  <a:lnTo>
                    <a:pt x="4070932" y="0"/>
                  </a:lnTo>
                  <a:lnTo>
                    <a:pt x="4070932" y="592224"/>
                  </a:lnTo>
                  <a:lnTo>
                    <a:pt x="0" y="592224"/>
                  </a:lnTo>
                  <a:close/>
                </a:path>
              </a:pathLst>
            </a:custGeom>
            <a:solidFill>
              <a:srgbClr val="F9F5E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CA1DDE1D-4862-5C6B-B0D6-ACF0B69ABE36}"/>
                </a:ext>
              </a:extLst>
            </p:cNvPr>
            <p:cNvSpPr txBox="1"/>
            <p:nvPr/>
          </p:nvSpPr>
          <p:spPr>
            <a:xfrm>
              <a:off x="0" y="-28575"/>
              <a:ext cx="4070932" cy="6207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14ED48D2-8149-8059-A701-E8571C9C0443}"/>
              </a:ext>
            </a:extLst>
          </p:cNvPr>
          <p:cNvSpPr/>
          <p:nvPr/>
        </p:nvSpPr>
        <p:spPr>
          <a:xfrm rot="5400000">
            <a:off x="10331605" y="332450"/>
            <a:ext cx="1688857" cy="1023957"/>
          </a:xfrm>
          <a:custGeom>
            <a:avLst/>
            <a:gdLst/>
            <a:ahLst/>
            <a:cxnLst/>
            <a:rect l="l" t="t" r="r" b="b"/>
            <a:pathLst>
              <a:path w="1173013" h="711200">
                <a:moveTo>
                  <a:pt x="586507" y="711200"/>
                </a:moveTo>
                <a:lnTo>
                  <a:pt x="1173013" y="0"/>
                </a:lnTo>
                <a:lnTo>
                  <a:pt x="0" y="0"/>
                </a:lnTo>
                <a:lnTo>
                  <a:pt x="586507" y="71120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4CE9F9E4-E658-DAE0-34D6-7E8778AD4DEF}"/>
              </a:ext>
            </a:extLst>
          </p:cNvPr>
          <p:cNvSpPr txBox="1"/>
          <p:nvPr/>
        </p:nvSpPr>
        <p:spPr>
          <a:xfrm>
            <a:off x="305344" y="270803"/>
            <a:ext cx="10834119" cy="10753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5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1D3752"/>
                </a:solidFill>
                <a:effectLst/>
                <a:uLnTx/>
                <a:uFillTx/>
                <a:latin typeface="DM Serif Display"/>
                <a:ea typeface="DM Serif Display"/>
                <a:cs typeface="DM Serif Display"/>
                <a:sym typeface="DM Serif Display"/>
              </a:rPr>
              <a:t>Labour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1D3752"/>
                </a:solidFill>
                <a:effectLst/>
                <a:uLnTx/>
                <a:uFillTx/>
                <a:latin typeface="DM Serif Display"/>
                <a:ea typeface="DM Serif Display"/>
                <a:cs typeface="DM Serif Display"/>
                <a:sym typeface="DM Serif Display"/>
              </a:rPr>
              <a:t> Exploitation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05E23283-BD93-6485-5769-36BC78689395}"/>
              </a:ext>
            </a:extLst>
          </p:cNvPr>
          <p:cNvSpPr txBox="1"/>
          <p:nvPr/>
        </p:nvSpPr>
        <p:spPr>
          <a:xfrm>
            <a:off x="1748304" y="3221205"/>
            <a:ext cx="14791391" cy="50898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3500" b="1" i="0" u="none" strike="noStrike" kern="1200" cap="none" spc="0" normalizeH="0" baseline="0" noProof="0" dirty="0">
                <a:ln>
                  <a:noFill/>
                </a:ln>
                <a:solidFill>
                  <a:srgbClr val="F9F5EF"/>
                </a:solidFill>
                <a:effectLst/>
                <a:uLnTx/>
                <a:uFillTx/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Labour exploitation refers to:</a:t>
            </a:r>
          </a:p>
          <a:p>
            <a:pPr marL="571500" marR="0" lvl="0" indent="-571500" algn="l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3500" b="1" i="0" u="none" strike="noStrike" kern="1200" cap="none" spc="0" normalizeH="0" baseline="0" noProof="0" dirty="0">
                <a:ln>
                  <a:noFill/>
                </a:ln>
                <a:solidFill>
                  <a:srgbClr val="F9F5EF"/>
                </a:solidFill>
                <a:effectLst/>
                <a:uLnTx/>
                <a:uFillTx/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being forced/coerced to provide a service (s) to another person,</a:t>
            </a:r>
          </a:p>
          <a:p>
            <a:pPr marL="571500" marR="0" lvl="0" indent="-571500" algn="l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3500" b="1" i="0" u="none" strike="noStrike" kern="1200" cap="none" spc="0" normalizeH="0" baseline="0" noProof="0" dirty="0">
                <a:ln>
                  <a:noFill/>
                </a:ln>
                <a:solidFill>
                  <a:srgbClr val="F9F5EF"/>
                </a:solidFill>
                <a:effectLst/>
                <a:uLnTx/>
                <a:uFillTx/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Being subjected to forced labour,</a:t>
            </a:r>
          </a:p>
          <a:p>
            <a:pPr marL="571500" marR="0" lvl="0" indent="-571500" algn="l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3500" b="1" i="0" u="none" strike="noStrike" kern="1200" cap="none" spc="0" normalizeH="0" baseline="0" noProof="0" dirty="0">
                <a:ln>
                  <a:noFill/>
                </a:ln>
                <a:solidFill>
                  <a:srgbClr val="F9F5EF"/>
                </a:solidFill>
                <a:effectLst/>
                <a:uLnTx/>
                <a:uFillTx/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Enslavement or subjecting an individual to servitude or similar conditions</a:t>
            </a: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ED0A0AC6-3D14-84A9-D8F9-0C41C70FC9DA}"/>
              </a:ext>
            </a:extLst>
          </p:cNvPr>
          <p:cNvSpPr/>
          <p:nvPr/>
        </p:nvSpPr>
        <p:spPr>
          <a:xfrm>
            <a:off x="14329709" y="9419391"/>
            <a:ext cx="3638079" cy="611843"/>
          </a:xfrm>
          <a:custGeom>
            <a:avLst/>
            <a:gdLst/>
            <a:ahLst/>
            <a:cxnLst/>
            <a:rect l="l" t="t" r="r" b="b"/>
            <a:pathLst>
              <a:path w="3638079" h="611843">
                <a:moveTo>
                  <a:pt x="0" y="0"/>
                </a:moveTo>
                <a:lnTo>
                  <a:pt x="3638079" y="0"/>
                </a:lnTo>
                <a:lnTo>
                  <a:pt x="3638079" y="611843"/>
                </a:lnTo>
                <a:lnTo>
                  <a:pt x="0" y="6118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1750" b="-3323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D5DFC0B1-5861-8ED6-363A-2865AD5177DC}"/>
              </a:ext>
            </a:extLst>
          </p:cNvPr>
          <p:cNvSpPr txBox="1"/>
          <p:nvPr/>
        </p:nvSpPr>
        <p:spPr>
          <a:xfrm>
            <a:off x="498606" y="2147700"/>
            <a:ext cx="16230600" cy="72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9F5EF"/>
                </a:solidFill>
                <a:effectLst/>
                <a:uLnTx/>
                <a:uFillTx/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What is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9F5EF"/>
                </a:solidFill>
                <a:effectLst/>
                <a:uLnTx/>
                <a:uFillTx/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labour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9F5EF"/>
                </a:solidFill>
                <a:effectLst/>
                <a:uLnTx/>
                <a:uFillTx/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 exploitation? </a:t>
            </a:r>
          </a:p>
        </p:txBody>
      </p:sp>
    </p:spTree>
    <p:extLst>
      <p:ext uri="{BB962C8B-B14F-4D97-AF65-F5344CB8AC3E}">
        <p14:creationId xmlns:p14="http://schemas.microsoft.com/office/powerpoint/2010/main" val="6812978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AD18B9-405B-A40F-3365-FA19DEFD8B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911519F7-40C0-8588-2DA7-454D2BD6D3F6}"/>
              </a:ext>
            </a:extLst>
          </p:cNvPr>
          <p:cNvGrpSpPr/>
          <p:nvPr/>
        </p:nvGrpSpPr>
        <p:grpSpPr>
          <a:xfrm>
            <a:off x="0" y="0"/>
            <a:ext cx="11678487" cy="1698942"/>
            <a:chOff x="0" y="0"/>
            <a:chExt cx="4070932" cy="59222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829563A6-669F-9919-667D-3865D47C8D4E}"/>
                </a:ext>
              </a:extLst>
            </p:cNvPr>
            <p:cNvSpPr/>
            <p:nvPr/>
          </p:nvSpPr>
          <p:spPr>
            <a:xfrm>
              <a:off x="0" y="0"/>
              <a:ext cx="4070932" cy="592224"/>
            </a:xfrm>
            <a:custGeom>
              <a:avLst/>
              <a:gdLst/>
              <a:ahLst/>
              <a:cxnLst/>
              <a:rect l="l" t="t" r="r" b="b"/>
              <a:pathLst>
                <a:path w="4070932" h="592224">
                  <a:moveTo>
                    <a:pt x="0" y="0"/>
                  </a:moveTo>
                  <a:lnTo>
                    <a:pt x="4070932" y="0"/>
                  </a:lnTo>
                  <a:lnTo>
                    <a:pt x="4070932" y="592224"/>
                  </a:lnTo>
                  <a:lnTo>
                    <a:pt x="0" y="592224"/>
                  </a:lnTo>
                  <a:close/>
                </a:path>
              </a:pathLst>
            </a:custGeom>
            <a:solidFill>
              <a:srgbClr val="F9F5E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C00E164E-F859-266C-3C92-1080AAE5CA79}"/>
                </a:ext>
              </a:extLst>
            </p:cNvPr>
            <p:cNvSpPr txBox="1"/>
            <p:nvPr/>
          </p:nvSpPr>
          <p:spPr>
            <a:xfrm>
              <a:off x="0" y="-28575"/>
              <a:ext cx="4070932" cy="6207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FC68B0E4-7DC9-4334-1F29-491B62082BDA}"/>
              </a:ext>
            </a:extLst>
          </p:cNvPr>
          <p:cNvSpPr/>
          <p:nvPr/>
        </p:nvSpPr>
        <p:spPr>
          <a:xfrm rot="5400000">
            <a:off x="10331605" y="332450"/>
            <a:ext cx="1688857" cy="1023957"/>
          </a:xfrm>
          <a:custGeom>
            <a:avLst/>
            <a:gdLst/>
            <a:ahLst/>
            <a:cxnLst/>
            <a:rect l="l" t="t" r="r" b="b"/>
            <a:pathLst>
              <a:path w="1173013" h="711200">
                <a:moveTo>
                  <a:pt x="586507" y="711200"/>
                </a:moveTo>
                <a:lnTo>
                  <a:pt x="1173013" y="0"/>
                </a:lnTo>
                <a:lnTo>
                  <a:pt x="0" y="0"/>
                </a:lnTo>
                <a:lnTo>
                  <a:pt x="586507" y="71120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9122CBBB-7C98-049A-EAE7-71EE16B3A950}"/>
              </a:ext>
            </a:extLst>
          </p:cNvPr>
          <p:cNvSpPr txBox="1"/>
          <p:nvPr/>
        </p:nvSpPr>
        <p:spPr>
          <a:xfrm>
            <a:off x="305344" y="270803"/>
            <a:ext cx="10834119" cy="10753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5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1D3752"/>
                </a:solidFill>
                <a:effectLst/>
                <a:uLnTx/>
                <a:uFillTx/>
                <a:latin typeface="DM Serif Display"/>
                <a:ea typeface="DM Serif Display"/>
                <a:cs typeface="DM Serif Display"/>
                <a:sym typeface="DM Serif Display"/>
              </a:rPr>
              <a:t>Labour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1D3752"/>
                </a:solidFill>
                <a:effectLst/>
                <a:uLnTx/>
                <a:uFillTx/>
                <a:latin typeface="DM Serif Display"/>
                <a:ea typeface="DM Serif Display"/>
                <a:cs typeface="DM Serif Display"/>
                <a:sym typeface="DM Serif Display"/>
              </a:rPr>
              <a:t> Exploitation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4411CD19-BE8B-9881-F05A-98C98AD30F11}"/>
              </a:ext>
            </a:extLst>
          </p:cNvPr>
          <p:cNvSpPr txBox="1"/>
          <p:nvPr/>
        </p:nvSpPr>
        <p:spPr>
          <a:xfrm>
            <a:off x="1748304" y="3221205"/>
            <a:ext cx="14791391" cy="6410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3500" b="1" i="0" u="none" strike="noStrike" kern="1200" cap="none" spc="0" normalizeH="0" baseline="0" noProof="0" dirty="0">
                <a:ln>
                  <a:noFill/>
                </a:ln>
                <a:solidFill>
                  <a:srgbClr val="F9F5EF"/>
                </a:solidFill>
                <a:effectLst/>
                <a:uLnTx/>
                <a:uFillTx/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Receiving no pay or being paid significantly below the Minimum Wage</a:t>
            </a:r>
          </a:p>
          <a:p>
            <a:pPr marL="571500" marR="0" lvl="0" indent="-571500" algn="l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3500" b="1" i="0" u="none" strike="noStrike" kern="1200" cap="none" spc="0" normalizeH="0" baseline="0" noProof="0" dirty="0">
                <a:ln>
                  <a:noFill/>
                </a:ln>
                <a:solidFill>
                  <a:srgbClr val="F9F5EF"/>
                </a:solidFill>
                <a:effectLst/>
                <a:uLnTx/>
                <a:uFillTx/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Excessive working hours (above 48 hours average per week)</a:t>
            </a:r>
          </a:p>
          <a:p>
            <a:pPr marL="571500" marR="0" lvl="0" indent="-571500" algn="l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3500" b="1" i="0" u="none" strike="noStrike" kern="1200" cap="none" spc="0" normalizeH="0" baseline="0" noProof="0" dirty="0">
                <a:ln>
                  <a:noFill/>
                </a:ln>
                <a:solidFill>
                  <a:srgbClr val="F9F5EF"/>
                </a:solidFill>
                <a:effectLst/>
                <a:uLnTx/>
                <a:uFillTx/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Large pay deductions or debt repayments back to employer</a:t>
            </a:r>
          </a:p>
          <a:p>
            <a:pPr marL="571500" marR="0" lvl="0" indent="-571500" algn="l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3500" b="1" i="0" u="none" strike="noStrike" kern="1200" cap="none" spc="0" normalizeH="0" baseline="0" noProof="0" dirty="0">
                <a:ln>
                  <a:noFill/>
                </a:ln>
                <a:solidFill>
                  <a:srgbClr val="F9F5EF"/>
                </a:solidFill>
                <a:effectLst/>
                <a:uLnTx/>
                <a:uFillTx/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Little or no breaks during shifts</a:t>
            </a:r>
          </a:p>
          <a:p>
            <a:pPr marL="571500" marR="0" lvl="0" indent="-571500" algn="l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3500" b="1" i="0" u="none" strike="noStrike" kern="1200" cap="none" spc="0" normalizeH="0" baseline="0" noProof="0" dirty="0">
                <a:ln>
                  <a:noFill/>
                </a:ln>
                <a:solidFill>
                  <a:srgbClr val="F9F5EF"/>
                </a:solidFill>
                <a:effectLst/>
                <a:uLnTx/>
                <a:uFillTx/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Few or no days off per week</a:t>
            </a:r>
          </a:p>
          <a:p>
            <a:pPr marL="571500" marR="0" lvl="0" indent="-571500" algn="l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3500" b="1" i="0" u="none" strike="noStrike" kern="1200" cap="none" spc="0" normalizeH="0" baseline="0" noProof="0" dirty="0">
                <a:ln>
                  <a:noFill/>
                </a:ln>
                <a:solidFill>
                  <a:srgbClr val="F9F5EF"/>
                </a:solidFill>
                <a:effectLst/>
                <a:uLnTx/>
                <a:uFillTx/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No annual leave entitlements</a:t>
            </a: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20487193-D585-6175-11DF-179A648E211C}"/>
              </a:ext>
            </a:extLst>
          </p:cNvPr>
          <p:cNvSpPr/>
          <p:nvPr/>
        </p:nvSpPr>
        <p:spPr>
          <a:xfrm>
            <a:off x="14329709" y="9419391"/>
            <a:ext cx="3638079" cy="611843"/>
          </a:xfrm>
          <a:custGeom>
            <a:avLst/>
            <a:gdLst/>
            <a:ahLst/>
            <a:cxnLst/>
            <a:rect l="l" t="t" r="r" b="b"/>
            <a:pathLst>
              <a:path w="3638079" h="611843">
                <a:moveTo>
                  <a:pt x="0" y="0"/>
                </a:moveTo>
                <a:lnTo>
                  <a:pt x="3638079" y="0"/>
                </a:lnTo>
                <a:lnTo>
                  <a:pt x="3638079" y="611843"/>
                </a:lnTo>
                <a:lnTo>
                  <a:pt x="0" y="6118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1750" b="-3323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557DB127-F616-E9CA-AC09-7AB2CF26D999}"/>
              </a:ext>
            </a:extLst>
          </p:cNvPr>
          <p:cNvSpPr txBox="1"/>
          <p:nvPr/>
        </p:nvSpPr>
        <p:spPr>
          <a:xfrm>
            <a:off x="498606" y="2147700"/>
            <a:ext cx="16230600" cy="72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9F5EF"/>
                </a:solidFill>
                <a:effectLst/>
                <a:uLnTx/>
                <a:uFillTx/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Indicators of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9F5EF"/>
                </a:solidFill>
                <a:effectLst/>
                <a:uLnTx/>
                <a:uFillTx/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labour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9F5EF"/>
                </a:solidFill>
                <a:effectLst/>
                <a:uLnTx/>
                <a:uFillTx/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 exploitation</a:t>
            </a:r>
          </a:p>
        </p:txBody>
      </p:sp>
    </p:spTree>
    <p:extLst>
      <p:ext uri="{BB962C8B-B14F-4D97-AF65-F5344CB8AC3E}">
        <p14:creationId xmlns:p14="http://schemas.microsoft.com/office/powerpoint/2010/main" val="13285460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D811DE-6D94-769F-316A-DF8DB8D7D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C385B39C-E7E3-53B0-8417-604D09673B13}"/>
              </a:ext>
            </a:extLst>
          </p:cNvPr>
          <p:cNvGrpSpPr/>
          <p:nvPr/>
        </p:nvGrpSpPr>
        <p:grpSpPr>
          <a:xfrm>
            <a:off x="0" y="0"/>
            <a:ext cx="11678487" cy="1698942"/>
            <a:chOff x="0" y="0"/>
            <a:chExt cx="4070932" cy="59222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59A9BDD6-62C9-AD54-EC90-A4957C28F11A}"/>
                </a:ext>
              </a:extLst>
            </p:cNvPr>
            <p:cNvSpPr/>
            <p:nvPr/>
          </p:nvSpPr>
          <p:spPr>
            <a:xfrm>
              <a:off x="0" y="0"/>
              <a:ext cx="4070932" cy="592224"/>
            </a:xfrm>
            <a:custGeom>
              <a:avLst/>
              <a:gdLst/>
              <a:ahLst/>
              <a:cxnLst/>
              <a:rect l="l" t="t" r="r" b="b"/>
              <a:pathLst>
                <a:path w="4070932" h="592224">
                  <a:moveTo>
                    <a:pt x="0" y="0"/>
                  </a:moveTo>
                  <a:lnTo>
                    <a:pt x="4070932" y="0"/>
                  </a:lnTo>
                  <a:lnTo>
                    <a:pt x="4070932" y="592224"/>
                  </a:lnTo>
                  <a:lnTo>
                    <a:pt x="0" y="592224"/>
                  </a:lnTo>
                  <a:close/>
                </a:path>
              </a:pathLst>
            </a:custGeom>
            <a:solidFill>
              <a:srgbClr val="F9F5E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DD347D9D-FE05-72FF-6857-80C12A9E6425}"/>
                </a:ext>
              </a:extLst>
            </p:cNvPr>
            <p:cNvSpPr txBox="1"/>
            <p:nvPr/>
          </p:nvSpPr>
          <p:spPr>
            <a:xfrm>
              <a:off x="0" y="-28575"/>
              <a:ext cx="4070932" cy="6207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17EDCF9F-5940-A54E-F0FB-635098F53DCD}"/>
              </a:ext>
            </a:extLst>
          </p:cNvPr>
          <p:cNvSpPr/>
          <p:nvPr/>
        </p:nvSpPr>
        <p:spPr>
          <a:xfrm rot="5400000">
            <a:off x="10331605" y="332450"/>
            <a:ext cx="1688857" cy="1023957"/>
          </a:xfrm>
          <a:custGeom>
            <a:avLst/>
            <a:gdLst/>
            <a:ahLst/>
            <a:cxnLst/>
            <a:rect l="l" t="t" r="r" b="b"/>
            <a:pathLst>
              <a:path w="1173013" h="711200">
                <a:moveTo>
                  <a:pt x="586507" y="711200"/>
                </a:moveTo>
                <a:lnTo>
                  <a:pt x="1173013" y="0"/>
                </a:lnTo>
                <a:lnTo>
                  <a:pt x="0" y="0"/>
                </a:lnTo>
                <a:lnTo>
                  <a:pt x="586507" y="71120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993A4031-9D0E-5F3A-E76D-EB2F46B68209}"/>
              </a:ext>
            </a:extLst>
          </p:cNvPr>
          <p:cNvSpPr txBox="1"/>
          <p:nvPr/>
        </p:nvSpPr>
        <p:spPr>
          <a:xfrm>
            <a:off x="481580" y="270803"/>
            <a:ext cx="12104119" cy="10753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5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1D3752"/>
                </a:solidFill>
                <a:effectLst/>
                <a:uLnTx/>
                <a:uFillTx/>
                <a:latin typeface="DM Serif Display"/>
                <a:ea typeface="DM Serif Display"/>
                <a:cs typeface="DM Serif Display"/>
                <a:sym typeface="DM Serif Display"/>
              </a:rPr>
              <a:t> L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1D3752"/>
                </a:solidFill>
                <a:effectLst/>
                <a:uLnTx/>
                <a:uFillTx/>
                <a:latin typeface="DM Serif Display"/>
                <a:ea typeface="DM Serif Display"/>
                <a:cs typeface="DM Serif Display"/>
                <a:sym typeface="DM Serif Display"/>
              </a:rPr>
              <a:t>abour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1D3752"/>
                </a:solidFill>
                <a:effectLst/>
                <a:uLnTx/>
                <a:uFillTx/>
                <a:latin typeface="DM Serif Display"/>
                <a:ea typeface="DM Serif Display"/>
                <a:cs typeface="DM Serif Display"/>
                <a:sym typeface="DM Serif Display"/>
              </a:rPr>
              <a:t> exploitation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B59A14C-8CD0-855E-D06D-A2C5B78EC8DA}"/>
              </a:ext>
            </a:extLst>
          </p:cNvPr>
          <p:cNvSpPr txBox="1"/>
          <p:nvPr/>
        </p:nvSpPr>
        <p:spPr>
          <a:xfrm>
            <a:off x="1354377" y="3231667"/>
            <a:ext cx="16230600" cy="5386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3500" b="1" i="0" u="none" strike="noStrike" kern="1200" cap="none" spc="0" normalizeH="0" baseline="0" noProof="0" dirty="0">
                <a:ln>
                  <a:noFill/>
                </a:ln>
                <a:solidFill>
                  <a:srgbClr val="F9F5EF"/>
                </a:solidFill>
                <a:effectLst/>
                <a:uLnTx/>
                <a:uFillTx/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Dependence on employer for…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3500" b="1" i="0" u="none" strike="noStrike" kern="1200" cap="none" spc="0" normalizeH="0" baseline="0" noProof="0" dirty="0">
                <a:ln>
                  <a:noFill/>
                </a:ln>
                <a:solidFill>
                  <a:srgbClr val="F9F5EF"/>
                </a:solidFill>
                <a:effectLst/>
                <a:uLnTx/>
                <a:uFillTx/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Employment permit and immigration status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3500" b="1" i="0" u="none" strike="noStrike" kern="1200" cap="none" spc="0" normalizeH="0" baseline="0" noProof="0" dirty="0">
                <a:ln>
                  <a:noFill/>
                </a:ln>
                <a:solidFill>
                  <a:srgbClr val="F9F5EF"/>
                </a:solidFill>
                <a:effectLst/>
                <a:uLnTx/>
                <a:uFillTx/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Accommodation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3500" b="1" i="0" u="none" strike="noStrike" kern="1200" cap="none" spc="0" normalizeH="0" baseline="0" noProof="0" dirty="0">
                <a:ln>
                  <a:noFill/>
                </a:ln>
                <a:solidFill>
                  <a:srgbClr val="F9F5EF"/>
                </a:solidFill>
                <a:effectLst/>
                <a:uLnTx/>
                <a:uFillTx/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All income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3500" b="1" i="0" u="none" strike="noStrike" kern="1200" cap="none" spc="0" normalizeH="0" baseline="0" noProof="0" dirty="0">
                <a:ln>
                  <a:noFill/>
                </a:ln>
                <a:solidFill>
                  <a:srgbClr val="F9F5EF"/>
                </a:solidFill>
                <a:effectLst/>
                <a:uLnTx/>
                <a:uFillTx/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Language barriers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3500" b="1" i="0" u="none" strike="noStrike" kern="1200" cap="none" spc="0" normalizeH="0" baseline="0" noProof="0" dirty="0">
                <a:ln>
                  <a:noFill/>
                </a:ln>
                <a:solidFill>
                  <a:srgbClr val="F9F5EF"/>
                </a:solidFill>
                <a:effectLst/>
                <a:uLnTx/>
                <a:uFillTx/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Lack of knowledge of rights and options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3500" b="1" i="0" u="none" strike="noStrike" kern="1200" cap="none" spc="0" normalizeH="0" baseline="0" noProof="0" dirty="0">
                <a:ln>
                  <a:noFill/>
                </a:ln>
                <a:solidFill>
                  <a:srgbClr val="F9F5EF"/>
                </a:solidFill>
                <a:effectLst/>
                <a:uLnTx/>
                <a:uFillTx/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Lack of wider social safety net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3500" b="1" i="0" u="none" strike="noStrike" kern="1200" cap="none" spc="0" normalizeH="0" baseline="0" noProof="0" dirty="0">
                <a:ln>
                  <a:noFill/>
                </a:ln>
                <a:solidFill>
                  <a:srgbClr val="F9F5EF"/>
                </a:solidFill>
                <a:effectLst/>
                <a:uLnTx/>
                <a:uFillTx/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Large debt repayments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3500" b="1" i="0" u="none" strike="noStrike" kern="1200" cap="none" spc="0" normalizeH="0" baseline="0" noProof="0" dirty="0">
                <a:ln>
                  <a:noFill/>
                </a:ln>
                <a:solidFill>
                  <a:srgbClr val="F9F5EF"/>
                </a:solidFill>
                <a:effectLst/>
                <a:uLnTx/>
                <a:uFillTx/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Threats to themselves or family (physical or deportation)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3500" b="1" i="0" u="none" strike="noStrike" kern="1200" cap="none" spc="0" normalizeH="0" baseline="0" noProof="0" dirty="0">
                <a:ln>
                  <a:noFill/>
                </a:ln>
                <a:solidFill>
                  <a:srgbClr val="F9F5EF"/>
                </a:solidFill>
                <a:effectLst/>
                <a:uLnTx/>
                <a:uFillTx/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Control of documents such as passport, bank account, IRP card</a:t>
            </a: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2B8E05D7-07E4-4170-8814-45C3F3589DEC}"/>
              </a:ext>
            </a:extLst>
          </p:cNvPr>
          <p:cNvSpPr/>
          <p:nvPr/>
        </p:nvSpPr>
        <p:spPr>
          <a:xfrm>
            <a:off x="14329709" y="9419391"/>
            <a:ext cx="3638079" cy="611843"/>
          </a:xfrm>
          <a:custGeom>
            <a:avLst/>
            <a:gdLst/>
            <a:ahLst/>
            <a:cxnLst/>
            <a:rect l="l" t="t" r="r" b="b"/>
            <a:pathLst>
              <a:path w="3638079" h="611843">
                <a:moveTo>
                  <a:pt x="0" y="0"/>
                </a:moveTo>
                <a:lnTo>
                  <a:pt x="3638079" y="0"/>
                </a:lnTo>
                <a:lnTo>
                  <a:pt x="3638079" y="611843"/>
                </a:lnTo>
                <a:lnTo>
                  <a:pt x="0" y="6118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1750" b="-3323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951F26C4-46B6-DCD7-EDE3-F23931FA81FE}"/>
              </a:ext>
            </a:extLst>
          </p:cNvPr>
          <p:cNvSpPr txBox="1"/>
          <p:nvPr/>
        </p:nvSpPr>
        <p:spPr>
          <a:xfrm>
            <a:off x="828283" y="2070605"/>
            <a:ext cx="16230600" cy="72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9F5EF"/>
                </a:solidFill>
                <a:effectLst/>
                <a:uLnTx/>
                <a:uFillTx/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Factors of vulnerability</a:t>
            </a:r>
          </a:p>
        </p:txBody>
      </p:sp>
    </p:spTree>
    <p:extLst>
      <p:ext uri="{BB962C8B-B14F-4D97-AF65-F5344CB8AC3E}">
        <p14:creationId xmlns:p14="http://schemas.microsoft.com/office/powerpoint/2010/main" val="37680255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C5D03A-4F3A-4E5F-4A50-4F533D814F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AA20235-84AD-1888-31D0-D6BBACE87AB9}"/>
              </a:ext>
            </a:extLst>
          </p:cNvPr>
          <p:cNvGrpSpPr/>
          <p:nvPr/>
        </p:nvGrpSpPr>
        <p:grpSpPr>
          <a:xfrm>
            <a:off x="0" y="0"/>
            <a:ext cx="11678487" cy="1698942"/>
            <a:chOff x="0" y="0"/>
            <a:chExt cx="4070932" cy="59222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1BABC23-D0F7-A7F9-73D4-443331AF361A}"/>
                </a:ext>
              </a:extLst>
            </p:cNvPr>
            <p:cNvSpPr/>
            <p:nvPr/>
          </p:nvSpPr>
          <p:spPr>
            <a:xfrm>
              <a:off x="0" y="0"/>
              <a:ext cx="4070932" cy="592224"/>
            </a:xfrm>
            <a:custGeom>
              <a:avLst/>
              <a:gdLst/>
              <a:ahLst/>
              <a:cxnLst/>
              <a:rect l="l" t="t" r="r" b="b"/>
              <a:pathLst>
                <a:path w="4070932" h="592224">
                  <a:moveTo>
                    <a:pt x="0" y="0"/>
                  </a:moveTo>
                  <a:lnTo>
                    <a:pt x="4070932" y="0"/>
                  </a:lnTo>
                  <a:lnTo>
                    <a:pt x="4070932" y="592224"/>
                  </a:lnTo>
                  <a:lnTo>
                    <a:pt x="0" y="592224"/>
                  </a:lnTo>
                  <a:close/>
                </a:path>
              </a:pathLst>
            </a:custGeom>
            <a:solidFill>
              <a:srgbClr val="F9F5E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AA8386ED-84A0-BE31-0471-A1993E800775}"/>
                </a:ext>
              </a:extLst>
            </p:cNvPr>
            <p:cNvSpPr txBox="1"/>
            <p:nvPr/>
          </p:nvSpPr>
          <p:spPr>
            <a:xfrm>
              <a:off x="0" y="-28575"/>
              <a:ext cx="4070932" cy="6207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60BDE324-7B86-FC35-2687-D0A56F6612DE}"/>
              </a:ext>
            </a:extLst>
          </p:cNvPr>
          <p:cNvSpPr/>
          <p:nvPr/>
        </p:nvSpPr>
        <p:spPr>
          <a:xfrm rot="5400000">
            <a:off x="10331605" y="332450"/>
            <a:ext cx="1688857" cy="1023957"/>
          </a:xfrm>
          <a:custGeom>
            <a:avLst/>
            <a:gdLst/>
            <a:ahLst/>
            <a:cxnLst/>
            <a:rect l="l" t="t" r="r" b="b"/>
            <a:pathLst>
              <a:path w="1173013" h="711200">
                <a:moveTo>
                  <a:pt x="586507" y="711200"/>
                </a:moveTo>
                <a:lnTo>
                  <a:pt x="1173013" y="0"/>
                </a:lnTo>
                <a:lnTo>
                  <a:pt x="0" y="0"/>
                </a:lnTo>
                <a:lnTo>
                  <a:pt x="586507" y="71120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C9B47769-EE6C-BFAF-AC33-1ED59B072E8B}"/>
              </a:ext>
            </a:extLst>
          </p:cNvPr>
          <p:cNvSpPr txBox="1"/>
          <p:nvPr/>
        </p:nvSpPr>
        <p:spPr>
          <a:xfrm>
            <a:off x="481580" y="270803"/>
            <a:ext cx="12104119" cy="2178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5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1D3752"/>
                </a:solidFill>
                <a:effectLst/>
                <a:uLnTx/>
                <a:uFillTx/>
                <a:latin typeface="DM Serif Display"/>
                <a:ea typeface="DM Serif Display"/>
                <a:cs typeface="DM Serif Display"/>
                <a:sym typeface="DM Serif Display"/>
              </a:rPr>
              <a:t> Recruitment fees</a:t>
            </a:r>
          </a:p>
          <a:p>
            <a:pPr marL="0" marR="0" lvl="0" indent="0" algn="l" defTabSz="914400" rtl="0" eaLnBrk="1" fontAlgn="auto" latinLnBrk="0" hangingPunct="1">
              <a:lnSpc>
                <a:spcPts val="85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1D3752"/>
              </a:solidFill>
              <a:effectLst/>
              <a:uLnTx/>
              <a:uFillTx/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0C0ABDAA-9F8F-2A02-5ECF-3F9E5D5E0DD4}"/>
              </a:ext>
            </a:extLst>
          </p:cNvPr>
          <p:cNvSpPr txBox="1"/>
          <p:nvPr/>
        </p:nvSpPr>
        <p:spPr>
          <a:xfrm>
            <a:off x="1354377" y="3231667"/>
            <a:ext cx="16230600" cy="3770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3500" b="1" i="0" u="none" strike="noStrike" kern="1200" cap="none" spc="0" normalizeH="0" baseline="0" noProof="0" dirty="0">
                <a:ln>
                  <a:noFill/>
                </a:ln>
                <a:solidFill>
                  <a:srgbClr val="F9F5EF"/>
                </a:solidFill>
                <a:effectLst/>
                <a:uLnTx/>
                <a:uFillTx/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It is illegal for an employer to deduct or seek payment for cost of permit, any recruitment related expense or travelling expenses regarding the taking up an employment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3500" b="1" i="0" u="none" strike="noStrike" kern="1200" cap="none" spc="0" normalizeH="0" baseline="0" noProof="0" dirty="0">
              <a:ln>
                <a:noFill/>
              </a:ln>
              <a:solidFill>
                <a:srgbClr val="F9F5EF"/>
              </a:solidFill>
              <a:effectLst/>
              <a:uLnTx/>
              <a:uFillTx/>
              <a:latin typeface="Montserrat" panose="00000500000000000000" pitchFamily="2" charset="0"/>
              <a:ea typeface="DM Serif Display"/>
              <a:cs typeface="DM Serif Display"/>
              <a:sym typeface="DM Serif Display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3500" b="1" i="0" u="none" strike="noStrike" kern="1200" cap="none" spc="0" normalizeH="0" baseline="0" noProof="0" dirty="0">
                <a:ln>
                  <a:noFill/>
                </a:ln>
                <a:solidFill>
                  <a:srgbClr val="F9F5EF"/>
                </a:solidFill>
                <a:effectLst/>
                <a:uLnTx/>
                <a:uFillTx/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Use of recruitment agencies - Employer pays principle in law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3500" b="1" i="0" u="none" strike="noStrike" kern="1200" cap="none" spc="0" normalizeH="0" baseline="0" noProof="0" dirty="0">
              <a:ln>
                <a:noFill/>
              </a:ln>
              <a:solidFill>
                <a:srgbClr val="F9F5EF"/>
              </a:solidFill>
              <a:effectLst/>
              <a:uLnTx/>
              <a:uFillTx/>
              <a:latin typeface="Montserrat" panose="00000500000000000000" pitchFamily="2" charset="0"/>
              <a:ea typeface="DM Serif Display"/>
              <a:cs typeface="DM Serif Display"/>
              <a:sym typeface="DM Serif Display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3500" b="1" i="0" u="none" strike="noStrike" kern="1200" cap="none" spc="0" normalizeH="0" baseline="0" noProof="0" dirty="0">
                <a:ln>
                  <a:noFill/>
                </a:ln>
                <a:solidFill>
                  <a:srgbClr val="F9F5EF"/>
                </a:solidFill>
                <a:effectLst/>
                <a:uLnTx/>
                <a:uFillTx/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Difficulty to enforce if fees were paid abroad</a:t>
            </a: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66726156-8129-5B41-3BFB-38E9CD95C754}"/>
              </a:ext>
            </a:extLst>
          </p:cNvPr>
          <p:cNvSpPr/>
          <p:nvPr/>
        </p:nvSpPr>
        <p:spPr>
          <a:xfrm>
            <a:off x="14329709" y="9419391"/>
            <a:ext cx="3638079" cy="611843"/>
          </a:xfrm>
          <a:custGeom>
            <a:avLst/>
            <a:gdLst/>
            <a:ahLst/>
            <a:cxnLst/>
            <a:rect l="l" t="t" r="r" b="b"/>
            <a:pathLst>
              <a:path w="3638079" h="611843">
                <a:moveTo>
                  <a:pt x="0" y="0"/>
                </a:moveTo>
                <a:lnTo>
                  <a:pt x="3638079" y="0"/>
                </a:lnTo>
                <a:lnTo>
                  <a:pt x="3638079" y="611843"/>
                </a:lnTo>
                <a:lnTo>
                  <a:pt x="0" y="6118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1750" b="-3323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86F98175-C6FD-696B-A45B-B1373B4D28A0}"/>
              </a:ext>
            </a:extLst>
          </p:cNvPr>
          <p:cNvSpPr txBox="1"/>
          <p:nvPr/>
        </p:nvSpPr>
        <p:spPr>
          <a:xfrm>
            <a:off x="828283" y="2070605"/>
            <a:ext cx="16230600" cy="72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9F5EF"/>
                </a:solidFill>
                <a:effectLst/>
                <a:uLnTx/>
                <a:uFillTx/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Paying for the job </a:t>
            </a:r>
          </a:p>
        </p:txBody>
      </p:sp>
    </p:spTree>
    <p:extLst>
      <p:ext uri="{BB962C8B-B14F-4D97-AF65-F5344CB8AC3E}">
        <p14:creationId xmlns:p14="http://schemas.microsoft.com/office/powerpoint/2010/main" val="206657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446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B5D1A2-269A-BA36-6F53-43D3366A0A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96685A2F-661F-C088-38BE-BDF952E555F9}"/>
              </a:ext>
            </a:extLst>
          </p:cNvPr>
          <p:cNvGrpSpPr/>
          <p:nvPr/>
        </p:nvGrpSpPr>
        <p:grpSpPr>
          <a:xfrm>
            <a:off x="0" y="0"/>
            <a:ext cx="11678487" cy="1698942"/>
            <a:chOff x="0" y="0"/>
            <a:chExt cx="4070932" cy="59222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CA894917-C804-AB90-8BBC-638AA6097AE5}"/>
                </a:ext>
              </a:extLst>
            </p:cNvPr>
            <p:cNvSpPr/>
            <p:nvPr/>
          </p:nvSpPr>
          <p:spPr>
            <a:xfrm>
              <a:off x="0" y="0"/>
              <a:ext cx="4070932" cy="592224"/>
            </a:xfrm>
            <a:custGeom>
              <a:avLst/>
              <a:gdLst/>
              <a:ahLst/>
              <a:cxnLst/>
              <a:rect l="l" t="t" r="r" b="b"/>
              <a:pathLst>
                <a:path w="4070932" h="592224">
                  <a:moveTo>
                    <a:pt x="0" y="0"/>
                  </a:moveTo>
                  <a:lnTo>
                    <a:pt x="4070932" y="0"/>
                  </a:lnTo>
                  <a:lnTo>
                    <a:pt x="4070932" y="592224"/>
                  </a:lnTo>
                  <a:lnTo>
                    <a:pt x="0" y="592224"/>
                  </a:lnTo>
                  <a:close/>
                </a:path>
              </a:pathLst>
            </a:custGeom>
            <a:solidFill>
              <a:srgbClr val="F9F5E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BBB99C62-59A6-381E-15A4-4C3DD1D4FD28}"/>
                </a:ext>
              </a:extLst>
            </p:cNvPr>
            <p:cNvSpPr txBox="1"/>
            <p:nvPr/>
          </p:nvSpPr>
          <p:spPr>
            <a:xfrm>
              <a:off x="0" y="-28575"/>
              <a:ext cx="4070932" cy="6207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44734D69-6998-78AE-576F-7503B490D036}"/>
              </a:ext>
            </a:extLst>
          </p:cNvPr>
          <p:cNvGrpSpPr/>
          <p:nvPr/>
        </p:nvGrpSpPr>
        <p:grpSpPr>
          <a:xfrm rot="5400000">
            <a:off x="10331605" y="332450"/>
            <a:ext cx="1688857" cy="1023957"/>
            <a:chOff x="0" y="0"/>
            <a:chExt cx="1173013" cy="7112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2F2B439B-FCA1-4E3D-4097-55768B6A0BED}"/>
                </a:ext>
              </a:extLst>
            </p:cNvPr>
            <p:cNvSpPr/>
            <p:nvPr/>
          </p:nvSpPr>
          <p:spPr>
            <a:xfrm>
              <a:off x="0" y="0"/>
              <a:ext cx="1173013" cy="711200"/>
            </a:xfrm>
            <a:custGeom>
              <a:avLst/>
              <a:gdLst/>
              <a:ahLst/>
              <a:cxnLst/>
              <a:rect l="l" t="t" r="r" b="b"/>
              <a:pathLst>
                <a:path w="1173013" h="711200">
                  <a:moveTo>
                    <a:pt x="586507" y="711200"/>
                  </a:moveTo>
                  <a:lnTo>
                    <a:pt x="1173013" y="0"/>
                  </a:lnTo>
                  <a:lnTo>
                    <a:pt x="0" y="0"/>
                  </a:lnTo>
                  <a:lnTo>
                    <a:pt x="586507" y="711200"/>
                  </a:lnTo>
                  <a:close/>
                </a:path>
              </a:pathLst>
            </a:custGeom>
            <a:solidFill>
              <a:srgbClr val="C1446E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5D660075-CDA6-AF5B-4983-7A9C67B13200}"/>
                </a:ext>
              </a:extLst>
            </p:cNvPr>
            <p:cNvSpPr txBox="1"/>
            <p:nvPr/>
          </p:nvSpPr>
          <p:spPr>
            <a:xfrm>
              <a:off x="183283" y="22225"/>
              <a:ext cx="806447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DA635111-6CBC-ED4E-2A71-7AB8C505246C}"/>
              </a:ext>
            </a:extLst>
          </p:cNvPr>
          <p:cNvSpPr txBox="1"/>
          <p:nvPr/>
        </p:nvSpPr>
        <p:spPr>
          <a:xfrm>
            <a:off x="481580" y="270803"/>
            <a:ext cx="12104119" cy="10753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5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srgbClr val="1D3752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Raising a grievance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1D3752"/>
              </a:solidFill>
              <a:effectLst/>
              <a:uLnTx/>
              <a:uFillTx/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E6A7C6A-D9AD-5019-BA48-D84F63DB86AF}"/>
              </a:ext>
            </a:extLst>
          </p:cNvPr>
          <p:cNvSpPr txBox="1"/>
          <p:nvPr/>
        </p:nvSpPr>
        <p:spPr>
          <a:xfrm>
            <a:off x="762000" y="1780917"/>
            <a:ext cx="15969640" cy="92418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500" b="1" i="0" u="none" strike="noStrike" kern="1200" cap="none" spc="0" normalizeH="0" baseline="0" noProof="0" dirty="0">
                <a:ln>
                  <a:noFill/>
                </a:ln>
                <a:solidFill>
                  <a:srgbClr val="F9F5EF"/>
                </a:solidFill>
                <a:effectLst/>
                <a:uLnTx/>
                <a:uFillTx/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How to approach employer</a:t>
            </a:r>
            <a:endParaRPr kumimoji="0" lang="en-GB" sz="3500" b="0" i="0" u="none" strike="noStrike" kern="1200" cap="none" spc="0" normalizeH="0" baseline="0" noProof="0" dirty="0">
              <a:ln>
                <a:noFill/>
              </a:ln>
              <a:solidFill>
                <a:srgbClr val="F9F5EF"/>
              </a:solidFill>
              <a:effectLst/>
              <a:uLnTx/>
              <a:uFillTx/>
              <a:latin typeface="Montserrat" panose="00000500000000000000" pitchFamily="2" charset="0"/>
              <a:ea typeface="DM Serif Display"/>
              <a:cs typeface="DM Serif Display"/>
              <a:sym typeface="DM Serif Display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GB" sz="3500" dirty="0">
                <a:solidFill>
                  <a:srgbClr val="F9F5EF"/>
                </a:solidFill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First refer to your contract/staff handbook on the grievance procedure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3500" b="0" i="0" u="none" strike="noStrike" kern="1200" cap="none" spc="0" normalizeH="0" baseline="0" noProof="0" dirty="0">
                <a:ln>
                  <a:noFill/>
                </a:ln>
                <a:solidFill>
                  <a:srgbClr val="F9F5EF"/>
                </a:solidFill>
                <a:effectLst/>
                <a:uLnTx/>
                <a:uFillTx/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Verbal conversations with supervisor/manager should be followed up in writing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3500" b="0" i="0" u="none" strike="noStrike" kern="1200" cap="none" spc="0" normalizeH="0" baseline="0" noProof="0" dirty="0">
                <a:ln>
                  <a:noFill/>
                </a:ln>
                <a:solidFill>
                  <a:srgbClr val="F9F5EF"/>
                </a:solidFill>
                <a:effectLst/>
                <a:uLnTx/>
                <a:uFillTx/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Exhaust all internal options where possible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3500" b="0" i="0" u="none" strike="noStrike" kern="1200" cap="none" spc="0" normalizeH="0" baseline="0" noProof="0" dirty="0">
              <a:ln>
                <a:noFill/>
              </a:ln>
              <a:solidFill>
                <a:srgbClr val="F9F5EF"/>
              </a:solidFill>
              <a:effectLst/>
              <a:uLnTx/>
              <a:uFillTx/>
              <a:latin typeface="Montserrat" panose="00000500000000000000" pitchFamily="2" charset="0"/>
              <a:ea typeface="DM Serif Display"/>
              <a:cs typeface="DM Serif Display"/>
              <a:sym typeface="DM Serif Display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500" b="1" i="0" u="none" strike="noStrike" kern="1200" cap="none" spc="0" normalizeH="0" baseline="0" noProof="0" dirty="0">
                <a:ln>
                  <a:noFill/>
                </a:ln>
                <a:solidFill>
                  <a:srgbClr val="F9F5EF"/>
                </a:solidFill>
                <a:effectLst/>
                <a:uLnTx/>
                <a:uFillTx/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Useful evidence to gather: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3500" b="0" i="0" u="none" strike="noStrike" kern="1200" cap="none" spc="0" normalizeH="0" baseline="0" noProof="0" dirty="0">
                <a:ln>
                  <a:noFill/>
                </a:ln>
                <a:solidFill>
                  <a:srgbClr val="F9F5EF"/>
                </a:solidFill>
                <a:effectLst/>
                <a:uLnTx/>
                <a:uFillTx/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Photos of start and finish times/ Roosters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3500" b="0" i="0" u="none" strike="noStrike" kern="1200" cap="none" spc="0" normalizeH="0" baseline="0" noProof="0" dirty="0">
                <a:ln>
                  <a:noFill/>
                </a:ln>
                <a:solidFill>
                  <a:srgbClr val="F9F5EF"/>
                </a:solidFill>
                <a:effectLst/>
                <a:uLnTx/>
                <a:uFillTx/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Contract of employment/Permit</a:t>
            </a:r>
            <a:r>
              <a:rPr kumimoji="0" lang="en-GB" sz="3500" b="0" i="0" u="none" strike="noStrike" kern="1200" cap="none" spc="0" normalizeH="0" baseline="0" noProof="0">
                <a:ln>
                  <a:noFill/>
                </a:ln>
                <a:solidFill>
                  <a:srgbClr val="F9F5EF"/>
                </a:solidFill>
                <a:effectLst/>
                <a:uLnTx/>
                <a:uFillTx/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/Revenue docs</a:t>
            </a:r>
            <a:endParaRPr kumimoji="0" lang="en-GB" sz="3500" b="0" i="0" u="none" strike="noStrike" kern="1200" cap="none" spc="0" normalizeH="0" baseline="0" noProof="0" dirty="0">
              <a:ln>
                <a:noFill/>
              </a:ln>
              <a:solidFill>
                <a:srgbClr val="F9F5EF"/>
              </a:solidFill>
              <a:effectLst/>
              <a:uLnTx/>
              <a:uFillTx/>
              <a:latin typeface="Montserrat" panose="00000500000000000000" pitchFamily="2" charset="0"/>
              <a:ea typeface="DM Serif Display"/>
              <a:cs typeface="DM Serif Display"/>
              <a:sym typeface="DM Serif Display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3500" b="0" i="0" u="none" strike="noStrike" kern="1200" cap="none" spc="0" normalizeH="0" baseline="0" noProof="0" dirty="0">
                <a:ln>
                  <a:noFill/>
                </a:ln>
                <a:solidFill>
                  <a:srgbClr val="F9F5EF"/>
                </a:solidFill>
                <a:effectLst/>
                <a:uLnTx/>
                <a:uFillTx/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Payslips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3500" b="0" i="0" u="none" strike="noStrike" kern="1200" cap="none" spc="0" normalizeH="0" baseline="0" noProof="0" dirty="0">
                <a:ln>
                  <a:noFill/>
                </a:ln>
                <a:solidFill>
                  <a:srgbClr val="F9F5EF"/>
                </a:solidFill>
                <a:effectLst/>
                <a:uLnTx/>
                <a:uFillTx/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Communication with employer (emails; text messages; </a:t>
            </a:r>
            <a:r>
              <a:rPr kumimoji="0" lang="en-GB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F9F5EF"/>
                </a:solidFill>
                <a:effectLst/>
                <a:uLnTx/>
                <a:uFillTx/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whatsApp</a:t>
            </a:r>
            <a:r>
              <a:rPr kumimoji="0" lang="en-GB" sz="3500" b="0" i="0" u="none" strike="noStrike" kern="1200" cap="none" spc="0" normalizeH="0" baseline="0" noProof="0" dirty="0">
                <a:ln>
                  <a:noFill/>
                </a:ln>
                <a:solidFill>
                  <a:srgbClr val="F9F5EF"/>
                </a:solidFill>
                <a:effectLst/>
                <a:uLnTx/>
                <a:uFillTx/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 messages etc)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3500" b="1" i="0" u="none" strike="noStrike" kern="1200" cap="none" spc="0" normalizeH="0" baseline="0" noProof="0" dirty="0">
              <a:ln>
                <a:noFill/>
              </a:ln>
              <a:solidFill>
                <a:srgbClr val="F9F5EF"/>
              </a:solidFill>
              <a:effectLst/>
              <a:uLnTx/>
              <a:uFillTx/>
              <a:latin typeface="Montserrat" panose="00000500000000000000" pitchFamily="2" charset="0"/>
              <a:ea typeface="DM Serif Display"/>
              <a:cs typeface="DM Serif Display"/>
              <a:sym typeface="DM Serif Display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GB" sz="3500" b="0" i="0" u="none" strike="noStrike" kern="1200" cap="none" spc="0" normalizeH="0" baseline="0" noProof="0" dirty="0">
              <a:ln>
                <a:noFill/>
              </a:ln>
              <a:solidFill>
                <a:srgbClr val="F9F5EF"/>
              </a:solidFill>
              <a:effectLst/>
              <a:uLnTx/>
              <a:uFillTx/>
              <a:latin typeface="Montserrat" panose="00000500000000000000" pitchFamily="2" charset="0"/>
              <a:ea typeface="DM Serif Display"/>
              <a:cs typeface="DM Serif Display"/>
              <a:sym typeface="DM Serif Display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GB" sz="3500" b="0" i="0" u="none" strike="noStrike" kern="1200" cap="none" spc="0" normalizeH="0" baseline="0" noProof="0" dirty="0">
              <a:ln>
                <a:noFill/>
              </a:ln>
              <a:solidFill>
                <a:srgbClr val="F9F5EF"/>
              </a:solidFill>
              <a:effectLst/>
              <a:uLnTx/>
              <a:uFillTx/>
              <a:latin typeface="Montserrat" panose="00000500000000000000" pitchFamily="2" charset="0"/>
              <a:ea typeface="DM Serif Display"/>
              <a:cs typeface="DM Serif Display"/>
              <a:sym typeface="DM Serif Display"/>
            </a:endParaRPr>
          </a:p>
          <a:p>
            <a:pPr marL="571500" marR="0" lvl="0" indent="-571500" algn="l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F9F5EF"/>
              </a:solidFill>
              <a:effectLst/>
              <a:uLnTx/>
              <a:uFillTx/>
              <a:latin typeface="Montserrat" panose="00000500000000000000" pitchFamily="2" charset="0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70907710-1891-AD4D-D0B2-F8C54F8DFC86}"/>
              </a:ext>
            </a:extLst>
          </p:cNvPr>
          <p:cNvSpPr/>
          <p:nvPr/>
        </p:nvSpPr>
        <p:spPr>
          <a:xfrm>
            <a:off x="14329709" y="9419391"/>
            <a:ext cx="3638079" cy="611843"/>
          </a:xfrm>
          <a:custGeom>
            <a:avLst/>
            <a:gdLst/>
            <a:ahLst/>
            <a:cxnLst/>
            <a:rect l="l" t="t" r="r" b="b"/>
            <a:pathLst>
              <a:path w="3638079" h="611843">
                <a:moveTo>
                  <a:pt x="0" y="0"/>
                </a:moveTo>
                <a:lnTo>
                  <a:pt x="3638079" y="0"/>
                </a:lnTo>
                <a:lnTo>
                  <a:pt x="3638079" y="611843"/>
                </a:lnTo>
                <a:lnTo>
                  <a:pt x="0" y="6118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1750" b="-3323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3474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446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DBE852-7779-B132-60BB-9A44FEA532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179B39D-118E-8969-4496-C6DEE7703F91}"/>
              </a:ext>
            </a:extLst>
          </p:cNvPr>
          <p:cNvGrpSpPr/>
          <p:nvPr/>
        </p:nvGrpSpPr>
        <p:grpSpPr>
          <a:xfrm>
            <a:off x="0" y="0"/>
            <a:ext cx="11678487" cy="1698942"/>
            <a:chOff x="0" y="0"/>
            <a:chExt cx="4070932" cy="59222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0B789D6D-B4B2-C81E-FEFB-0A8315ACDB43}"/>
                </a:ext>
              </a:extLst>
            </p:cNvPr>
            <p:cNvSpPr/>
            <p:nvPr/>
          </p:nvSpPr>
          <p:spPr>
            <a:xfrm>
              <a:off x="0" y="0"/>
              <a:ext cx="4070932" cy="592224"/>
            </a:xfrm>
            <a:custGeom>
              <a:avLst/>
              <a:gdLst/>
              <a:ahLst/>
              <a:cxnLst/>
              <a:rect l="l" t="t" r="r" b="b"/>
              <a:pathLst>
                <a:path w="4070932" h="592224">
                  <a:moveTo>
                    <a:pt x="0" y="0"/>
                  </a:moveTo>
                  <a:lnTo>
                    <a:pt x="4070932" y="0"/>
                  </a:lnTo>
                  <a:lnTo>
                    <a:pt x="4070932" y="592224"/>
                  </a:lnTo>
                  <a:lnTo>
                    <a:pt x="0" y="592224"/>
                  </a:lnTo>
                  <a:close/>
                </a:path>
              </a:pathLst>
            </a:custGeom>
            <a:solidFill>
              <a:srgbClr val="F9F5E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CFCFB42D-1ECA-B070-BB4B-64624741C381}"/>
                </a:ext>
              </a:extLst>
            </p:cNvPr>
            <p:cNvSpPr txBox="1"/>
            <p:nvPr/>
          </p:nvSpPr>
          <p:spPr>
            <a:xfrm>
              <a:off x="0" y="-28575"/>
              <a:ext cx="4070932" cy="6207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DA7A943F-2D02-2B1E-80E5-E704716EB362}"/>
              </a:ext>
            </a:extLst>
          </p:cNvPr>
          <p:cNvGrpSpPr/>
          <p:nvPr/>
        </p:nvGrpSpPr>
        <p:grpSpPr>
          <a:xfrm rot="5400000">
            <a:off x="10331605" y="332450"/>
            <a:ext cx="1688857" cy="1023957"/>
            <a:chOff x="0" y="0"/>
            <a:chExt cx="1173013" cy="7112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C5DBD03F-7935-539A-EE2A-284C89C7F7D5}"/>
                </a:ext>
              </a:extLst>
            </p:cNvPr>
            <p:cNvSpPr/>
            <p:nvPr/>
          </p:nvSpPr>
          <p:spPr>
            <a:xfrm>
              <a:off x="0" y="0"/>
              <a:ext cx="1173013" cy="711200"/>
            </a:xfrm>
            <a:custGeom>
              <a:avLst/>
              <a:gdLst/>
              <a:ahLst/>
              <a:cxnLst/>
              <a:rect l="l" t="t" r="r" b="b"/>
              <a:pathLst>
                <a:path w="1173013" h="711200">
                  <a:moveTo>
                    <a:pt x="586507" y="711200"/>
                  </a:moveTo>
                  <a:lnTo>
                    <a:pt x="1173013" y="0"/>
                  </a:lnTo>
                  <a:lnTo>
                    <a:pt x="0" y="0"/>
                  </a:lnTo>
                  <a:lnTo>
                    <a:pt x="586507" y="711200"/>
                  </a:lnTo>
                  <a:close/>
                </a:path>
              </a:pathLst>
            </a:custGeom>
            <a:solidFill>
              <a:srgbClr val="C1446E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18B16F08-76DB-B44B-BCAF-42311744E3B8}"/>
                </a:ext>
              </a:extLst>
            </p:cNvPr>
            <p:cNvSpPr txBox="1"/>
            <p:nvPr/>
          </p:nvSpPr>
          <p:spPr>
            <a:xfrm>
              <a:off x="183283" y="22225"/>
              <a:ext cx="806447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E10AD554-141C-6B19-760A-52B0916941D3}"/>
              </a:ext>
            </a:extLst>
          </p:cNvPr>
          <p:cNvSpPr txBox="1"/>
          <p:nvPr/>
        </p:nvSpPr>
        <p:spPr>
          <a:xfrm>
            <a:off x="-21771" y="179345"/>
            <a:ext cx="12777220" cy="9925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5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D3752"/>
                </a:solidFill>
                <a:effectLst/>
                <a:uLnTx/>
                <a:uFillTx/>
                <a:latin typeface="DM Serif Display"/>
                <a:ea typeface="DM Serif Display"/>
                <a:cs typeface="DM Serif Display"/>
                <a:sym typeface="DM Serif Display"/>
              </a:rPr>
              <a:t>Workplace Relations Commission (WRC)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9DC45F1C-88D7-D508-A559-F806E26D3F66}"/>
              </a:ext>
            </a:extLst>
          </p:cNvPr>
          <p:cNvSpPr txBox="1"/>
          <p:nvPr/>
        </p:nvSpPr>
        <p:spPr>
          <a:xfrm>
            <a:off x="533400" y="1677971"/>
            <a:ext cx="15893441" cy="9780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500" b="1" i="0" u="none" strike="noStrike" kern="1200" cap="none" spc="0" normalizeH="0" baseline="0" noProof="0" dirty="0">
                <a:ln>
                  <a:noFill/>
                </a:ln>
                <a:solidFill>
                  <a:srgbClr val="F9F5EF"/>
                </a:solidFill>
                <a:effectLst/>
                <a:uLnTx/>
                <a:uFillTx/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Inspections</a:t>
            </a:r>
            <a:endParaRPr kumimoji="0" lang="en-GB" sz="3500" b="0" i="0" u="none" strike="noStrike" kern="1200" cap="none" spc="0" normalizeH="0" baseline="0" noProof="0" dirty="0">
              <a:ln>
                <a:noFill/>
              </a:ln>
              <a:solidFill>
                <a:srgbClr val="F9F5EF"/>
              </a:solidFill>
              <a:effectLst/>
              <a:uLnTx/>
              <a:uFillTx/>
              <a:latin typeface="Montserrat" panose="00000500000000000000" pitchFamily="2" charset="0"/>
              <a:ea typeface="DM Serif Display"/>
              <a:cs typeface="DM Serif Display"/>
              <a:sym typeface="DM Serif Display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GB" sz="3500" dirty="0">
                <a:solidFill>
                  <a:srgbClr val="F9F5EF"/>
                </a:solidFill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The WRC has inspectors who conduct inspections in workplaces.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GB" sz="3500" dirty="0">
                <a:solidFill>
                  <a:srgbClr val="F9F5EF"/>
                </a:solidFill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These inspections exist to investigate potential employment law breaches.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GB" sz="3500" dirty="0">
                <a:solidFill>
                  <a:srgbClr val="F9F5EF"/>
                </a:solidFill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Workers can anonymously report an employer for the WRC to inspect that workplace.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GB" sz="3500" dirty="0">
                <a:solidFill>
                  <a:srgbClr val="F9F5EF"/>
                </a:solidFill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Inspectors will make recommendations depending on the outcome of their investigation.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3500" dirty="0">
              <a:solidFill>
                <a:srgbClr val="F9F5EF"/>
              </a:solidFill>
              <a:latin typeface="Montserrat" panose="00000500000000000000" pitchFamily="2" charset="0"/>
              <a:ea typeface="DM Serif Display"/>
              <a:cs typeface="DM Serif Display"/>
              <a:sym typeface="DM Serif Display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500" b="1" dirty="0">
                <a:solidFill>
                  <a:srgbClr val="F9F5EF"/>
                </a:solidFill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Adjudications</a:t>
            </a:r>
            <a:endParaRPr kumimoji="0" lang="en-GB" sz="3500" b="1" i="0" u="none" strike="noStrike" kern="1200" cap="none" spc="0" normalizeH="0" baseline="0" noProof="0" dirty="0">
              <a:ln>
                <a:noFill/>
              </a:ln>
              <a:solidFill>
                <a:srgbClr val="F9F5EF"/>
              </a:solidFill>
              <a:effectLst/>
              <a:uLnTx/>
              <a:uFillTx/>
              <a:latin typeface="Montserrat" panose="00000500000000000000" pitchFamily="2" charset="0"/>
              <a:ea typeface="DM Serif Display"/>
              <a:cs typeface="DM Serif Display"/>
              <a:sym typeface="DM Serif Display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GB" sz="3500" dirty="0">
                <a:solidFill>
                  <a:srgbClr val="F9F5EF"/>
                </a:solidFill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Process where an appointed adjudicator investigates and decides on complaints made my workers.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GB" sz="3500" dirty="0">
                <a:solidFill>
                  <a:srgbClr val="F9F5EF"/>
                </a:solidFill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For a complaint to be considered for adjudication, workers need to file complaint form.</a:t>
            </a:r>
            <a:endParaRPr kumimoji="0" lang="en-GB" sz="3500" b="0" i="0" u="none" strike="noStrike" kern="1200" cap="none" spc="0" normalizeH="0" baseline="0" noProof="0" dirty="0">
              <a:ln>
                <a:noFill/>
              </a:ln>
              <a:solidFill>
                <a:srgbClr val="F9F5EF"/>
              </a:solidFill>
              <a:effectLst/>
              <a:uLnTx/>
              <a:uFillTx/>
              <a:latin typeface="Montserrat" panose="00000500000000000000" pitchFamily="2" charset="0"/>
              <a:ea typeface="DM Serif Display"/>
              <a:cs typeface="DM Serif Display"/>
              <a:sym typeface="DM Serif Display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3500" b="1" i="0" u="none" strike="noStrike" kern="1200" cap="none" spc="0" normalizeH="0" baseline="0" noProof="0" dirty="0">
              <a:ln>
                <a:noFill/>
              </a:ln>
              <a:solidFill>
                <a:srgbClr val="F9F5EF"/>
              </a:solidFill>
              <a:effectLst/>
              <a:uLnTx/>
              <a:uFillTx/>
              <a:latin typeface="Montserrat" panose="00000500000000000000" pitchFamily="2" charset="0"/>
              <a:ea typeface="DM Serif Display"/>
              <a:cs typeface="DM Serif Display"/>
              <a:sym typeface="DM Serif Display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GB" sz="3500" b="0" i="0" u="none" strike="noStrike" kern="1200" cap="none" spc="0" normalizeH="0" baseline="0" noProof="0" dirty="0">
              <a:ln>
                <a:noFill/>
              </a:ln>
              <a:solidFill>
                <a:srgbClr val="F9F5EF"/>
              </a:solidFill>
              <a:effectLst/>
              <a:uLnTx/>
              <a:uFillTx/>
              <a:latin typeface="Montserrat" panose="00000500000000000000" pitchFamily="2" charset="0"/>
              <a:ea typeface="DM Serif Display"/>
              <a:cs typeface="DM Serif Display"/>
              <a:sym typeface="DM Serif Display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GB" sz="3500" b="0" i="0" u="none" strike="noStrike" kern="1200" cap="none" spc="0" normalizeH="0" baseline="0" noProof="0" dirty="0">
              <a:ln>
                <a:noFill/>
              </a:ln>
              <a:solidFill>
                <a:srgbClr val="F9F5EF"/>
              </a:solidFill>
              <a:effectLst/>
              <a:uLnTx/>
              <a:uFillTx/>
              <a:latin typeface="Montserrat" panose="00000500000000000000" pitchFamily="2" charset="0"/>
              <a:ea typeface="DM Serif Display"/>
              <a:cs typeface="DM Serif Display"/>
              <a:sym typeface="DM Serif Display"/>
            </a:endParaRPr>
          </a:p>
          <a:p>
            <a:pPr marL="571500" marR="0" lvl="0" indent="-571500" algn="l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F9F5EF"/>
              </a:solidFill>
              <a:effectLst/>
              <a:uLnTx/>
              <a:uFillTx/>
              <a:latin typeface="Montserrat" panose="00000500000000000000" pitchFamily="2" charset="0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B3431F2F-4DB4-1DD6-E3C6-CC899CDA0049}"/>
              </a:ext>
            </a:extLst>
          </p:cNvPr>
          <p:cNvSpPr/>
          <p:nvPr/>
        </p:nvSpPr>
        <p:spPr>
          <a:xfrm>
            <a:off x="14329709" y="9419391"/>
            <a:ext cx="3638079" cy="611843"/>
          </a:xfrm>
          <a:custGeom>
            <a:avLst/>
            <a:gdLst/>
            <a:ahLst/>
            <a:cxnLst/>
            <a:rect l="l" t="t" r="r" b="b"/>
            <a:pathLst>
              <a:path w="3638079" h="611843">
                <a:moveTo>
                  <a:pt x="0" y="0"/>
                </a:moveTo>
                <a:lnTo>
                  <a:pt x="3638079" y="0"/>
                </a:lnTo>
                <a:lnTo>
                  <a:pt x="3638079" y="611843"/>
                </a:lnTo>
                <a:lnTo>
                  <a:pt x="0" y="6118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1750" b="-3323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03298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446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F7738B-FB21-E36B-F9DA-959508AA3F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386C0A50-D08C-EBB0-928F-69055E04177A}"/>
              </a:ext>
            </a:extLst>
          </p:cNvPr>
          <p:cNvGrpSpPr/>
          <p:nvPr/>
        </p:nvGrpSpPr>
        <p:grpSpPr>
          <a:xfrm>
            <a:off x="-22474" y="-49320"/>
            <a:ext cx="11678487" cy="1698942"/>
            <a:chOff x="0" y="0"/>
            <a:chExt cx="4070932" cy="59222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0BB63A89-5FEB-2A38-879A-71E5F8B1DB75}"/>
                </a:ext>
              </a:extLst>
            </p:cNvPr>
            <p:cNvSpPr/>
            <p:nvPr/>
          </p:nvSpPr>
          <p:spPr>
            <a:xfrm>
              <a:off x="0" y="0"/>
              <a:ext cx="4070932" cy="592224"/>
            </a:xfrm>
            <a:custGeom>
              <a:avLst/>
              <a:gdLst/>
              <a:ahLst/>
              <a:cxnLst/>
              <a:rect l="l" t="t" r="r" b="b"/>
              <a:pathLst>
                <a:path w="4070932" h="592224">
                  <a:moveTo>
                    <a:pt x="0" y="0"/>
                  </a:moveTo>
                  <a:lnTo>
                    <a:pt x="4070932" y="0"/>
                  </a:lnTo>
                  <a:lnTo>
                    <a:pt x="4070932" y="592224"/>
                  </a:lnTo>
                  <a:lnTo>
                    <a:pt x="0" y="592224"/>
                  </a:lnTo>
                  <a:close/>
                </a:path>
              </a:pathLst>
            </a:custGeom>
            <a:solidFill>
              <a:srgbClr val="F9F5E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A9A92B3E-466F-6A50-AEDF-488B57B42254}"/>
                </a:ext>
              </a:extLst>
            </p:cNvPr>
            <p:cNvSpPr txBox="1"/>
            <p:nvPr/>
          </p:nvSpPr>
          <p:spPr>
            <a:xfrm>
              <a:off x="0" y="-28575"/>
              <a:ext cx="4070932" cy="6207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F80C8193-0A87-79C3-5E9D-C8177E3E51E1}"/>
              </a:ext>
            </a:extLst>
          </p:cNvPr>
          <p:cNvGrpSpPr/>
          <p:nvPr/>
        </p:nvGrpSpPr>
        <p:grpSpPr>
          <a:xfrm rot="5400000">
            <a:off x="10331605" y="332450"/>
            <a:ext cx="1688857" cy="1023957"/>
            <a:chOff x="0" y="0"/>
            <a:chExt cx="1173013" cy="7112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7C9227B3-C918-839F-4504-90F0E7A44E88}"/>
                </a:ext>
              </a:extLst>
            </p:cNvPr>
            <p:cNvSpPr/>
            <p:nvPr/>
          </p:nvSpPr>
          <p:spPr>
            <a:xfrm>
              <a:off x="0" y="0"/>
              <a:ext cx="1173013" cy="711200"/>
            </a:xfrm>
            <a:custGeom>
              <a:avLst/>
              <a:gdLst/>
              <a:ahLst/>
              <a:cxnLst/>
              <a:rect l="l" t="t" r="r" b="b"/>
              <a:pathLst>
                <a:path w="1173013" h="711200">
                  <a:moveTo>
                    <a:pt x="586507" y="711200"/>
                  </a:moveTo>
                  <a:lnTo>
                    <a:pt x="1173013" y="0"/>
                  </a:lnTo>
                  <a:lnTo>
                    <a:pt x="0" y="0"/>
                  </a:lnTo>
                  <a:lnTo>
                    <a:pt x="586507" y="711200"/>
                  </a:lnTo>
                  <a:close/>
                </a:path>
              </a:pathLst>
            </a:custGeom>
            <a:solidFill>
              <a:srgbClr val="C1446E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63D4C870-FEAE-D9CA-D2AC-CFAEEFD1FEA6}"/>
                </a:ext>
              </a:extLst>
            </p:cNvPr>
            <p:cNvSpPr txBox="1"/>
            <p:nvPr/>
          </p:nvSpPr>
          <p:spPr>
            <a:xfrm>
              <a:off x="183283" y="22225"/>
              <a:ext cx="806447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09DBC988-1359-A4EF-B068-145BED7E8E8F}"/>
              </a:ext>
            </a:extLst>
          </p:cNvPr>
          <p:cNvSpPr txBox="1"/>
          <p:nvPr/>
        </p:nvSpPr>
        <p:spPr>
          <a:xfrm>
            <a:off x="481580" y="270803"/>
            <a:ext cx="12104119" cy="10753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5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1D3752"/>
                </a:solidFill>
                <a:effectLst/>
                <a:uLnTx/>
                <a:uFillTx/>
                <a:latin typeface="DM Serif Display"/>
                <a:ea typeface="DM Serif Display"/>
                <a:cs typeface="DM Serif Display"/>
                <a:sym typeface="DM Serif Display"/>
              </a:rPr>
              <a:t>Adjudication cont’d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97DC2C66-30CE-DF2A-61E6-A2F267F58566}"/>
              </a:ext>
            </a:extLst>
          </p:cNvPr>
          <p:cNvSpPr txBox="1"/>
          <p:nvPr/>
        </p:nvSpPr>
        <p:spPr>
          <a:xfrm>
            <a:off x="1066799" y="3027607"/>
            <a:ext cx="15893441" cy="7625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500" b="1" dirty="0">
                <a:solidFill>
                  <a:srgbClr val="F9F5EF"/>
                </a:solidFill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Adjudications</a:t>
            </a:r>
            <a:endParaRPr kumimoji="0" lang="en-GB" sz="3500" b="1" i="0" u="none" strike="noStrike" kern="1200" cap="none" spc="0" normalizeH="0" baseline="0" noProof="0" dirty="0">
              <a:ln>
                <a:noFill/>
              </a:ln>
              <a:solidFill>
                <a:srgbClr val="F9F5EF"/>
              </a:solidFill>
              <a:effectLst/>
              <a:uLnTx/>
              <a:uFillTx/>
              <a:latin typeface="Montserrat" panose="00000500000000000000" pitchFamily="2" charset="0"/>
              <a:ea typeface="DM Serif Display"/>
              <a:cs typeface="DM Serif Display"/>
              <a:sym typeface="DM Serif Display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3500" b="0" i="0" u="none" strike="noStrike" kern="1200" cap="none" spc="0" normalizeH="0" baseline="0" noProof="0" dirty="0">
                <a:ln>
                  <a:noFill/>
                </a:ln>
                <a:solidFill>
                  <a:srgbClr val="F9F5EF"/>
                </a:solidFill>
                <a:effectLst/>
                <a:uLnTx/>
                <a:uFillTx/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The adjudicator will </a:t>
            </a:r>
            <a:r>
              <a:rPr lang="en-GB" sz="3500" dirty="0">
                <a:solidFill>
                  <a:srgbClr val="F9F5EF"/>
                </a:solidFill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decide on the breaches and determines monies owed.</a:t>
            </a:r>
            <a:endParaRPr kumimoji="0" lang="en-GB" sz="3500" b="0" i="0" u="none" strike="noStrike" kern="1200" cap="none" spc="0" normalizeH="0" baseline="0" noProof="0" dirty="0">
              <a:ln>
                <a:noFill/>
              </a:ln>
              <a:solidFill>
                <a:srgbClr val="F9F5EF"/>
              </a:solidFill>
              <a:effectLst/>
              <a:uLnTx/>
              <a:uFillTx/>
              <a:latin typeface="Montserrat" panose="00000500000000000000" pitchFamily="2" charset="0"/>
              <a:ea typeface="DM Serif Display"/>
              <a:cs typeface="DM Serif Display"/>
              <a:sym typeface="DM Serif Display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GB" sz="3500" dirty="0">
                <a:solidFill>
                  <a:srgbClr val="F9F5EF"/>
                </a:solidFill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Please note that this process does take time. It might be months before a hearing date is set, and a decision is given on your complaint.</a:t>
            </a:r>
            <a:endParaRPr kumimoji="0" lang="en-GB" sz="3500" b="0" i="0" u="none" strike="noStrike" kern="1200" cap="none" spc="0" normalizeH="0" baseline="0" noProof="0" dirty="0">
              <a:ln>
                <a:noFill/>
              </a:ln>
              <a:solidFill>
                <a:srgbClr val="F9F5EF"/>
              </a:solidFill>
              <a:effectLst/>
              <a:uLnTx/>
              <a:uFillTx/>
              <a:latin typeface="Montserrat" panose="00000500000000000000" pitchFamily="2" charset="0"/>
              <a:ea typeface="DM Serif Display"/>
              <a:cs typeface="DM Serif Display"/>
              <a:sym typeface="DM Serif Display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00" b="1" i="0" u="none" strike="noStrike" kern="1200" cap="none" spc="0" normalizeH="0" baseline="0" noProof="0" dirty="0">
              <a:ln>
                <a:noFill/>
              </a:ln>
              <a:solidFill>
                <a:srgbClr val="F9F5EF"/>
              </a:solidFill>
              <a:effectLst/>
              <a:uLnTx/>
              <a:uFillTx/>
              <a:latin typeface="Montserrat" panose="00000500000000000000" pitchFamily="2" charset="0"/>
              <a:ea typeface="DM Serif Display"/>
              <a:cs typeface="DM Serif Display"/>
              <a:sym typeface="DM Serif Display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500" b="1" dirty="0">
                <a:solidFill>
                  <a:srgbClr val="F9F5EF"/>
                </a:solidFill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Please note: </a:t>
            </a:r>
            <a:r>
              <a:rPr kumimoji="0" lang="en-GB" sz="3500" b="0" i="0" u="none" strike="noStrike" kern="1200" cap="none" spc="0" normalizeH="0" baseline="0" noProof="0" dirty="0">
                <a:ln>
                  <a:noFill/>
                </a:ln>
                <a:solidFill>
                  <a:srgbClr val="F9F5EF"/>
                </a:solidFill>
                <a:effectLst/>
                <a:uLnTx/>
                <a:uFillTx/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There are time limits associated with bringing complaints to the WRC. Complaints should be submitted </a:t>
            </a:r>
            <a:r>
              <a:rPr kumimoji="0" lang="en-GB" sz="3500" b="1" i="0" u="none" strike="noStrike" kern="1200" cap="none" spc="0" normalizeH="0" baseline="0" noProof="0" dirty="0">
                <a:ln>
                  <a:noFill/>
                </a:ln>
                <a:solidFill>
                  <a:srgbClr val="F9F5EF"/>
                </a:solidFill>
                <a:effectLst/>
                <a:uLnTx/>
                <a:uFillTx/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ASAP or within 6 months </a:t>
            </a:r>
            <a:r>
              <a:rPr kumimoji="0" lang="en-GB" sz="3500" b="0" i="0" u="none" strike="noStrike" kern="1200" cap="none" spc="0" normalizeH="0" baseline="0" noProof="0" dirty="0">
                <a:ln>
                  <a:noFill/>
                </a:ln>
                <a:solidFill>
                  <a:srgbClr val="F9F5EF"/>
                </a:solidFill>
                <a:effectLst/>
                <a:uLnTx/>
                <a:uFillTx/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of ending employment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GB" sz="3500" b="1" i="0" u="none" strike="noStrike" kern="1200" cap="none" spc="0" normalizeH="0" baseline="0" noProof="0" dirty="0">
              <a:ln>
                <a:noFill/>
              </a:ln>
              <a:solidFill>
                <a:srgbClr val="F9F5EF"/>
              </a:solidFill>
              <a:effectLst/>
              <a:uLnTx/>
              <a:uFillTx/>
              <a:latin typeface="Montserrat" panose="00000500000000000000" pitchFamily="2" charset="0"/>
              <a:ea typeface="DM Serif Display"/>
              <a:cs typeface="DM Serif Display"/>
              <a:sym typeface="DM Serif Display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GB" sz="3500" b="0" i="0" u="none" strike="noStrike" kern="1200" cap="none" spc="0" normalizeH="0" baseline="0" noProof="0" dirty="0">
              <a:ln>
                <a:noFill/>
              </a:ln>
              <a:solidFill>
                <a:srgbClr val="F9F5EF"/>
              </a:solidFill>
              <a:effectLst/>
              <a:uLnTx/>
              <a:uFillTx/>
              <a:latin typeface="Montserrat" panose="00000500000000000000" pitchFamily="2" charset="0"/>
              <a:ea typeface="DM Serif Display"/>
              <a:cs typeface="DM Serif Display"/>
              <a:sym typeface="DM Serif Display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GB" sz="3500" b="0" i="0" u="none" strike="noStrike" kern="1200" cap="none" spc="0" normalizeH="0" baseline="0" noProof="0" dirty="0">
              <a:ln>
                <a:noFill/>
              </a:ln>
              <a:solidFill>
                <a:srgbClr val="F9F5EF"/>
              </a:solidFill>
              <a:effectLst/>
              <a:uLnTx/>
              <a:uFillTx/>
              <a:latin typeface="Montserrat" panose="00000500000000000000" pitchFamily="2" charset="0"/>
              <a:ea typeface="DM Serif Display"/>
              <a:cs typeface="DM Serif Display"/>
              <a:sym typeface="DM Serif Display"/>
            </a:endParaRPr>
          </a:p>
          <a:p>
            <a:pPr marL="571500" marR="0" lvl="0" indent="-571500" algn="l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F9F5EF"/>
              </a:solidFill>
              <a:effectLst/>
              <a:uLnTx/>
              <a:uFillTx/>
              <a:latin typeface="Montserrat" panose="00000500000000000000" pitchFamily="2" charset="0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23CE9F5C-5F65-6035-63F6-69C7C96DBEB3}"/>
              </a:ext>
            </a:extLst>
          </p:cNvPr>
          <p:cNvSpPr/>
          <p:nvPr/>
        </p:nvSpPr>
        <p:spPr>
          <a:xfrm>
            <a:off x="14329709" y="9419391"/>
            <a:ext cx="3638079" cy="611843"/>
          </a:xfrm>
          <a:custGeom>
            <a:avLst/>
            <a:gdLst/>
            <a:ahLst/>
            <a:cxnLst/>
            <a:rect l="l" t="t" r="r" b="b"/>
            <a:pathLst>
              <a:path w="3638079" h="611843">
                <a:moveTo>
                  <a:pt x="0" y="0"/>
                </a:moveTo>
                <a:lnTo>
                  <a:pt x="3638079" y="0"/>
                </a:lnTo>
                <a:lnTo>
                  <a:pt x="3638079" y="611843"/>
                </a:lnTo>
                <a:lnTo>
                  <a:pt x="0" y="6118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1750" b="-3323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0F683F7D-46E2-9EA9-955F-63A9F27E9A8A}"/>
              </a:ext>
            </a:extLst>
          </p:cNvPr>
          <p:cNvSpPr txBox="1"/>
          <p:nvPr/>
        </p:nvSpPr>
        <p:spPr>
          <a:xfrm>
            <a:off x="2057400" y="1616965"/>
            <a:ext cx="12462018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>
                <a:solidFill>
                  <a:srgbClr val="F9F5EF"/>
                </a:solidFill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Adjudication cont’d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F9F5EF"/>
              </a:solidFill>
              <a:effectLst/>
              <a:uLnTx/>
              <a:uFillTx/>
              <a:latin typeface="Montserrat" panose="00000500000000000000" pitchFamily="2" charset="0"/>
              <a:ea typeface="DM Serif Display"/>
              <a:cs typeface="DM Serif Display"/>
              <a:sym typeface="DM Serif Display"/>
            </a:endParaRPr>
          </a:p>
        </p:txBody>
      </p:sp>
    </p:spTree>
    <p:extLst>
      <p:ext uri="{BB962C8B-B14F-4D97-AF65-F5344CB8AC3E}">
        <p14:creationId xmlns:p14="http://schemas.microsoft.com/office/powerpoint/2010/main" val="17238690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0253B3-0F63-352E-0438-CE39BED68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1BA4054-247E-1D38-3924-07F0B6E17385}"/>
              </a:ext>
            </a:extLst>
          </p:cNvPr>
          <p:cNvGrpSpPr/>
          <p:nvPr/>
        </p:nvGrpSpPr>
        <p:grpSpPr>
          <a:xfrm>
            <a:off x="0" y="0"/>
            <a:ext cx="11678487" cy="1698942"/>
            <a:chOff x="0" y="0"/>
            <a:chExt cx="4070932" cy="59222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3BFE3287-5274-C4BB-7526-67CF8F1E6F31}"/>
                </a:ext>
              </a:extLst>
            </p:cNvPr>
            <p:cNvSpPr/>
            <p:nvPr/>
          </p:nvSpPr>
          <p:spPr>
            <a:xfrm>
              <a:off x="0" y="0"/>
              <a:ext cx="4070932" cy="592224"/>
            </a:xfrm>
            <a:custGeom>
              <a:avLst/>
              <a:gdLst/>
              <a:ahLst/>
              <a:cxnLst/>
              <a:rect l="l" t="t" r="r" b="b"/>
              <a:pathLst>
                <a:path w="4070932" h="592224">
                  <a:moveTo>
                    <a:pt x="0" y="0"/>
                  </a:moveTo>
                  <a:lnTo>
                    <a:pt x="4070932" y="0"/>
                  </a:lnTo>
                  <a:lnTo>
                    <a:pt x="4070932" y="592224"/>
                  </a:lnTo>
                  <a:lnTo>
                    <a:pt x="0" y="592224"/>
                  </a:lnTo>
                  <a:close/>
                </a:path>
              </a:pathLst>
            </a:custGeom>
            <a:solidFill>
              <a:srgbClr val="F9F5E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3AD2E7D4-7630-6272-5CBB-405ED9AEA6D2}"/>
                </a:ext>
              </a:extLst>
            </p:cNvPr>
            <p:cNvSpPr txBox="1"/>
            <p:nvPr/>
          </p:nvSpPr>
          <p:spPr>
            <a:xfrm>
              <a:off x="0" y="-28575"/>
              <a:ext cx="4070932" cy="6207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BE2F6DBC-C542-9B64-2597-FAF7D62C30CB}"/>
              </a:ext>
            </a:extLst>
          </p:cNvPr>
          <p:cNvSpPr/>
          <p:nvPr/>
        </p:nvSpPr>
        <p:spPr>
          <a:xfrm rot="5400000">
            <a:off x="10331605" y="332450"/>
            <a:ext cx="1688857" cy="1023957"/>
          </a:xfrm>
          <a:custGeom>
            <a:avLst/>
            <a:gdLst/>
            <a:ahLst/>
            <a:cxnLst/>
            <a:rect l="l" t="t" r="r" b="b"/>
            <a:pathLst>
              <a:path w="1173013" h="711200">
                <a:moveTo>
                  <a:pt x="586507" y="711200"/>
                </a:moveTo>
                <a:lnTo>
                  <a:pt x="1173013" y="0"/>
                </a:lnTo>
                <a:lnTo>
                  <a:pt x="0" y="0"/>
                </a:lnTo>
                <a:lnTo>
                  <a:pt x="586507" y="71120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8E791DF3-8BCC-1AD5-10DF-420A99600104}"/>
              </a:ext>
            </a:extLst>
          </p:cNvPr>
          <p:cNvSpPr txBox="1"/>
          <p:nvPr/>
        </p:nvSpPr>
        <p:spPr>
          <a:xfrm>
            <a:off x="481580" y="270803"/>
            <a:ext cx="12104119" cy="10753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5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1D3752"/>
                </a:solidFill>
                <a:effectLst/>
                <a:uLnTx/>
                <a:uFillTx/>
                <a:latin typeface="DM Serif Display"/>
                <a:ea typeface="DM Serif Display"/>
                <a:cs typeface="DM Serif Display"/>
                <a:sym typeface="DM Serif Display"/>
              </a:rPr>
              <a:t>WRC complaint form</a:t>
            </a: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6C496B6E-F396-8515-4C6A-E9DEDB67A140}"/>
              </a:ext>
            </a:extLst>
          </p:cNvPr>
          <p:cNvSpPr/>
          <p:nvPr/>
        </p:nvSpPr>
        <p:spPr>
          <a:xfrm>
            <a:off x="14329709" y="9419391"/>
            <a:ext cx="3638079" cy="611843"/>
          </a:xfrm>
          <a:custGeom>
            <a:avLst/>
            <a:gdLst/>
            <a:ahLst/>
            <a:cxnLst/>
            <a:rect l="l" t="t" r="r" b="b"/>
            <a:pathLst>
              <a:path w="3638079" h="611843">
                <a:moveTo>
                  <a:pt x="0" y="0"/>
                </a:moveTo>
                <a:lnTo>
                  <a:pt x="3638079" y="0"/>
                </a:lnTo>
                <a:lnTo>
                  <a:pt x="3638079" y="611843"/>
                </a:lnTo>
                <a:lnTo>
                  <a:pt x="0" y="6118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1750" b="-3323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screenshot of a computer">
            <a:extLst>
              <a:ext uri="{FF2B5EF4-FFF2-40B4-BE49-F238E27FC236}">
                <a16:creationId xmlns:a16="http://schemas.microsoft.com/office/drawing/2014/main" id="{8E09E3DE-784A-35B7-D214-08433C5C5A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47900"/>
            <a:ext cx="16916400" cy="692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7542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8E89A7-6C1B-70A3-17F8-C92749DFD7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332B66C-FBF2-4C18-04B7-0F528B15174B}"/>
              </a:ext>
            </a:extLst>
          </p:cNvPr>
          <p:cNvGrpSpPr/>
          <p:nvPr/>
        </p:nvGrpSpPr>
        <p:grpSpPr>
          <a:xfrm>
            <a:off x="0" y="0"/>
            <a:ext cx="11678487" cy="1698942"/>
            <a:chOff x="0" y="0"/>
            <a:chExt cx="4070932" cy="59222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1A015D7-A3B0-5C12-72D6-3458DF986C77}"/>
                </a:ext>
              </a:extLst>
            </p:cNvPr>
            <p:cNvSpPr/>
            <p:nvPr/>
          </p:nvSpPr>
          <p:spPr>
            <a:xfrm>
              <a:off x="0" y="0"/>
              <a:ext cx="4070932" cy="592224"/>
            </a:xfrm>
            <a:custGeom>
              <a:avLst/>
              <a:gdLst/>
              <a:ahLst/>
              <a:cxnLst/>
              <a:rect l="l" t="t" r="r" b="b"/>
              <a:pathLst>
                <a:path w="4070932" h="592224">
                  <a:moveTo>
                    <a:pt x="0" y="0"/>
                  </a:moveTo>
                  <a:lnTo>
                    <a:pt x="4070932" y="0"/>
                  </a:lnTo>
                  <a:lnTo>
                    <a:pt x="4070932" y="592224"/>
                  </a:lnTo>
                  <a:lnTo>
                    <a:pt x="0" y="592224"/>
                  </a:lnTo>
                  <a:close/>
                </a:path>
              </a:pathLst>
            </a:custGeom>
            <a:solidFill>
              <a:srgbClr val="F9F5E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E0E78581-7417-AF0F-DA04-8D0336628151}"/>
                </a:ext>
              </a:extLst>
            </p:cNvPr>
            <p:cNvSpPr txBox="1"/>
            <p:nvPr/>
          </p:nvSpPr>
          <p:spPr>
            <a:xfrm>
              <a:off x="0" y="-28575"/>
              <a:ext cx="4070932" cy="6207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7830B166-E613-945B-6D05-5585F5B48440}"/>
              </a:ext>
            </a:extLst>
          </p:cNvPr>
          <p:cNvSpPr/>
          <p:nvPr/>
        </p:nvSpPr>
        <p:spPr>
          <a:xfrm rot="5400000">
            <a:off x="10331605" y="332450"/>
            <a:ext cx="1688857" cy="1023957"/>
          </a:xfrm>
          <a:custGeom>
            <a:avLst/>
            <a:gdLst/>
            <a:ahLst/>
            <a:cxnLst/>
            <a:rect l="l" t="t" r="r" b="b"/>
            <a:pathLst>
              <a:path w="1173013" h="711200">
                <a:moveTo>
                  <a:pt x="586507" y="711200"/>
                </a:moveTo>
                <a:lnTo>
                  <a:pt x="1173013" y="0"/>
                </a:lnTo>
                <a:lnTo>
                  <a:pt x="0" y="0"/>
                </a:lnTo>
                <a:lnTo>
                  <a:pt x="586507" y="71120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EE5C125A-4461-72CC-7A29-5ECE10073042}"/>
              </a:ext>
            </a:extLst>
          </p:cNvPr>
          <p:cNvSpPr txBox="1"/>
          <p:nvPr/>
        </p:nvSpPr>
        <p:spPr>
          <a:xfrm>
            <a:off x="481580" y="270803"/>
            <a:ext cx="12104119" cy="10753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5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1D3752"/>
                </a:solidFill>
                <a:effectLst/>
                <a:uLnTx/>
                <a:uFillTx/>
                <a:latin typeface="DM Serif Display"/>
                <a:ea typeface="DM Serif Display"/>
                <a:cs typeface="DM Serif Display"/>
                <a:sym typeface="DM Serif Display"/>
              </a:rPr>
              <a:t>WRC complaint form</a:t>
            </a: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F12CC936-7647-C78B-060A-563009E01805}"/>
              </a:ext>
            </a:extLst>
          </p:cNvPr>
          <p:cNvSpPr/>
          <p:nvPr/>
        </p:nvSpPr>
        <p:spPr>
          <a:xfrm>
            <a:off x="14329709" y="9419391"/>
            <a:ext cx="3638079" cy="611843"/>
          </a:xfrm>
          <a:custGeom>
            <a:avLst/>
            <a:gdLst/>
            <a:ahLst/>
            <a:cxnLst/>
            <a:rect l="l" t="t" r="r" b="b"/>
            <a:pathLst>
              <a:path w="3638079" h="611843">
                <a:moveTo>
                  <a:pt x="0" y="0"/>
                </a:moveTo>
                <a:lnTo>
                  <a:pt x="3638079" y="0"/>
                </a:lnTo>
                <a:lnTo>
                  <a:pt x="3638079" y="611843"/>
                </a:lnTo>
                <a:lnTo>
                  <a:pt x="0" y="6118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1750" b="-3323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A screenshot of a computer">
            <a:extLst>
              <a:ext uri="{FF2B5EF4-FFF2-40B4-BE49-F238E27FC236}">
                <a16:creationId xmlns:a16="http://schemas.microsoft.com/office/drawing/2014/main" id="{D8E4D084-C2C5-0307-E41E-66CF32EB56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80" y="1969745"/>
            <a:ext cx="15063220" cy="743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3174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2014A0-7341-5C4B-DD50-258D68D70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863B66A-D338-A712-FB8A-BB6E0EB94ED3}"/>
              </a:ext>
            </a:extLst>
          </p:cNvPr>
          <p:cNvGrpSpPr/>
          <p:nvPr/>
        </p:nvGrpSpPr>
        <p:grpSpPr>
          <a:xfrm>
            <a:off x="0" y="0"/>
            <a:ext cx="11678487" cy="1698942"/>
            <a:chOff x="0" y="0"/>
            <a:chExt cx="4070932" cy="59222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F719AAB3-10BE-28A1-D387-E4DDA11A0F49}"/>
                </a:ext>
              </a:extLst>
            </p:cNvPr>
            <p:cNvSpPr/>
            <p:nvPr/>
          </p:nvSpPr>
          <p:spPr>
            <a:xfrm>
              <a:off x="0" y="0"/>
              <a:ext cx="4070932" cy="592224"/>
            </a:xfrm>
            <a:custGeom>
              <a:avLst/>
              <a:gdLst/>
              <a:ahLst/>
              <a:cxnLst/>
              <a:rect l="l" t="t" r="r" b="b"/>
              <a:pathLst>
                <a:path w="4070932" h="592224">
                  <a:moveTo>
                    <a:pt x="0" y="0"/>
                  </a:moveTo>
                  <a:lnTo>
                    <a:pt x="4070932" y="0"/>
                  </a:lnTo>
                  <a:lnTo>
                    <a:pt x="4070932" y="592224"/>
                  </a:lnTo>
                  <a:lnTo>
                    <a:pt x="0" y="592224"/>
                  </a:lnTo>
                  <a:close/>
                </a:path>
              </a:pathLst>
            </a:custGeom>
            <a:solidFill>
              <a:srgbClr val="F9F5E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72F82FD6-1DE7-B8FA-A22F-FD8ECF3CBDF2}"/>
                </a:ext>
              </a:extLst>
            </p:cNvPr>
            <p:cNvSpPr txBox="1"/>
            <p:nvPr/>
          </p:nvSpPr>
          <p:spPr>
            <a:xfrm>
              <a:off x="0" y="-28575"/>
              <a:ext cx="4070932" cy="6207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43855437-CDCB-9DB5-CEDB-DFE8D2D47100}"/>
              </a:ext>
            </a:extLst>
          </p:cNvPr>
          <p:cNvSpPr/>
          <p:nvPr/>
        </p:nvSpPr>
        <p:spPr>
          <a:xfrm rot="5400000">
            <a:off x="10331605" y="332450"/>
            <a:ext cx="1688857" cy="1023957"/>
          </a:xfrm>
          <a:custGeom>
            <a:avLst/>
            <a:gdLst/>
            <a:ahLst/>
            <a:cxnLst/>
            <a:rect l="l" t="t" r="r" b="b"/>
            <a:pathLst>
              <a:path w="1173013" h="711200">
                <a:moveTo>
                  <a:pt x="586507" y="711200"/>
                </a:moveTo>
                <a:lnTo>
                  <a:pt x="1173013" y="0"/>
                </a:lnTo>
                <a:lnTo>
                  <a:pt x="0" y="0"/>
                </a:lnTo>
                <a:lnTo>
                  <a:pt x="586507" y="71120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B711036C-535C-C5A5-9D08-8840BB4E6853}"/>
              </a:ext>
            </a:extLst>
          </p:cNvPr>
          <p:cNvSpPr txBox="1"/>
          <p:nvPr/>
        </p:nvSpPr>
        <p:spPr>
          <a:xfrm>
            <a:off x="481580" y="270803"/>
            <a:ext cx="12104119" cy="10753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5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1D3752"/>
                </a:solidFill>
                <a:effectLst/>
                <a:uLnTx/>
                <a:uFillTx/>
                <a:latin typeface="DM Serif Display"/>
                <a:ea typeface="DM Serif Display"/>
                <a:cs typeface="DM Serif Display"/>
                <a:sym typeface="DM Serif Display"/>
              </a:rPr>
              <a:t>WRC complaint form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EFAC4483-A7A9-99CE-9411-2686E9B84150}"/>
              </a:ext>
            </a:extLst>
          </p:cNvPr>
          <p:cNvSpPr txBox="1"/>
          <p:nvPr/>
        </p:nvSpPr>
        <p:spPr>
          <a:xfrm>
            <a:off x="1066103" y="3054915"/>
            <a:ext cx="15894137" cy="6399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GB" sz="3500" b="1" i="0" u="none" strike="noStrike" kern="1200" cap="none" spc="0" normalizeH="0" baseline="0" noProof="0" dirty="0">
              <a:ln>
                <a:noFill/>
              </a:ln>
              <a:solidFill>
                <a:srgbClr val="F9F5EF"/>
              </a:solidFill>
              <a:effectLst/>
              <a:uLnTx/>
              <a:uFillTx/>
              <a:latin typeface="Montserrat" panose="00000500000000000000" pitchFamily="2" charset="0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8575F3AF-DC51-03C8-070F-52FC62952EFD}"/>
              </a:ext>
            </a:extLst>
          </p:cNvPr>
          <p:cNvSpPr/>
          <p:nvPr/>
        </p:nvSpPr>
        <p:spPr>
          <a:xfrm>
            <a:off x="14329709" y="9419391"/>
            <a:ext cx="3638079" cy="611843"/>
          </a:xfrm>
          <a:custGeom>
            <a:avLst/>
            <a:gdLst/>
            <a:ahLst/>
            <a:cxnLst/>
            <a:rect l="l" t="t" r="r" b="b"/>
            <a:pathLst>
              <a:path w="3638079" h="611843">
                <a:moveTo>
                  <a:pt x="0" y="0"/>
                </a:moveTo>
                <a:lnTo>
                  <a:pt x="3638079" y="0"/>
                </a:lnTo>
                <a:lnTo>
                  <a:pt x="3638079" y="611843"/>
                </a:lnTo>
                <a:lnTo>
                  <a:pt x="0" y="6118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1750" b="-3323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A8F235D-8D05-2ADF-3C8D-40E57C3B66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55" y="1846773"/>
            <a:ext cx="13550454" cy="771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059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4D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47800" y="6539241"/>
            <a:ext cx="19011135" cy="3444485"/>
            <a:chOff x="-5743" y="-28575"/>
            <a:chExt cx="6626975" cy="1200692"/>
          </a:xfrm>
        </p:grpSpPr>
        <p:sp>
          <p:nvSpPr>
            <p:cNvPr id="3" name="Freeform 3"/>
            <p:cNvSpPr/>
            <p:nvPr/>
          </p:nvSpPr>
          <p:spPr>
            <a:xfrm>
              <a:off x="-5743" y="0"/>
              <a:ext cx="6621232" cy="1172117"/>
            </a:xfrm>
            <a:custGeom>
              <a:avLst/>
              <a:gdLst/>
              <a:ahLst/>
              <a:cxnLst/>
              <a:rect l="l" t="t" r="r" b="b"/>
              <a:pathLst>
                <a:path w="6621232" h="1172117">
                  <a:moveTo>
                    <a:pt x="0" y="0"/>
                  </a:moveTo>
                  <a:lnTo>
                    <a:pt x="6621232" y="0"/>
                  </a:lnTo>
                  <a:lnTo>
                    <a:pt x="6621232" y="1172117"/>
                  </a:lnTo>
                  <a:lnTo>
                    <a:pt x="0" y="1172117"/>
                  </a:lnTo>
                  <a:close/>
                </a:path>
              </a:pathLst>
            </a:custGeom>
            <a:solidFill>
              <a:srgbClr val="C1446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6621232" cy="12006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713" y="6265444"/>
            <a:ext cx="6546101" cy="2992856"/>
            <a:chOff x="0" y="0"/>
            <a:chExt cx="8728134" cy="3990475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 l="13712" t="30623" r="14486" b="30217"/>
            <a:stretch>
              <a:fillRect/>
            </a:stretch>
          </p:blipFill>
          <p:spPr>
            <a:xfrm>
              <a:off x="0" y="0"/>
              <a:ext cx="8728134" cy="3990475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-353330" y="9177303"/>
            <a:ext cx="18994660" cy="1519671"/>
            <a:chOff x="0" y="0"/>
            <a:chExt cx="6621232" cy="52973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621232" cy="529733"/>
            </a:xfrm>
            <a:custGeom>
              <a:avLst/>
              <a:gdLst/>
              <a:ahLst/>
              <a:cxnLst/>
              <a:rect l="l" t="t" r="r" b="b"/>
              <a:pathLst>
                <a:path w="6621232" h="529733">
                  <a:moveTo>
                    <a:pt x="0" y="0"/>
                  </a:moveTo>
                  <a:lnTo>
                    <a:pt x="6621232" y="0"/>
                  </a:lnTo>
                  <a:lnTo>
                    <a:pt x="6621232" y="529733"/>
                  </a:lnTo>
                  <a:lnTo>
                    <a:pt x="0" y="529733"/>
                  </a:lnTo>
                  <a:close/>
                </a:path>
              </a:pathLst>
            </a:custGeom>
            <a:solidFill>
              <a:srgbClr val="4AAFB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6621232" cy="558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6896005" y="6866085"/>
            <a:ext cx="6546101" cy="8910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99"/>
              </a:lnSpc>
            </a:pPr>
            <a:br>
              <a:rPr lang="en-US" sz="4000" dirty="0">
                <a:solidFill>
                  <a:srgbClr val="F9F5E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</a:br>
            <a:r>
              <a:rPr lang="en-US" sz="4000" dirty="0">
                <a:solidFill>
                  <a:srgbClr val="F9F5E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15 October 2025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657600" y="3241089"/>
            <a:ext cx="11658600" cy="138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560"/>
              </a:lnSpc>
            </a:pPr>
            <a:r>
              <a:rPr lang="en-US" sz="9600" dirty="0">
                <a:solidFill>
                  <a:srgbClr val="F9F5E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Labour Exploitation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052855" y="7109103"/>
            <a:ext cx="2798090" cy="414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26"/>
              </a:lnSpc>
            </a:pPr>
            <a:r>
              <a:rPr lang="en-US" sz="2447" dirty="0">
                <a:solidFill>
                  <a:srgbClr val="F9F5EF"/>
                </a:solidFill>
                <a:latin typeface="Montserrat"/>
                <a:ea typeface="Montserrat"/>
                <a:cs typeface="Montserrat"/>
                <a:sym typeface="Montserrat"/>
              </a:rPr>
              <a:t>Presented by: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182601" y="7702973"/>
            <a:ext cx="4076700" cy="15004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39"/>
              </a:lnSpc>
            </a:pPr>
            <a:r>
              <a:rPr lang="en-US" sz="3581" b="1" dirty="0">
                <a:solidFill>
                  <a:srgbClr val="F9F5EF"/>
                </a:solidFill>
                <a:latin typeface="Montserrat"/>
                <a:ea typeface="Montserrat"/>
                <a:cs typeface="Montserrat"/>
                <a:sym typeface="Montserrat"/>
              </a:rPr>
              <a:t>Pretty Ndawo &amp;</a:t>
            </a:r>
          </a:p>
          <a:p>
            <a:pPr>
              <a:lnSpc>
                <a:spcPts val="3939"/>
              </a:lnSpc>
            </a:pPr>
            <a:r>
              <a:rPr lang="en-US" sz="3581" b="1" dirty="0">
                <a:solidFill>
                  <a:srgbClr val="F9F5EF"/>
                </a:solidFill>
                <a:latin typeface="Montserrat"/>
                <a:ea typeface="Montserrat"/>
                <a:cs typeface="Montserrat"/>
                <a:sym typeface="Montserrat"/>
              </a:rPr>
              <a:t>Sylwia Nowakowska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9559E6-8F90-7F99-EE68-D95AC25CCF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CEEC3D57-E97E-C6EF-80E6-D017E0627A4F}"/>
              </a:ext>
            </a:extLst>
          </p:cNvPr>
          <p:cNvGrpSpPr/>
          <p:nvPr/>
        </p:nvGrpSpPr>
        <p:grpSpPr>
          <a:xfrm>
            <a:off x="0" y="0"/>
            <a:ext cx="11678487" cy="1698942"/>
            <a:chOff x="0" y="0"/>
            <a:chExt cx="4070932" cy="59222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C1B85B06-C8BF-84A4-09EA-A958469C8A13}"/>
                </a:ext>
              </a:extLst>
            </p:cNvPr>
            <p:cNvSpPr/>
            <p:nvPr/>
          </p:nvSpPr>
          <p:spPr>
            <a:xfrm>
              <a:off x="0" y="0"/>
              <a:ext cx="4070932" cy="592224"/>
            </a:xfrm>
            <a:custGeom>
              <a:avLst/>
              <a:gdLst/>
              <a:ahLst/>
              <a:cxnLst/>
              <a:rect l="l" t="t" r="r" b="b"/>
              <a:pathLst>
                <a:path w="4070932" h="592224">
                  <a:moveTo>
                    <a:pt x="0" y="0"/>
                  </a:moveTo>
                  <a:lnTo>
                    <a:pt x="4070932" y="0"/>
                  </a:lnTo>
                  <a:lnTo>
                    <a:pt x="4070932" y="592224"/>
                  </a:lnTo>
                  <a:lnTo>
                    <a:pt x="0" y="592224"/>
                  </a:lnTo>
                  <a:close/>
                </a:path>
              </a:pathLst>
            </a:custGeom>
            <a:solidFill>
              <a:srgbClr val="F9F5E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61CA1146-1644-B602-A090-A84FCAC2FB00}"/>
                </a:ext>
              </a:extLst>
            </p:cNvPr>
            <p:cNvSpPr txBox="1"/>
            <p:nvPr/>
          </p:nvSpPr>
          <p:spPr>
            <a:xfrm>
              <a:off x="0" y="-28575"/>
              <a:ext cx="4070932" cy="6207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5DCCD65F-1F0E-2694-20D2-0B0686DFB1C0}"/>
              </a:ext>
            </a:extLst>
          </p:cNvPr>
          <p:cNvSpPr/>
          <p:nvPr/>
        </p:nvSpPr>
        <p:spPr>
          <a:xfrm rot="5400000">
            <a:off x="10331605" y="332450"/>
            <a:ext cx="1688857" cy="1023957"/>
          </a:xfrm>
          <a:custGeom>
            <a:avLst/>
            <a:gdLst/>
            <a:ahLst/>
            <a:cxnLst/>
            <a:rect l="l" t="t" r="r" b="b"/>
            <a:pathLst>
              <a:path w="1173013" h="711200">
                <a:moveTo>
                  <a:pt x="586507" y="711200"/>
                </a:moveTo>
                <a:lnTo>
                  <a:pt x="1173013" y="0"/>
                </a:lnTo>
                <a:lnTo>
                  <a:pt x="0" y="0"/>
                </a:lnTo>
                <a:lnTo>
                  <a:pt x="586507" y="71120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F2312D3E-9791-7318-40A7-02CA0BF363C5}"/>
              </a:ext>
            </a:extLst>
          </p:cNvPr>
          <p:cNvSpPr txBox="1"/>
          <p:nvPr/>
        </p:nvSpPr>
        <p:spPr>
          <a:xfrm>
            <a:off x="481580" y="270803"/>
            <a:ext cx="12104119" cy="10753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5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1D3752"/>
                </a:solidFill>
                <a:effectLst/>
                <a:uLnTx/>
                <a:uFillTx/>
                <a:latin typeface="DM Serif Display"/>
                <a:ea typeface="DM Serif Display"/>
                <a:cs typeface="DM Serif Display"/>
                <a:sym typeface="DM Serif Display"/>
              </a:rPr>
              <a:t>WRC complaint form</a:t>
            </a: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ECE0763B-2DB7-EF5A-C9E6-D69AED906F7D}"/>
              </a:ext>
            </a:extLst>
          </p:cNvPr>
          <p:cNvSpPr/>
          <p:nvPr/>
        </p:nvSpPr>
        <p:spPr>
          <a:xfrm>
            <a:off x="14329709" y="9419391"/>
            <a:ext cx="3638079" cy="611843"/>
          </a:xfrm>
          <a:custGeom>
            <a:avLst/>
            <a:gdLst/>
            <a:ahLst/>
            <a:cxnLst/>
            <a:rect l="l" t="t" r="r" b="b"/>
            <a:pathLst>
              <a:path w="3638079" h="611843">
                <a:moveTo>
                  <a:pt x="0" y="0"/>
                </a:moveTo>
                <a:lnTo>
                  <a:pt x="3638079" y="0"/>
                </a:lnTo>
                <a:lnTo>
                  <a:pt x="3638079" y="611843"/>
                </a:lnTo>
                <a:lnTo>
                  <a:pt x="0" y="6118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1750" b="-3323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CE0DACE-9CC6-EAFF-8394-B88DB3094A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62" y="1956049"/>
            <a:ext cx="12802938" cy="746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203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60E2B9-9622-EF38-2247-7B65E5711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B95EB2B-D886-C2B8-FD46-EC765708C957}"/>
              </a:ext>
            </a:extLst>
          </p:cNvPr>
          <p:cNvGrpSpPr/>
          <p:nvPr/>
        </p:nvGrpSpPr>
        <p:grpSpPr>
          <a:xfrm>
            <a:off x="0" y="0"/>
            <a:ext cx="11678487" cy="1698942"/>
            <a:chOff x="0" y="0"/>
            <a:chExt cx="4070932" cy="59222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A2357905-0BB8-63F8-B8B7-4E82D69A28C3}"/>
                </a:ext>
              </a:extLst>
            </p:cNvPr>
            <p:cNvSpPr/>
            <p:nvPr/>
          </p:nvSpPr>
          <p:spPr>
            <a:xfrm>
              <a:off x="0" y="0"/>
              <a:ext cx="4070932" cy="592224"/>
            </a:xfrm>
            <a:custGeom>
              <a:avLst/>
              <a:gdLst/>
              <a:ahLst/>
              <a:cxnLst/>
              <a:rect l="l" t="t" r="r" b="b"/>
              <a:pathLst>
                <a:path w="4070932" h="592224">
                  <a:moveTo>
                    <a:pt x="0" y="0"/>
                  </a:moveTo>
                  <a:lnTo>
                    <a:pt x="4070932" y="0"/>
                  </a:lnTo>
                  <a:lnTo>
                    <a:pt x="4070932" y="592224"/>
                  </a:lnTo>
                  <a:lnTo>
                    <a:pt x="0" y="592224"/>
                  </a:lnTo>
                  <a:close/>
                </a:path>
              </a:pathLst>
            </a:custGeom>
            <a:solidFill>
              <a:srgbClr val="F9F5E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876388C4-F247-81F0-7540-7FE670C0537D}"/>
                </a:ext>
              </a:extLst>
            </p:cNvPr>
            <p:cNvSpPr txBox="1"/>
            <p:nvPr/>
          </p:nvSpPr>
          <p:spPr>
            <a:xfrm>
              <a:off x="0" y="-28575"/>
              <a:ext cx="4070932" cy="6207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5B759491-D20C-1BAD-2820-A7676A2FB60D}"/>
              </a:ext>
            </a:extLst>
          </p:cNvPr>
          <p:cNvSpPr/>
          <p:nvPr/>
        </p:nvSpPr>
        <p:spPr>
          <a:xfrm rot="5400000">
            <a:off x="10331605" y="332450"/>
            <a:ext cx="1688857" cy="1023957"/>
          </a:xfrm>
          <a:custGeom>
            <a:avLst/>
            <a:gdLst/>
            <a:ahLst/>
            <a:cxnLst/>
            <a:rect l="l" t="t" r="r" b="b"/>
            <a:pathLst>
              <a:path w="1173013" h="711200">
                <a:moveTo>
                  <a:pt x="586507" y="711200"/>
                </a:moveTo>
                <a:lnTo>
                  <a:pt x="1173013" y="0"/>
                </a:lnTo>
                <a:lnTo>
                  <a:pt x="0" y="0"/>
                </a:lnTo>
                <a:lnTo>
                  <a:pt x="586507" y="71120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E2F1F764-438B-C8C8-0F12-4B2DC3B93E42}"/>
              </a:ext>
            </a:extLst>
          </p:cNvPr>
          <p:cNvSpPr txBox="1"/>
          <p:nvPr/>
        </p:nvSpPr>
        <p:spPr>
          <a:xfrm>
            <a:off x="481580" y="270803"/>
            <a:ext cx="12104119" cy="10753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5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1D3752"/>
                </a:solidFill>
                <a:effectLst/>
                <a:uLnTx/>
                <a:uFillTx/>
                <a:latin typeface="DM Serif Display"/>
                <a:ea typeface="DM Serif Display"/>
                <a:cs typeface="DM Serif Display"/>
                <a:sym typeface="DM Serif Display"/>
              </a:rPr>
              <a:t>WRC complaint form</a:t>
            </a: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9212867D-7FD9-41CB-EB92-EAC44F987B89}"/>
              </a:ext>
            </a:extLst>
          </p:cNvPr>
          <p:cNvSpPr/>
          <p:nvPr/>
        </p:nvSpPr>
        <p:spPr>
          <a:xfrm>
            <a:off x="14329709" y="9419391"/>
            <a:ext cx="3638079" cy="611843"/>
          </a:xfrm>
          <a:custGeom>
            <a:avLst/>
            <a:gdLst/>
            <a:ahLst/>
            <a:cxnLst/>
            <a:rect l="l" t="t" r="r" b="b"/>
            <a:pathLst>
              <a:path w="3638079" h="611843">
                <a:moveTo>
                  <a:pt x="0" y="0"/>
                </a:moveTo>
                <a:lnTo>
                  <a:pt x="3638079" y="0"/>
                </a:lnTo>
                <a:lnTo>
                  <a:pt x="3638079" y="611843"/>
                </a:lnTo>
                <a:lnTo>
                  <a:pt x="0" y="6118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1750" b="-3323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F9142C3-F2FE-16C8-F00D-5BBDD90673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770832"/>
            <a:ext cx="12088912" cy="783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8652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F345A7-C36C-C47D-A165-47168583A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985698C9-8061-4835-2C7B-B1F9CAC7C22B}"/>
              </a:ext>
            </a:extLst>
          </p:cNvPr>
          <p:cNvGrpSpPr/>
          <p:nvPr/>
        </p:nvGrpSpPr>
        <p:grpSpPr>
          <a:xfrm>
            <a:off x="0" y="0"/>
            <a:ext cx="11678487" cy="1698942"/>
            <a:chOff x="0" y="0"/>
            <a:chExt cx="4070932" cy="59222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864912AB-C542-7248-4F49-0DF7D3AF2282}"/>
                </a:ext>
              </a:extLst>
            </p:cNvPr>
            <p:cNvSpPr/>
            <p:nvPr/>
          </p:nvSpPr>
          <p:spPr>
            <a:xfrm>
              <a:off x="0" y="0"/>
              <a:ext cx="4070932" cy="592224"/>
            </a:xfrm>
            <a:custGeom>
              <a:avLst/>
              <a:gdLst/>
              <a:ahLst/>
              <a:cxnLst/>
              <a:rect l="l" t="t" r="r" b="b"/>
              <a:pathLst>
                <a:path w="4070932" h="592224">
                  <a:moveTo>
                    <a:pt x="0" y="0"/>
                  </a:moveTo>
                  <a:lnTo>
                    <a:pt x="4070932" y="0"/>
                  </a:lnTo>
                  <a:lnTo>
                    <a:pt x="4070932" y="592224"/>
                  </a:lnTo>
                  <a:lnTo>
                    <a:pt x="0" y="592224"/>
                  </a:lnTo>
                  <a:close/>
                </a:path>
              </a:pathLst>
            </a:custGeom>
            <a:solidFill>
              <a:srgbClr val="F9F5E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6596940A-364F-3825-BD21-E5ACFCD8870A}"/>
                </a:ext>
              </a:extLst>
            </p:cNvPr>
            <p:cNvSpPr txBox="1"/>
            <p:nvPr/>
          </p:nvSpPr>
          <p:spPr>
            <a:xfrm>
              <a:off x="0" y="-28575"/>
              <a:ext cx="4070932" cy="6207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D782D27A-2C9A-EF79-2747-D8486A623B03}"/>
              </a:ext>
            </a:extLst>
          </p:cNvPr>
          <p:cNvSpPr/>
          <p:nvPr/>
        </p:nvSpPr>
        <p:spPr>
          <a:xfrm rot="5400000">
            <a:off x="10331605" y="332450"/>
            <a:ext cx="1688857" cy="1023957"/>
          </a:xfrm>
          <a:custGeom>
            <a:avLst/>
            <a:gdLst/>
            <a:ahLst/>
            <a:cxnLst/>
            <a:rect l="l" t="t" r="r" b="b"/>
            <a:pathLst>
              <a:path w="1173013" h="711200">
                <a:moveTo>
                  <a:pt x="586507" y="711200"/>
                </a:moveTo>
                <a:lnTo>
                  <a:pt x="1173013" y="0"/>
                </a:lnTo>
                <a:lnTo>
                  <a:pt x="0" y="0"/>
                </a:lnTo>
                <a:lnTo>
                  <a:pt x="586507" y="71120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C77088A7-8D42-5A5B-62EB-AF1333443CEF}"/>
              </a:ext>
            </a:extLst>
          </p:cNvPr>
          <p:cNvSpPr txBox="1"/>
          <p:nvPr/>
        </p:nvSpPr>
        <p:spPr>
          <a:xfrm>
            <a:off x="481580" y="270803"/>
            <a:ext cx="12104119" cy="10753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5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1D3752"/>
                </a:solidFill>
                <a:effectLst/>
                <a:uLnTx/>
                <a:uFillTx/>
                <a:latin typeface="DM Serif Display"/>
                <a:ea typeface="DM Serif Display"/>
                <a:cs typeface="DM Serif Display"/>
                <a:sym typeface="DM Serif Display"/>
              </a:rPr>
              <a:t>WRC complaint form</a:t>
            </a: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F43B4BDD-C6DC-8C2E-A654-1FBBC717B62A}"/>
              </a:ext>
            </a:extLst>
          </p:cNvPr>
          <p:cNvSpPr/>
          <p:nvPr/>
        </p:nvSpPr>
        <p:spPr>
          <a:xfrm>
            <a:off x="14329709" y="9419391"/>
            <a:ext cx="3638079" cy="611843"/>
          </a:xfrm>
          <a:custGeom>
            <a:avLst/>
            <a:gdLst/>
            <a:ahLst/>
            <a:cxnLst/>
            <a:rect l="l" t="t" r="r" b="b"/>
            <a:pathLst>
              <a:path w="3638079" h="611843">
                <a:moveTo>
                  <a:pt x="0" y="0"/>
                </a:moveTo>
                <a:lnTo>
                  <a:pt x="3638079" y="0"/>
                </a:lnTo>
                <a:lnTo>
                  <a:pt x="3638079" y="611843"/>
                </a:lnTo>
                <a:lnTo>
                  <a:pt x="0" y="6118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1750" b="-3323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4852E27-263B-7DF3-786C-5DE3E511A6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850996"/>
            <a:ext cx="9859212" cy="816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8123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133B01-D9B7-1F15-4D11-A9F6EBC55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EB049DA-7E4B-C94C-39D5-8C5EF9817FEE}"/>
              </a:ext>
            </a:extLst>
          </p:cNvPr>
          <p:cNvGrpSpPr/>
          <p:nvPr/>
        </p:nvGrpSpPr>
        <p:grpSpPr>
          <a:xfrm>
            <a:off x="0" y="0"/>
            <a:ext cx="11678487" cy="1698942"/>
            <a:chOff x="0" y="0"/>
            <a:chExt cx="4070932" cy="59222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C828886F-7BF3-E156-075D-6669823EE40C}"/>
                </a:ext>
              </a:extLst>
            </p:cNvPr>
            <p:cNvSpPr/>
            <p:nvPr/>
          </p:nvSpPr>
          <p:spPr>
            <a:xfrm>
              <a:off x="0" y="0"/>
              <a:ext cx="4070932" cy="592224"/>
            </a:xfrm>
            <a:custGeom>
              <a:avLst/>
              <a:gdLst/>
              <a:ahLst/>
              <a:cxnLst/>
              <a:rect l="l" t="t" r="r" b="b"/>
              <a:pathLst>
                <a:path w="4070932" h="592224">
                  <a:moveTo>
                    <a:pt x="0" y="0"/>
                  </a:moveTo>
                  <a:lnTo>
                    <a:pt x="4070932" y="0"/>
                  </a:lnTo>
                  <a:lnTo>
                    <a:pt x="4070932" y="592224"/>
                  </a:lnTo>
                  <a:lnTo>
                    <a:pt x="0" y="592224"/>
                  </a:lnTo>
                  <a:close/>
                </a:path>
              </a:pathLst>
            </a:custGeom>
            <a:solidFill>
              <a:srgbClr val="F9F5E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8D1BBFDF-6823-74D2-D57C-0B8DFF77434E}"/>
                </a:ext>
              </a:extLst>
            </p:cNvPr>
            <p:cNvSpPr txBox="1"/>
            <p:nvPr/>
          </p:nvSpPr>
          <p:spPr>
            <a:xfrm>
              <a:off x="0" y="-28575"/>
              <a:ext cx="4070932" cy="6207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5FC824E5-FA43-BD86-AEBA-2097BF1E6502}"/>
              </a:ext>
            </a:extLst>
          </p:cNvPr>
          <p:cNvSpPr/>
          <p:nvPr/>
        </p:nvSpPr>
        <p:spPr>
          <a:xfrm rot="5400000">
            <a:off x="10331605" y="332450"/>
            <a:ext cx="1688857" cy="1023957"/>
          </a:xfrm>
          <a:custGeom>
            <a:avLst/>
            <a:gdLst/>
            <a:ahLst/>
            <a:cxnLst/>
            <a:rect l="l" t="t" r="r" b="b"/>
            <a:pathLst>
              <a:path w="1173013" h="711200">
                <a:moveTo>
                  <a:pt x="586507" y="711200"/>
                </a:moveTo>
                <a:lnTo>
                  <a:pt x="1173013" y="0"/>
                </a:lnTo>
                <a:lnTo>
                  <a:pt x="0" y="0"/>
                </a:lnTo>
                <a:lnTo>
                  <a:pt x="586507" y="71120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99D92C4E-A315-657A-1EB6-8ECD5046E0B8}"/>
              </a:ext>
            </a:extLst>
          </p:cNvPr>
          <p:cNvSpPr txBox="1"/>
          <p:nvPr/>
        </p:nvSpPr>
        <p:spPr>
          <a:xfrm>
            <a:off x="481580" y="270803"/>
            <a:ext cx="12104119" cy="10753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5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1D3752"/>
                </a:solidFill>
                <a:effectLst/>
                <a:uLnTx/>
                <a:uFillTx/>
                <a:latin typeface="DM Serif Display"/>
                <a:ea typeface="DM Serif Display"/>
                <a:cs typeface="DM Serif Display"/>
                <a:sym typeface="DM Serif Display"/>
              </a:rPr>
              <a:t>WRC complaint form</a:t>
            </a: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282B0C58-20C3-1AD3-2B54-FC424A8F5085}"/>
              </a:ext>
            </a:extLst>
          </p:cNvPr>
          <p:cNvSpPr/>
          <p:nvPr/>
        </p:nvSpPr>
        <p:spPr>
          <a:xfrm>
            <a:off x="14329709" y="9419391"/>
            <a:ext cx="3638079" cy="611843"/>
          </a:xfrm>
          <a:custGeom>
            <a:avLst/>
            <a:gdLst/>
            <a:ahLst/>
            <a:cxnLst/>
            <a:rect l="l" t="t" r="r" b="b"/>
            <a:pathLst>
              <a:path w="3638079" h="611843">
                <a:moveTo>
                  <a:pt x="0" y="0"/>
                </a:moveTo>
                <a:lnTo>
                  <a:pt x="3638079" y="0"/>
                </a:lnTo>
                <a:lnTo>
                  <a:pt x="3638079" y="611843"/>
                </a:lnTo>
                <a:lnTo>
                  <a:pt x="0" y="6118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1750" b="-3323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2B8E86DF-6CBE-1A4A-2267-45BD0364AD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76" y="1862947"/>
            <a:ext cx="13185724" cy="825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1145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24BA73-C01D-64CC-3495-3859B17F57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EEB1FBA-809E-6D0D-59EA-F1E0E34B9F3D}"/>
              </a:ext>
            </a:extLst>
          </p:cNvPr>
          <p:cNvGrpSpPr/>
          <p:nvPr/>
        </p:nvGrpSpPr>
        <p:grpSpPr>
          <a:xfrm>
            <a:off x="0" y="0"/>
            <a:ext cx="11678487" cy="1698942"/>
            <a:chOff x="0" y="0"/>
            <a:chExt cx="4070932" cy="59222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A8B52957-DF55-8ACB-D4C1-05C4175D7E6C}"/>
                </a:ext>
              </a:extLst>
            </p:cNvPr>
            <p:cNvSpPr/>
            <p:nvPr/>
          </p:nvSpPr>
          <p:spPr>
            <a:xfrm>
              <a:off x="0" y="0"/>
              <a:ext cx="4070932" cy="592224"/>
            </a:xfrm>
            <a:custGeom>
              <a:avLst/>
              <a:gdLst/>
              <a:ahLst/>
              <a:cxnLst/>
              <a:rect l="l" t="t" r="r" b="b"/>
              <a:pathLst>
                <a:path w="4070932" h="592224">
                  <a:moveTo>
                    <a:pt x="0" y="0"/>
                  </a:moveTo>
                  <a:lnTo>
                    <a:pt x="4070932" y="0"/>
                  </a:lnTo>
                  <a:lnTo>
                    <a:pt x="4070932" y="592224"/>
                  </a:lnTo>
                  <a:lnTo>
                    <a:pt x="0" y="592224"/>
                  </a:lnTo>
                  <a:close/>
                </a:path>
              </a:pathLst>
            </a:custGeom>
            <a:solidFill>
              <a:srgbClr val="F9F5E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DCACA14-A091-7413-7EB5-AE5FF0DF6713}"/>
                </a:ext>
              </a:extLst>
            </p:cNvPr>
            <p:cNvSpPr txBox="1"/>
            <p:nvPr/>
          </p:nvSpPr>
          <p:spPr>
            <a:xfrm>
              <a:off x="0" y="-28575"/>
              <a:ext cx="4070932" cy="6207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851A0A2D-9FD2-5ABE-BB43-F5AA655DFAC9}"/>
              </a:ext>
            </a:extLst>
          </p:cNvPr>
          <p:cNvSpPr/>
          <p:nvPr/>
        </p:nvSpPr>
        <p:spPr>
          <a:xfrm rot="5400000">
            <a:off x="10331605" y="332450"/>
            <a:ext cx="1688857" cy="1023957"/>
          </a:xfrm>
          <a:custGeom>
            <a:avLst/>
            <a:gdLst/>
            <a:ahLst/>
            <a:cxnLst/>
            <a:rect l="l" t="t" r="r" b="b"/>
            <a:pathLst>
              <a:path w="1173013" h="711200">
                <a:moveTo>
                  <a:pt x="586507" y="711200"/>
                </a:moveTo>
                <a:lnTo>
                  <a:pt x="1173013" y="0"/>
                </a:lnTo>
                <a:lnTo>
                  <a:pt x="0" y="0"/>
                </a:lnTo>
                <a:lnTo>
                  <a:pt x="586507" y="71120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BB9433C9-379B-1BF0-FD1D-F4182B298E4F}"/>
              </a:ext>
            </a:extLst>
          </p:cNvPr>
          <p:cNvSpPr txBox="1"/>
          <p:nvPr/>
        </p:nvSpPr>
        <p:spPr>
          <a:xfrm>
            <a:off x="481580" y="270803"/>
            <a:ext cx="12104119" cy="10753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5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1D3752"/>
                </a:solidFill>
                <a:effectLst/>
                <a:uLnTx/>
                <a:uFillTx/>
                <a:latin typeface="DM Serif Display"/>
                <a:ea typeface="DM Serif Display"/>
                <a:cs typeface="DM Serif Display"/>
                <a:sym typeface="DM Serif Display"/>
              </a:rPr>
              <a:t>WRC complaint form</a:t>
            </a: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C8867A01-A2EA-E1AD-94D7-281CEC05CB4A}"/>
              </a:ext>
            </a:extLst>
          </p:cNvPr>
          <p:cNvSpPr/>
          <p:nvPr/>
        </p:nvSpPr>
        <p:spPr>
          <a:xfrm>
            <a:off x="14329709" y="9419391"/>
            <a:ext cx="3638079" cy="611843"/>
          </a:xfrm>
          <a:custGeom>
            <a:avLst/>
            <a:gdLst/>
            <a:ahLst/>
            <a:cxnLst/>
            <a:rect l="l" t="t" r="r" b="b"/>
            <a:pathLst>
              <a:path w="3638079" h="611843">
                <a:moveTo>
                  <a:pt x="0" y="0"/>
                </a:moveTo>
                <a:lnTo>
                  <a:pt x="3638079" y="0"/>
                </a:lnTo>
                <a:lnTo>
                  <a:pt x="3638079" y="611843"/>
                </a:lnTo>
                <a:lnTo>
                  <a:pt x="0" y="6118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1750" b="-3323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1611E68D-2FDD-0F22-FC78-D76D864F2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881" y="1959660"/>
            <a:ext cx="11018807" cy="798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0199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1E372F-2A4B-3049-1EE4-0DF7B07683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0720A7D0-C42F-3E55-E0B1-AB87A242A4F5}"/>
              </a:ext>
            </a:extLst>
          </p:cNvPr>
          <p:cNvGrpSpPr/>
          <p:nvPr/>
        </p:nvGrpSpPr>
        <p:grpSpPr>
          <a:xfrm>
            <a:off x="0" y="0"/>
            <a:ext cx="11678487" cy="1698942"/>
            <a:chOff x="0" y="0"/>
            <a:chExt cx="4070932" cy="59222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925F508-CE32-A78C-EAF4-29807ADABC31}"/>
                </a:ext>
              </a:extLst>
            </p:cNvPr>
            <p:cNvSpPr/>
            <p:nvPr/>
          </p:nvSpPr>
          <p:spPr>
            <a:xfrm>
              <a:off x="0" y="0"/>
              <a:ext cx="4070932" cy="592224"/>
            </a:xfrm>
            <a:custGeom>
              <a:avLst/>
              <a:gdLst/>
              <a:ahLst/>
              <a:cxnLst/>
              <a:rect l="l" t="t" r="r" b="b"/>
              <a:pathLst>
                <a:path w="4070932" h="592224">
                  <a:moveTo>
                    <a:pt x="0" y="0"/>
                  </a:moveTo>
                  <a:lnTo>
                    <a:pt x="4070932" y="0"/>
                  </a:lnTo>
                  <a:lnTo>
                    <a:pt x="4070932" y="592224"/>
                  </a:lnTo>
                  <a:lnTo>
                    <a:pt x="0" y="592224"/>
                  </a:lnTo>
                  <a:close/>
                </a:path>
              </a:pathLst>
            </a:custGeom>
            <a:solidFill>
              <a:srgbClr val="F9F5E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565F6185-31D5-E325-1EF8-76AFAFB0D120}"/>
                </a:ext>
              </a:extLst>
            </p:cNvPr>
            <p:cNvSpPr txBox="1"/>
            <p:nvPr/>
          </p:nvSpPr>
          <p:spPr>
            <a:xfrm>
              <a:off x="0" y="-28575"/>
              <a:ext cx="4070932" cy="6207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2C8D09BE-83E6-5F71-87A0-5E0BC5FBD645}"/>
              </a:ext>
            </a:extLst>
          </p:cNvPr>
          <p:cNvSpPr/>
          <p:nvPr/>
        </p:nvSpPr>
        <p:spPr>
          <a:xfrm rot="5400000">
            <a:off x="10331605" y="332450"/>
            <a:ext cx="1688857" cy="1023957"/>
          </a:xfrm>
          <a:custGeom>
            <a:avLst/>
            <a:gdLst/>
            <a:ahLst/>
            <a:cxnLst/>
            <a:rect l="l" t="t" r="r" b="b"/>
            <a:pathLst>
              <a:path w="1173013" h="711200">
                <a:moveTo>
                  <a:pt x="586507" y="711200"/>
                </a:moveTo>
                <a:lnTo>
                  <a:pt x="1173013" y="0"/>
                </a:lnTo>
                <a:lnTo>
                  <a:pt x="0" y="0"/>
                </a:lnTo>
                <a:lnTo>
                  <a:pt x="586507" y="71120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B354BC47-418B-AF72-358D-56FCAB0D2795}"/>
              </a:ext>
            </a:extLst>
          </p:cNvPr>
          <p:cNvSpPr txBox="1"/>
          <p:nvPr/>
        </p:nvSpPr>
        <p:spPr>
          <a:xfrm>
            <a:off x="481580" y="270803"/>
            <a:ext cx="12104119" cy="10753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5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1D3752"/>
                </a:solidFill>
                <a:effectLst/>
                <a:uLnTx/>
                <a:uFillTx/>
                <a:latin typeface="DM Serif Display"/>
                <a:ea typeface="DM Serif Display"/>
                <a:cs typeface="DM Serif Display"/>
                <a:sym typeface="DM Serif Display"/>
              </a:rPr>
              <a:t>WRC complaint form</a:t>
            </a: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42D3114E-8E82-ECFC-7D3F-86B47ECF4E96}"/>
              </a:ext>
            </a:extLst>
          </p:cNvPr>
          <p:cNvSpPr/>
          <p:nvPr/>
        </p:nvSpPr>
        <p:spPr>
          <a:xfrm>
            <a:off x="14329709" y="9419391"/>
            <a:ext cx="3638079" cy="611843"/>
          </a:xfrm>
          <a:custGeom>
            <a:avLst/>
            <a:gdLst/>
            <a:ahLst/>
            <a:cxnLst/>
            <a:rect l="l" t="t" r="r" b="b"/>
            <a:pathLst>
              <a:path w="3638079" h="611843">
                <a:moveTo>
                  <a:pt x="0" y="0"/>
                </a:moveTo>
                <a:lnTo>
                  <a:pt x="3638079" y="0"/>
                </a:lnTo>
                <a:lnTo>
                  <a:pt x="3638079" y="611843"/>
                </a:lnTo>
                <a:lnTo>
                  <a:pt x="0" y="6118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1750" b="-3323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5E22FDF6-B719-8DC3-6FB3-EB4F5CC54C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23" y="1959660"/>
            <a:ext cx="11660689" cy="788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52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B79065-7D8B-86EB-53E1-EB9D207E6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849A1DD-B51B-F727-F95E-4324C38394F6}"/>
              </a:ext>
            </a:extLst>
          </p:cNvPr>
          <p:cNvGrpSpPr/>
          <p:nvPr/>
        </p:nvGrpSpPr>
        <p:grpSpPr>
          <a:xfrm>
            <a:off x="0" y="0"/>
            <a:ext cx="11678487" cy="1698942"/>
            <a:chOff x="0" y="0"/>
            <a:chExt cx="4070932" cy="59222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60AC82C7-32D8-7C59-701A-016F75799931}"/>
                </a:ext>
              </a:extLst>
            </p:cNvPr>
            <p:cNvSpPr/>
            <p:nvPr/>
          </p:nvSpPr>
          <p:spPr>
            <a:xfrm>
              <a:off x="0" y="0"/>
              <a:ext cx="4070932" cy="592224"/>
            </a:xfrm>
            <a:custGeom>
              <a:avLst/>
              <a:gdLst/>
              <a:ahLst/>
              <a:cxnLst/>
              <a:rect l="l" t="t" r="r" b="b"/>
              <a:pathLst>
                <a:path w="4070932" h="592224">
                  <a:moveTo>
                    <a:pt x="0" y="0"/>
                  </a:moveTo>
                  <a:lnTo>
                    <a:pt x="4070932" y="0"/>
                  </a:lnTo>
                  <a:lnTo>
                    <a:pt x="4070932" y="592224"/>
                  </a:lnTo>
                  <a:lnTo>
                    <a:pt x="0" y="592224"/>
                  </a:lnTo>
                  <a:close/>
                </a:path>
              </a:pathLst>
            </a:custGeom>
            <a:solidFill>
              <a:srgbClr val="F9F5E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74D64022-7584-A800-A8B3-101F4EC62FB4}"/>
                </a:ext>
              </a:extLst>
            </p:cNvPr>
            <p:cNvSpPr txBox="1"/>
            <p:nvPr/>
          </p:nvSpPr>
          <p:spPr>
            <a:xfrm>
              <a:off x="0" y="-28575"/>
              <a:ext cx="4070932" cy="6207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6B307920-32B3-1020-D256-DAACBCFDFE0F}"/>
              </a:ext>
            </a:extLst>
          </p:cNvPr>
          <p:cNvSpPr/>
          <p:nvPr/>
        </p:nvSpPr>
        <p:spPr>
          <a:xfrm rot="5400000">
            <a:off x="10331605" y="332450"/>
            <a:ext cx="1688857" cy="1023957"/>
          </a:xfrm>
          <a:custGeom>
            <a:avLst/>
            <a:gdLst/>
            <a:ahLst/>
            <a:cxnLst/>
            <a:rect l="l" t="t" r="r" b="b"/>
            <a:pathLst>
              <a:path w="1173013" h="711200">
                <a:moveTo>
                  <a:pt x="586507" y="711200"/>
                </a:moveTo>
                <a:lnTo>
                  <a:pt x="1173013" y="0"/>
                </a:lnTo>
                <a:lnTo>
                  <a:pt x="0" y="0"/>
                </a:lnTo>
                <a:lnTo>
                  <a:pt x="586507" y="71120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DE4E87F-8B62-935B-6469-59D788B860B6}"/>
              </a:ext>
            </a:extLst>
          </p:cNvPr>
          <p:cNvSpPr txBox="1"/>
          <p:nvPr/>
        </p:nvSpPr>
        <p:spPr>
          <a:xfrm>
            <a:off x="481580" y="270803"/>
            <a:ext cx="12104119" cy="10753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5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1D3752"/>
                </a:solidFill>
                <a:effectLst/>
                <a:uLnTx/>
                <a:uFillTx/>
                <a:latin typeface="DM Serif Display"/>
                <a:ea typeface="DM Serif Display"/>
                <a:cs typeface="DM Serif Display"/>
                <a:sym typeface="DM Serif Display"/>
              </a:rPr>
              <a:t>WRC complaint form</a:t>
            </a: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28384788-8ADC-BB9B-A1BF-C133B93E72B2}"/>
              </a:ext>
            </a:extLst>
          </p:cNvPr>
          <p:cNvSpPr/>
          <p:nvPr/>
        </p:nvSpPr>
        <p:spPr>
          <a:xfrm>
            <a:off x="14329709" y="9419391"/>
            <a:ext cx="3638079" cy="611843"/>
          </a:xfrm>
          <a:custGeom>
            <a:avLst/>
            <a:gdLst/>
            <a:ahLst/>
            <a:cxnLst/>
            <a:rect l="l" t="t" r="r" b="b"/>
            <a:pathLst>
              <a:path w="3638079" h="611843">
                <a:moveTo>
                  <a:pt x="0" y="0"/>
                </a:moveTo>
                <a:lnTo>
                  <a:pt x="3638079" y="0"/>
                </a:lnTo>
                <a:lnTo>
                  <a:pt x="3638079" y="611843"/>
                </a:lnTo>
                <a:lnTo>
                  <a:pt x="0" y="6118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1750" b="-3323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0B87E3C7-BB3A-5FDF-52CE-E880B73C2E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53" y="1780917"/>
            <a:ext cx="12838855" cy="770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0806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A8F7C8-DC44-7E4A-F6A4-A67482C5F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D9DC224-3DBC-9769-8126-4F158F19AC7D}"/>
              </a:ext>
            </a:extLst>
          </p:cNvPr>
          <p:cNvGrpSpPr/>
          <p:nvPr/>
        </p:nvGrpSpPr>
        <p:grpSpPr>
          <a:xfrm>
            <a:off x="0" y="0"/>
            <a:ext cx="11678487" cy="1698942"/>
            <a:chOff x="0" y="0"/>
            <a:chExt cx="4070932" cy="59222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F86D43B8-A35F-5ADE-A734-ACA5BA2DBF70}"/>
                </a:ext>
              </a:extLst>
            </p:cNvPr>
            <p:cNvSpPr/>
            <p:nvPr/>
          </p:nvSpPr>
          <p:spPr>
            <a:xfrm>
              <a:off x="0" y="0"/>
              <a:ext cx="4070932" cy="592224"/>
            </a:xfrm>
            <a:custGeom>
              <a:avLst/>
              <a:gdLst/>
              <a:ahLst/>
              <a:cxnLst/>
              <a:rect l="l" t="t" r="r" b="b"/>
              <a:pathLst>
                <a:path w="4070932" h="592224">
                  <a:moveTo>
                    <a:pt x="0" y="0"/>
                  </a:moveTo>
                  <a:lnTo>
                    <a:pt x="4070932" y="0"/>
                  </a:lnTo>
                  <a:lnTo>
                    <a:pt x="4070932" y="592224"/>
                  </a:lnTo>
                  <a:lnTo>
                    <a:pt x="0" y="592224"/>
                  </a:lnTo>
                  <a:close/>
                </a:path>
              </a:pathLst>
            </a:custGeom>
            <a:solidFill>
              <a:srgbClr val="F9F5E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9B61E23B-ACDA-7ADF-9197-5202C1DD2F0D}"/>
                </a:ext>
              </a:extLst>
            </p:cNvPr>
            <p:cNvSpPr txBox="1"/>
            <p:nvPr/>
          </p:nvSpPr>
          <p:spPr>
            <a:xfrm>
              <a:off x="0" y="-28575"/>
              <a:ext cx="4070932" cy="6207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78EE9D02-872C-D735-E7BC-018F5AF39BA5}"/>
              </a:ext>
            </a:extLst>
          </p:cNvPr>
          <p:cNvSpPr/>
          <p:nvPr/>
        </p:nvSpPr>
        <p:spPr>
          <a:xfrm rot="5400000">
            <a:off x="10331605" y="332450"/>
            <a:ext cx="1688857" cy="1023957"/>
          </a:xfrm>
          <a:custGeom>
            <a:avLst/>
            <a:gdLst/>
            <a:ahLst/>
            <a:cxnLst/>
            <a:rect l="l" t="t" r="r" b="b"/>
            <a:pathLst>
              <a:path w="1173013" h="711200">
                <a:moveTo>
                  <a:pt x="586507" y="711200"/>
                </a:moveTo>
                <a:lnTo>
                  <a:pt x="1173013" y="0"/>
                </a:lnTo>
                <a:lnTo>
                  <a:pt x="0" y="0"/>
                </a:lnTo>
                <a:lnTo>
                  <a:pt x="586507" y="71120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F9064DF6-519B-0ED5-CEB8-4D370AFC7B6B}"/>
              </a:ext>
            </a:extLst>
          </p:cNvPr>
          <p:cNvSpPr txBox="1"/>
          <p:nvPr/>
        </p:nvSpPr>
        <p:spPr>
          <a:xfrm>
            <a:off x="481580" y="270803"/>
            <a:ext cx="12104119" cy="10753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5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1D3752"/>
                </a:solidFill>
                <a:effectLst/>
                <a:uLnTx/>
                <a:uFillTx/>
                <a:latin typeface="DM Serif Display"/>
                <a:ea typeface="DM Serif Display"/>
                <a:cs typeface="DM Serif Display"/>
                <a:sym typeface="DM Serif Display"/>
              </a:rPr>
              <a:t>WRC complaint form</a:t>
            </a: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2D116312-DE31-0150-D1D3-78020B339041}"/>
              </a:ext>
            </a:extLst>
          </p:cNvPr>
          <p:cNvSpPr/>
          <p:nvPr/>
        </p:nvSpPr>
        <p:spPr>
          <a:xfrm>
            <a:off x="14329709" y="9419391"/>
            <a:ext cx="3638079" cy="611843"/>
          </a:xfrm>
          <a:custGeom>
            <a:avLst/>
            <a:gdLst/>
            <a:ahLst/>
            <a:cxnLst/>
            <a:rect l="l" t="t" r="r" b="b"/>
            <a:pathLst>
              <a:path w="3638079" h="611843">
                <a:moveTo>
                  <a:pt x="0" y="0"/>
                </a:moveTo>
                <a:lnTo>
                  <a:pt x="3638079" y="0"/>
                </a:lnTo>
                <a:lnTo>
                  <a:pt x="3638079" y="611843"/>
                </a:lnTo>
                <a:lnTo>
                  <a:pt x="0" y="6118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1750" b="-3323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BBFD813-2F11-778C-3133-6E031C3FFE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3" y="1869987"/>
            <a:ext cx="13822339" cy="754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6572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182C99-A4E9-EBEB-8BEF-9C62994098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A6270F6-B04A-3D15-EEAD-0E311EEFF7D5}"/>
              </a:ext>
            </a:extLst>
          </p:cNvPr>
          <p:cNvGrpSpPr/>
          <p:nvPr/>
        </p:nvGrpSpPr>
        <p:grpSpPr>
          <a:xfrm>
            <a:off x="0" y="0"/>
            <a:ext cx="11678487" cy="1698942"/>
            <a:chOff x="0" y="0"/>
            <a:chExt cx="4070932" cy="59222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517C3D8F-DE2B-18F4-378C-4EC59ACC3C86}"/>
                </a:ext>
              </a:extLst>
            </p:cNvPr>
            <p:cNvSpPr/>
            <p:nvPr/>
          </p:nvSpPr>
          <p:spPr>
            <a:xfrm>
              <a:off x="0" y="0"/>
              <a:ext cx="4070932" cy="592224"/>
            </a:xfrm>
            <a:custGeom>
              <a:avLst/>
              <a:gdLst/>
              <a:ahLst/>
              <a:cxnLst/>
              <a:rect l="l" t="t" r="r" b="b"/>
              <a:pathLst>
                <a:path w="4070932" h="592224">
                  <a:moveTo>
                    <a:pt x="0" y="0"/>
                  </a:moveTo>
                  <a:lnTo>
                    <a:pt x="4070932" y="0"/>
                  </a:lnTo>
                  <a:lnTo>
                    <a:pt x="4070932" y="592224"/>
                  </a:lnTo>
                  <a:lnTo>
                    <a:pt x="0" y="592224"/>
                  </a:lnTo>
                  <a:close/>
                </a:path>
              </a:pathLst>
            </a:custGeom>
            <a:solidFill>
              <a:srgbClr val="F9F5E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9927CEE2-BCE2-08D3-8AC6-23435B896335}"/>
                </a:ext>
              </a:extLst>
            </p:cNvPr>
            <p:cNvSpPr txBox="1"/>
            <p:nvPr/>
          </p:nvSpPr>
          <p:spPr>
            <a:xfrm>
              <a:off x="0" y="-28575"/>
              <a:ext cx="4070932" cy="6207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674E2F5B-027D-DAEF-A6A7-9CDA044E07D2}"/>
              </a:ext>
            </a:extLst>
          </p:cNvPr>
          <p:cNvSpPr/>
          <p:nvPr/>
        </p:nvSpPr>
        <p:spPr>
          <a:xfrm rot="5400000">
            <a:off x="10331605" y="332450"/>
            <a:ext cx="1688857" cy="1023957"/>
          </a:xfrm>
          <a:custGeom>
            <a:avLst/>
            <a:gdLst/>
            <a:ahLst/>
            <a:cxnLst/>
            <a:rect l="l" t="t" r="r" b="b"/>
            <a:pathLst>
              <a:path w="1173013" h="711200">
                <a:moveTo>
                  <a:pt x="586507" y="711200"/>
                </a:moveTo>
                <a:lnTo>
                  <a:pt x="1173013" y="0"/>
                </a:lnTo>
                <a:lnTo>
                  <a:pt x="0" y="0"/>
                </a:lnTo>
                <a:lnTo>
                  <a:pt x="586507" y="71120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6BF7FFAC-CBBF-0765-D5A1-B75C306D3957}"/>
              </a:ext>
            </a:extLst>
          </p:cNvPr>
          <p:cNvSpPr txBox="1"/>
          <p:nvPr/>
        </p:nvSpPr>
        <p:spPr>
          <a:xfrm>
            <a:off x="481580" y="270803"/>
            <a:ext cx="12104119" cy="10753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5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1D3752"/>
                </a:solidFill>
                <a:effectLst/>
                <a:uLnTx/>
                <a:uFillTx/>
                <a:latin typeface="DM Serif Display"/>
                <a:ea typeface="DM Serif Display"/>
                <a:cs typeface="DM Serif Display"/>
                <a:sym typeface="DM Serif Display"/>
              </a:rPr>
              <a:t>WRC complaint form</a:t>
            </a: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62B1B3D3-0EA5-3D04-3CB5-9A0EEBFDD43E}"/>
              </a:ext>
            </a:extLst>
          </p:cNvPr>
          <p:cNvSpPr/>
          <p:nvPr/>
        </p:nvSpPr>
        <p:spPr>
          <a:xfrm>
            <a:off x="14329709" y="9419391"/>
            <a:ext cx="3638079" cy="611843"/>
          </a:xfrm>
          <a:custGeom>
            <a:avLst/>
            <a:gdLst/>
            <a:ahLst/>
            <a:cxnLst/>
            <a:rect l="l" t="t" r="r" b="b"/>
            <a:pathLst>
              <a:path w="3638079" h="611843">
                <a:moveTo>
                  <a:pt x="0" y="0"/>
                </a:moveTo>
                <a:lnTo>
                  <a:pt x="3638079" y="0"/>
                </a:lnTo>
                <a:lnTo>
                  <a:pt x="3638079" y="611843"/>
                </a:lnTo>
                <a:lnTo>
                  <a:pt x="0" y="6118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1750" b="-3323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D226AEE-D4FA-0851-53A5-A214E2D344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19" y="1835852"/>
            <a:ext cx="13261581" cy="821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7111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92E091-B33F-A1F6-C89A-C4FE9AE0B1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1DA21D6-130B-8DAC-14A7-AF1541C29CFC}"/>
              </a:ext>
            </a:extLst>
          </p:cNvPr>
          <p:cNvGrpSpPr/>
          <p:nvPr/>
        </p:nvGrpSpPr>
        <p:grpSpPr>
          <a:xfrm>
            <a:off x="0" y="0"/>
            <a:ext cx="11678487" cy="1698942"/>
            <a:chOff x="0" y="0"/>
            <a:chExt cx="4070932" cy="59222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C8F85F8B-FF56-5161-893B-071A002E8330}"/>
                </a:ext>
              </a:extLst>
            </p:cNvPr>
            <p:cNvSpPr/>
            <p:nvPr/>
          </p:nvSpPr>
          <p:spPr>
            <a:xfrm>
              <a:off x="0" y="0"/>
              <a:ext cx="4070932" cy="592224"/>
            </a:xfrm>
            <a:custGeom>
              <a:avLst/>
              <a:gdLst/>
              <a:ahLst/>
              <a:cxnLst/>
              <a:rect l="l" t="t" r="r" b="b"/>
              <a:pathLst>
                <a:path w="4070932" h="592224">
                  <a:moveTo>
                    <a:pt x="0" y="0"/>
                  </a:moveTo>
                  <a:lnTo>
                    <a:pt x="4070932" y="0"/>
                  </a:lnTo>
                  <a:lnTo>
                    <a:pt x="4070932" y="592224"/>
                  </a:lnTo>
                  <a:lnTo>
                    <a:pt x="0" y="592224"/>
                  </a:lnTo>
                  <a:close/>
                </a:path>
              </a:pathLst>
            </a:custGeom>
            <a:solidFill>
              <a:srgbClr val="F9F5E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1DB43FE9-63EA-82E2-0166-F06D20FE5C13}"/>
                </a:ext>
              </a:extLst>
            </p:cNvPr>
            <p:cNvSpPr txBox="1"/>
            <p:nvPr/>
          </p:nvSpPr>
          <p:spPr>
            <a:xfrm>
              <a:off x="0" y="-28575"/>
              <a:ext cx="4070932" cy="6207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016FD64C-1B23-DEC2-87C6-7A87BD8DE887}"/>
              </a:ext>
            </a:extLst>
          </p:cNvPr>
          <p:cNvSpPr/>
          <p:nvPr/>
        </p:nvSpPr>
        <p:spPr>
          <a:xfrm rot="5400000">
            <a:off x="10331605" y="332450"/>
            <a:ext cx="1688857" cy="1023957"/>
          </a:xfrm>
          <a:custGeom>
            <a:avLst/>
            <a:gdLst/>
            <a:ahLst/>
            <a:cxnLst/>
            <a:rect l="l" t="t" r="r" b="b"/>
            <a:pathLst>
              <a:path w="1173013" h="711200">
                <a:moveTo>
                  <a:pt x="586507" y="711200"/>
                </a:moveTo>
                <a:lnTo>
                  <a:pt x="1173013" y="0"/>
                </a:lnTo>
                <a:lnTo>
                  <a:pt x="0" y="0"/>
                </a:lnTo>
                <a:lnTo>
                  <a:pt x="586507" y="71120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6AA72A1F-D765-87ED-DF18-05800637C3C4}"/>
              </a:ext>
            </a:extLst>
          </p:cNvPr>
          <p:cNvSpPr txBox="1"/>
          <p:nvPr/>
        </p:nvSpPr>
        <p:spPr>
          <a:xfrm>
            <a:off x="481580" y="270803"/>
            <a:ext cx="12104119" cy="10753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5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1D3752"/>
                </a:solidFill>
                <a:effectLst/>
                <a:uLnTx/>
                <a:uFillTx/>
                <a:latin typeface="DM Serif Display"/>
                <a:ea typeface="DM Serif Display"/>
                <a:cs typeface="DM Serif Display"/>
                <a:sym typeface="DM Serif Display"/>
              </a:rPr>
              <a:t>WRC complaint form</a:t>
            </a: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7FCD369E-E896-920F-64BC-F0797011BCF1}"/>
              </a:ext>
            </a:extLst>
          </p:cNvPr>
          <p:cNvSpPr/>
          <p:nvPr/>
        </p:nvSpPr>
        <p:spPr>
          <a:xfrm>
            <a:off x="14329709" y="9419391"/>
            <a:ext cx="3638079" cy="611843"/>
          </a:xfrm>
          <a:custGeom>
            <a:avLst/>
            <a:gdLst/>
            <a:ahLst/>
            <a:cxnLst/>
            <a:rect l="l" t="t" r="r" b="b"/>
            <a:pathLst>
              <a:path w="3638079" h="611843">
                <a:moveTo>
                  <a:pt x="0" y="0"/>
                </a:moveTo>
                <a:lnTo>
                  <a:pt x="3638079" y="0"/>
                </a:lnTo>
                <a:lnTo>
                  <a:pt x="3638079" y="611843"/>
                </a:lnTo>
                <a:lnTo>
                  <a:pt x="0" y="6118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1750" b="-3323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2B33ECB-4EBC-7129-637B-E6C00EB894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12" y="1796363"/>
            <a:ext cx="13700588" cy="797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341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232531" y="9258300"/>
            <a:ext cx="11618733" cy="1367271"/>
            <a:chOff x="0" y="0"/>
            <a:chExt cx="4050103" cy="4766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50103" cy="476609"/>
            </a:xfrm>
            <a:custGeom>
              <a:avLst/>
              <a:gdLst/>
              <a:ahLst/>
              <a:cxnLst/>
              <a:rect l="l" t="t" r="r" b="b"/>
              <a:pathLst>
                <a:path w="4050103" h="476609">
                  <a:moveTo>
                    <a:pt x="0" y="0"/>
                  </a:moveTo>
                  <a:lnTo>
                    <a:pt x="4050103" y="0"/>
                  </a:lnTo>
                  <a:lnTo>
                    <a:pt x="4050103" y="476609"/>
                  </a:lnTo>
                  <a:lnTo>
                    <a:pt x="0" y="476609"/>
                  </a:lnTo>
                  <a:close/>
                </a:path>
              </a:pathLst>
            </a:custGeom>
            <a:solidFill>
              <a:srgbClr val="1D375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050103" cy="5051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481620" y="9258300"/>
            <a:ext cx="8260255" cy="1519671"/>
            <a:chOff x="0" y="0"/>
            <a:chExt cx="2879392" cy="5297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79392" cy="529733"/>
            </a:xfrm>
            <a:custGeom>
              <a:avLst/>
              <a:gdLst/>
              <a:ahLst/>
              <a:cxnLst/>
              <a:rect l="l" t="t" r="r" b="b"/>
              <a:pathLst>
                <a:path w="2879392" h="529733">
                  <a:moveTo>
                    <a:pt x="0" y="0"/>
                  </a:moveTo>
                  <a:lnTo>
                    <a:pt x="2879392" y="0"/>
                  </a:lnTo>
                  <a:lnTo>
                    <a:pt x="2879392" y="529733"/>
                  </a:lnTo>
                  <a:lnTo>
                    <a:pt x="0" y="529733"/>
                  </a:lnTo>
                  <a:close/>
                </a:path>
              </a:pathLst>
            </a:custGeom>
            <a:solidFill>
              <a:srgbClr val="C1446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879392" cy="558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806843" y="-338571"/>
            <a:ext cx="8585478" cy="1367271"/>
            <a:chOff x="0" y="0"/>
            <a:chExt cx="2992759" cy="47660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992759" cy="476609"/>
            </a:xfrm>
            <a:custGeom>
              <a:avLst/>
              <a:gdLst/>
              <a:ahLst/>
              <a:cxnLst/>
              <a:rect l="l" t="t" r="r" b="b"/>
              <a:pathLst>
                <a:path w="2992759" h="476609">
                  <a:moveTo>
                    <a:pt x="0" y="0"/>
                  </a:moveTo>
                  <a:lnTo>
                    <a:pt x="2992759" y="0"/>
                  </a:lnTo>
                  <a:lnTo>
                    <a:pt x="2992759" y="476609"/>
                  </a:lnTo>
                  <a:lnTo>
                    <a:pt x="0" y="476609"/>
                  </a:lnTo>
                  <a:close/>
                </a:path>
              </a:pathLst>
            </a:custGeom>
            <a:solidFill>
              <a:srgbClr val="1D375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2992759" cy="5051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259300" y="-490971"/>
            <a:ext cx="1591964" cy="1519671"/>
            <a:chOff x="0" y="0"/>
            <a:chExt cx="554933" cy="5297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54933" cy="529733"/>
            </a:xfrm>
            <a:custGeom>
              <a:avLst/>
              <a:gdLst/>
              <a:ahLst/>
              <a:cxnLst/>
              <a:rect l="l" t="t" r="r" b="b"/>
              <a:pathLst>
                <a:path w="554933" h="529733">
                  <a:moveTo>
                    <a:pt x="0" y="0"/>
                  </a:moveTo>
                  <a:lnTo>
                    <a:pt x="554933" y="0"/>
                  </a:lnTo>
                  <a:lnTo>
                    <a:pt x="554933" y="529733"/>
                  </a:lnTo>
                  <a:lnTo>
                    <a:pt x="0" y="529733"/>
                  </a:lnTo>
                  <a:close/>
                </a:path>
              </a:pathLst>
            </a:custGeom>
            <a:solidFill>
              <a:srgbClr val="C1446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554933" cy="558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-10800000">
            <a:off x="4924549" y="6582689"/>
            <a:ext cx="1688857" cy="1023957"/>
            <a:chOff x="0" y="0"/>
            <a:chExt cx="1173013" cy="7112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73013" cy="711200"/>
            </a:xfrm>
            <a:custGeom>
              <a:avLst/>
              <a:gdLst/>
              <a:ahLst/>
              <a:cxnLst/>
              <a:rect l="l" t="t" r="r" b="b"/>
              <a:pathLst>
                <a:path w="1173013" h="711200">
                  <a:moveTo>
                    <a:pt x="586507" y="711200"/>
                  </a:moveTo>
                  <a:lnTo>
                    <a:pt x="1173013" y="0"/>
                  </a:lnTo>
                  <a:lnTo>
                    <a:pt x="0" y="0"/>
                  </a:lnTo>
                  <a:lnTo>
                    <a:pt x="586507" y="711200"/>
                  </a:lnTo>
                  <a:close/>
                </a:path>
              </a:pathLst>
            </a:custGeom>
            <a:solidFill>
              <a:srgbClr val="F9F5E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83283" y="22225"/>
              <a:ext cx="806447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028700" y="3365408"/>
            <a:ext cx="16230600" cy="396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dirty="0">
                <a:solidFill>
                  <a:srgbClr val="1D3752"/>
                </a:solidFill>
                <a:latin typeface="Montserrat"/>
                <a:ea typeface="Montserrat"/>
                <a:cs typeface="Montserrat"/>
                <a:sym typeface="Montserrat"/>
              </a:rPr>
              <a:t>Set up in 2001, the Migrant Rights Centre Ireland (MRCI) is the leading national </a:t>
            </a:r>
            <a:r>
              <a:rPr lang="en-US" sz="2799" dirty="0" err="1">
                <a:solidFill>
                  <a:srgbClr val="1D3752"/>
                </a:solidFill>
                <a:latin typeface="Montserrat"/>
                <a:ea typeface="Montserrat"/>
                <a:cs typeface="Montserrat"/>
                <a:sym typeface="Montserrat"/>
              </a:rPr>
              <a:t>organisation</a:t>
            </a:r>
            <a:r>
              <a:rPr lang="en-US" sz="2799" dirty="0">
                <a:solidFill>
                  <a:srgbClr val="1D3752"/>
                </a:solidFill>
                <a:latin typeface="Montserrat"/>
                <a:ea typeface="Montserrat"/>
                <a:cs typeface="Montserrat"/>
                <a:sym typeface="Montserrat"/>
              </a:rPr>
              <a:t> working with migrant workers in low-paid and precarious sectors of the economy. </a:t>
            </a:r>
          </a:p>
          <a:p>
            <a:pPr algn="l">
              <a:lnSpc>
                <a:spcPts val="3919"/>
              </a:lnSpc>
            </a:pPr>
            <a:endParaRPr lang="en-US" sz="2799" dirty="0">
              <a:solidFill>
                <a:srgbClr val="1D37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919"/>
              </a:lnSpc>
            </a:pPr>
            <a:r>
              <a:rPr lang="en-US" sz="2799" dirty="0">
                <a:solidFill>
                  <a:srgbClr val="1D3752"/>
                </a:solidFill>
                <a:latin typeface="Montserrat"/>
                <a:ea typeface="Montserrat"/>
                <a:cs typeface="Montserrat"/>
                <a:sym typeface="Montserrat"/>
              </a:rPr>
              <a:t>We work with carers, meat factory workers, agriculture workers, chefs, drivers and others at risk of exploitation and unfair treatment. </a:t>
            </a:r>
          </a:p>
          <a:p>
            <a:pPr algn="l">
              <a:lnSpc>
                <a:spcPts val="3919"/>
              </a:lnSpc>
            </a:pPr>
            <a:endParaRPr lang="en-US" sz="2799" dirty="0">
              <a:solidFill>
                <a:srgbClr val="1D37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919"/>
              </a:lnSpc>
            </a:pPr>
            <a:r>
              <a:rPr lang="en-US" sz="2799" dirty="0">
                <a:solidFill>
                  <a:srgbClr val="1D3752"/>
                </a:solidFill>
                <a:latin typeface="Montserrat"/>
                <a:ea typeface="Montserrat"/>
                <a:cs typeface="Montserrat"/>
                <a:sym typeface="Montserrat"/>
              </a:rPr>
              <a:t>We work at the intersection of migration and employment. </a:t>
            </a:r>
          </a:p>
        </p:txBody>
      </p:sp>
      <p:sp>
        <p:nvSpPr>
          <p:cNvPr id="18" name="Freeform 18"/>
          <p:cNvSpPr/>
          <p:nvPr/>
        </p:nvSpPr>
        <p:spPr>
          <a:xfrm>
            <a:off x="14487432" y="8414436"/>
            <a:ext cx="3567850" cy="612923"/>
          </a:xfrm>
          <a:custGeom>
            <a:avLst/>
            <a:gdLst/>
            <a:ahLst/>
            <a:cxnLst/>
            <a:rect l="l" t="t" r="r" b="b"/>
            <a:pathLst>
              <a:path w="3567850" h="612923">
                <a:moveTo>
                  <a:pt x="0" y="0"/>
                </a:moveTo>
                <a:lnTo>
                  <a:pt x="3567850" y="0"/>
                </a:lnTo>
                <a:lnTo>
                  <a:pt x="3567850" y="612924"/>
                </a:lnTo>
                <a:lnTo>
                  <a:pt x="0" y="6129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7076" b="-3422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TextBox 19"/>
          <p:cNvSpPr txBox="1"/>
          <p:nvPr/>
        </p:nvSpPr>
        <p:spPr>
          <a:xfrm>
            <a:off x="1028700" y="1651200"/>
            <a:ext cx="8115300" cy="1360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60"/>
              </a:lnSpc>
            </a:pPr>
            <a:r>
              <a:rPr lang="en-US" sz="9600">
                <a:solidFill>
                  <a:srgbClr val="1D3752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Who Are We?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33CA46-F949-D51A-1464-A49E6D705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C6CC1315-BFD3-84C0-C311-E2937FD0C2B5}"/>
              </a:ext>
            </a:extLst>
          </p:cNvPr>
          <p:cNvGrpSpPr/>
          <p:nvPr/>
        </p:nvGrpSpPr>
        <p:grpSpPr>
          <a:xfrm>
            <a:off x="0" y="0"/>
            <a:ext cx="11678487" cy="1698942"/>
            <a:chOff x="0" y="0"/>
            <a:chExt cx="4070932" cy="59222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2A214828-CB2F-7377-3F7A-BBB335A40237}"/>
                </a:ext>
              </a:extLst>
            </p:cNvPr>
            <p:cNvSpPr/>
            <p:nvPr/>
          </p:nvSpPr>
          <p:spPr>
            <a:xfrm>
              <a:off x="0" y="0"/>
              <a:ext cx="4070932" cy="592224"/>
            </a:xfrm>
            <a:custGeom>
              <a:avLst/>
              <a:gdLst/>
              <a:ahLst/>
              <a:cxnLst/>
              <a:rect l="l" t="t" r="r" b="b"/>
              <a:pathLst>
                <a:path w="4070932" h="592224">
                  <a:moveTo>
                    <a:pt x="0" y="0"/>
                  </a:moveTo>
                  <a:lnTo>
                    <a:pt x="4070932" y="0"/>
                  </a:lnTo>
                  <a:lnTo>
                    <a:pt x="4070932" y="592224"/>
                  </a:lnTo>
                  <a:lnTo>
                    <a:pt x="0" y="592224"/>
                  </a:lnTo>
                  <a:close/>
                </a:path>
              </a:pathLst>
            </a:custGeom>
            <a:solidFill>
              <a:srgbClr val="F9F5E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C844D6C5-F43E-4884-A4E8-F80DA93C93EC}"/>
                </a:ext>
              </a:extLst>
            </p:cNvPr>
            <p:cNvSpPr txBox="1"/>
            <p:nvPr/>
          </p:nvSpPr>
          <p:spPr>
            <a:xfrm>
              <a:off x="0" y="-28575"/>
              <a:ext cx="4070932" cy="6207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0A0FE1AC-68CB-2BF0-64E4-9FB37EC767A7}"/>
              </a:ext>
            </a:extLst>
          </p:cNvPr>
          <p:cNvSpPr/>
          <p:nvPr/>
        </p:nvSpPr>
        <p:spPr>
          <a:xfrm rot="5400000">
            <a:off x="10331605" y="332450"/>
            <a:ext cx="1688857" cy="1023957"/>
          </a:xfrm>
          <a:custGeom>
            <a:avLst/>
            <a:gdLst/>
            <a:ahLst/>
            <a:cxnLst/>
            <a:rect l="l" t="t" r="r" b="b"/>
            <a:pathLst>
              <a:path w="1173013" h="711200">
                <a:moveTo>
                  <a:pt x="586507" y="711200"/>
                </a:moveTo>
                <a:lnTo>
                  <a:pt x="1173013" y="0"/>
                </a:lnTo>
                <a:lnTo>
                  <a:pt x="0" y="0"/>
                </a:lnTo>
                <a:lnTo>
                  <a:pt x="586507" y="71120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C82E023B-73E6-727D-5DB1-42CCCE1FDAA9}"/>
              </a:ext>
            </a:extLst>
          </p:cNvPr>
          <p:cNvSpPr txBox="1"/>
          <p:nvPr/>
        </p:nvSpPr>
        <p:spPr>
          <a:xfrm>
            <a:off x="481580" y="270803"/>
            <a:ext cx="12104119" cy="10753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5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1D3752"/>
                </a:solidFill>
                <a:effectLst/>
                <a:uLnTx/>
                <a:uFillTx/>
                <a:latin typeface="DM Serif Display"/>
                <a:ea typeface="DM Serif Display"/>
                <a:cs typeface="DM Serif Display"/>
                <a:sym typeface="DM Serif Display"/>
              </a:rPr>
              <a:t>WRC complaint form</a:t>
            </a: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19C1C3AA-AC8B-CB09-5A4C-B7AAA0309DB8}"/>
              </a:ext>
            </a:extLst>
          </p:cNvPr>
          <p:cNvSpPr/>
          <p:nvPr/>
        </p:nvSpPr>
        <p:spPr>
          <a:xfrm>
            <a:off x="14329709" y="9419391"/>
            <a:ext cx="3638079" cy="611843"/>
          </a:xfrm>
          <a:custGeom>
            <a:avLst/>
            <a:gdLst/>
            <a:ahLst/>
            <a:cxnLst/>
            <a:rect l="l" t="t" r="r" b="b"/>
            <a:pathLst>
              <a:path w="3638079" h="611843">
                <a:moveTo>
                  <a:pt x="0" y="0"/>
                </a:moveTo>
                <a:lnTo>
                  <a:pt x="3638079" y="0"/>
                </a:lnTo>
                <a:lnTo>
                  <a:pt x="3638079" y="611843"/>
                </a:lnTo>
                <a:lnTo>
                  <a:pt x="0" y="6118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1750" b="-3323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CEA18017-7531-1445-D0BB-7E3FE90C60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63" y="1780917"/>
            <a:ext cx="13833286" cy="822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0762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3196DC-FB09-FB96-243C-9FD6143844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E58EBEE7-DF31-CE6C-12AB-C069C2BF2D49}"/>
              </a:ext>
            </a:extLst>
          </p:cNvPr>
          <p:cNvGrpSpPr/>
          <p:nvPr/>
        </p:nvGrpSpPr>
        <p:grpSpPr>
          <a:xfrm>
            <a:off x="0" y="0"/>
            <a:ext cx="11678487" cy="1698942"/>
            <a:chOff x="0" y="0"/>
            <a:chExt cx="4070932" cy="59222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3CBA6C3-6879-455A-27F0-B003DD8F355E}"/>
                </a:ext>
              </a:extLst>
            </p:cNvPr>
            <p:cNvSpPr/>
            <p:nvPr/>
          </p:nvSpPr>
          <p:spPr>
            <a:xfrm>
              <a:off x="0" y="0"/>
              <a:ext cx="4070932" cy="592224"/>
            </a:xfrm>
            <a:custGeom>
              <a:avLst/>
              <a:gdLst/>
              <a:ahLst/>
              <a:cxnLst/>
              <a:rect l="l" t="t" r="r" b="b"/>
              <a:pathLst>
                <a:path w="4070932" h="592224">
                  <a:moveTo>
                    <a:pt x="0" y="0"/>
                  </a:moveTo>
                  <a:lnTo>
                    <a:pt x="4070932" y="0"/>
                  </a:lnTo>
                  <a:lnTo>
                    <a:pt x="4070932" y="592224"/>
                  </a:lnTo>
                  <a:lnTo>
                    <a:pt x="0" y="592224"/>
                  </a:lnTo>
                  <a:close/>
                </a:path>
              </a:pathLst>
            </a:custGeom>
            <a:solidFill>
              <a:srgbClr val="F9F5E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83227A20-193A-FAF8-52B7-06C1C8E54B32}"/>
                </a:ext>
              </a:extLst>
            </p:cNvPr>
            <p:cNvSpPr txBox="1"/>
            <p:nvPr/>
          </p:nvSpPr>
          <p:spPr>
            <a:xfrm>
              <a:off x="0" y="-28575"/>
              <a:ext cx="4070932" cy="6207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0DD7FF3E-99B0-3806-5E33-4E1E0FB6A1A9}"/>
              </a:ext>
            </a:extLst>
          </p:cNvPr>
          <p:cNvSpPr/>
          <p:nvPr/>
        </p:nvSpPr>
        <p:spPr>
          <a:xfrm rot="5400000">
            <a:off x="10331605" y="332450"/>
            <a:ext cx="1688857" cy="1023957"/>
          </a:xfrm>
          <a:custGeom>
            <a:avLst/>
            <a:gdLst/>
            <a:ahLst/>
            <a:cxnLst/>
            <a:rect l="l" t="t" r="r" b="b"/>
            <a:pathLst>
              <a:path w="1173013" h="711200">
                <a:moveTo>
                  <a:pt x="586507" y="711200"/>
                </a:moveTo>
                <a:lnTo>
                  <a:pt x="1173013" y="0"/>
                </a:lnTo>
                <a:lnTo>
                  <a:pt x="0" y="0"/>
                </a:lnTo>
                <a:lnTo>
                  <a:pt x="586507" y="71120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404740AA-0FDC-D4D4-0094-D6BA6AF446A1}"/>
              </a:ext>
            </a:extLst>
          </p:cNvPr>
          <p:cNvSpPr txBox="1"/>
          <p:nvPr/>
        </p:nvSpPr>
        <p:spPr>
          <a:xfrm>
            <a:off x="481580" y="270803"/>
            <a:ext cx="12104119" cy="10753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5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1D3752"/>
                </a:solidFill>
                <a:effectLst/>
                <a:uLnTx/>
                <a:uFillTx/>
                <a:latin typeface="DM Serif Display"/>
                <a:ea typeface="DM Serif Display"/>
                <a:cs typeface="DM Serif Display"/>
                <a:sym typeface="DM Serif Display"/>
              </a:rPr>
              <a:t>WRC complaint form</a:t>
            </a: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735F314D-29E2-F8EA-BE71-75D3F0D4A5F6}"/>
              </a:ext>
            </a:extLst>
          </p:cNvPr>
          <p:cNvSpPr/>
          <p:nvPr/>
        </p:nvSpPr>
        <p:spPr>
          <a:xfrm>
            <a:off x="14329709" y="9419391"/>
            <a:ext cx="3638079" cy="611843"/>
          </a:xfrm>
          <a:custGeom>
            <a:avLst/>
            <a:gdLst/>
            <a:ahLst/>
            <a:cxnLst/>
            <a:rect l="l" t="t" r="r" b="b"/>
            <a:pathLst>
              <a:path w="3638079" h="611843">
                <a:moveTo>
                  <a:pt x="0" y="0"/>
                </a:moveTo>
                <a:lnTo>
                  <a:pt x="3638079" y="0"/>
                </a:lnTo>
                <a:lnTo>
                  <a:pt x="3638079" y="611843"/>
                </a:lnTo>
                <a:lnTo>
                  <a:pt x="0" y="6118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1750" b="-3323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0EF8AC8-74D7-2045-AB50-3B9D43A042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959660"/>
            <a:ext cx="14447799" cy="744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3506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446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52E812-5D3B-F823-D468-7022C4A265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8385300-2A2E-39EE-26BB-A97FD1586A70}"/>
              </a:ext>
            </a:extLst>
          </p:cNvPr>
          <p:cNvGrpSpPr/>
          <p:nvPr/>
        </p:nvGrpSpPr>
        <p:grpSpPr>
          <a:xfrm>
            <a:off x="-22474" y="-49320"/>
            <a:ext cx="11678487" cy="1698942"/>
            <a:chOff x="0" y="0"/>
            <a:chExt cx="4070932" cy="59222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F5DC41FB-A7C5-107D-F9AA-626D17AEF68D}"/>
                </a:ext>
              </a:extLst>
            </p:cNvPr>
            <p:cNvSpPr/>
            <p:nvPr/>
          </p:nvSpPr>
          <p:spPr>
            <a:xfrm>
              <a:off x="0" y="0"/>
              <a:ext cx="4070932" cy="592224"/>
            </a:xfrm>
            <a:custGeom>
              <a:avLst/>
              <a:gdLst/>
              <a:ahLst/>
              <a:cxnLst/>
              <a:rect l="l" t="t" r="r" b="b"/>
              <a:pathLst>
                <a:path w="4070932" h="592224">
                  <a:moveTo>
                    <a:pt x="0" y="0"/>
                  </a:moveTo>
                  <a:lnTo>
                    <a:pt x="4070932" y="0"/>
                  </a:lnTo>
                  <a:lnTo>
                    <a:pt x="4070932" y="592224"/>
                  </a:lnTo>
                  <a:lnTo>
                    <a:pt x="0" y="592224"/>
                  </a:lnTo>
                  <a:close/>
                </a:path>
              </a:pathLst>
            </a:custGeom>
            <a:solidFill>
              <a:srgbClr val="F9F5E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93CF0C15-DF63-AB2A-7EF9-C4C3E4065623}"/>
                </a:ext>
              </a:extLst>
            </p:cNvPr>
            <p:cNvSpPr txBox="1"/>
            <p:nvPr/>
          </p:nvSpPr>
          <p:spPr>
            <a:xfrm>
              <a:off x="0" y="-28575"/>
              <a:ext cx="4070932" cy="6207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523E4A09-8EAB-F691-0178-8E42E567D620}"/>
              </a:ext>
            </a:extLst>
          </p:cNvPr>
          <p:cNvGrpSpPr/>
          <p:nvPr/>
        </p:nvGrpSpPr>
        <p:grpSpPr>
          <a:xfrm rot="5400000">
            <a:off x="10331605" y="332450"/>
            <a:ext cx="1688857" cy="1023957"/>
            <a:chOff x="0" y="0"/>
            <a:chExt cx="1173013" cy="7112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8D761DD9-20B8-5F82-366F-895772AF9D46}"/>
                </a:ext>
              </a:extLst>
            </p:cNvPr>
            <p:cNvSpPr/>
            <p:nvPr/>
          </p:nvSpPr>
          <p:spPr>
            <a:xfrm>
              <a:off x="0" y="0"/>
              <a:ext cx="1173013" cy="711200"/>
            </a:xfrm>
            <a:custGeom>
              <a:avLst/>
              <a:gdLst/>
              <a:ahLst/>
              <a:cxnLst/>
              <a:rect l="l" t="t" r="r" b="b"/>
              <a:pathLst>
                <a:path w="1173013" h="711200">
                  <a:moveTo>
                    <a:pt x="586507" y="711200"/>
                  </a:moveTo>
                  <a:lnTo>
                    <a:pt x="1173013" y="0"/>
                  </a:lnTo>
                  <a:lnTo>
                    <a:pt x="0" y="0"/>
                  </a:lnTo>
                  <a:lnTo>
                    <a:pt x="586507" y="711200"/>
                  </a:lnTo>
                  <a:close/>
                </a:path>
              </a:pathLst>
            </a:custGeom>
            <a:solidFill>
              <a:srgbClr val="C1446E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8B21A7C0-E20C-9C6A-05C1-9BCAEB8D1D95}"/>
                </a:ext>
              </a:extLst>
            </p:cNvPr>
            <p:cNvSpPr txBox="1"/>
            <p:nvPr/>
          </p:nvSpPr>
          <p:spPr>
            <a:xfrm>
              <a:off x="183283" y="22225"/>
              <a:ext cx="806447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5392683A-8EF3-C690-47B9-E0F731EF586A}"/>
              </a:ext>
            </a:extLst>
          </p:cNvPr>
          <p:cNvSpPr txBox="1"/>
          <p:nvPr/>
        </p:nvSpPr>
        <p:spPr>
          <a:xfrm>
            <a:off x="481580" y="270803"/>
            <a:ext cx="12104119" cy="10753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5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1D3752"/>
                </a:solidFill>
                <a:effectLst/>
                <a:uLnTx/>
                <a:uFillTx/>
                <a:latin typeface="DM Serif Display"/>
                <a:ea typeface="DM Serif Display"/>
                <a:cs typeface="DM Serif Display"/>
                <a:sym typeface="DM Serif Display"/>
              </a:rPr>
              <a:t>MRCI Support Work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20821695-7BD2-0389-FC48-F28C398571A9}"/>
              </a:ext>
            </a:extLst>
          </p:cNvPr>
          <p:cNvSpPr txBox="1"/>
          <p:nvPr/>
        </p:nvSpPr>
        <p:spPr>
          <a:xfrm>
            <a:off x="685800" y="2400300"/>
            <a:ext cx="15893441" cy="89725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3500" b="1" dirty="0">
                <a:solidFill>
                  <a:srgbClr val="F9F5EF"/>
                </a:solidFill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MRCI can help you with:</a:t>
            </a:r>
            <a:endParaRPr kumimoji="0" lang="en-GB" sz="3500" b="1" i="0" u="none" strike="noStrike" kern="1200" cap="none" spc="0" normalizeH="0" baseline="0" noProof="0" dirty="0">
              <a:ln>
                <a:noFill/>
              </a:ln>
              <a:solidFill>
                <a:srgbClr val="F9F5EF"/>
              </a:solidFill>
              <a:effectLst/>
              <a:uLnTx/>
              <a:uFillTx/>
              <a:latin typeface="Montserrat" panose="00000500000000000000" pitchFamily="2" charset="0"/>
              <a:ea typeface="DM Serif Display"/>
              <a:cs typeface="DM Serif Display"/>
              <a:sym typeface="DM Serif Display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500" b="1" i="0" u="none" strike="noStrike" kern="1200" cap="none" spc="0" normalizeH="0" baseline="0" noProof="0" dirty="0">
                <a:ln>
                  <a:noFill/>
                </a:ln>
                <a:solidFill>
                  <a:srgbClr val="F9F5EF"/>
                </a:solidFill>
                <a:effectLst/>
                <a:uLnTx/>
                <a:uFillTx/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Provide options that enable people to leave (CoE, Reactivation)</a:t>
            </a:r>
          </a:p>
          <a:p>
            <a:pPr marL="914400" marR="0" lvl="1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3500" b="1" dirty="0">
                <a:solidFill>
                  <a:srgbClr val="F9F5EF"/>
                </a:solidFill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Submitting claims to the WRC</a:t>
            </a:r>
            <a:endParaRPr kumimoji="0" lang="en-GB" sz="3500" b="1" i="0" u="none" strike="noStrike" kern="1200" cap="none" spc="0" normalizeH="0" baseline="0" noProof="0" dirty="0">
              <a:ln>
                <a:noFill/>
              </a:ln>
              <a:solidFill>
                <a:srgbClr val="F9F5EF"/>
              </a:solidFill>
              <a:effectLst/>
              <a:uLnTx/>
              <a:uFillTx/>
              <a:latin typeface="Montserrat" panose="00000500000000000000" pitchFamily="2" charset="0"/>
              <a:ea typeface="DM Serif Display"/>
              <a:cs typeface="DM Serif Display"/>
              <a:sym typeface="DM Serif Display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500" b="1" i="0" u="none" strike="noStrike" kern="1200" cap="none" spc="0" normalizeH="0" baseline="0" noProof="0" dirty="0">
                <a:ln>
                  <a:noFill/>
                </a:ln>
                <a:solidFill>
                  <a:srgbClr val="F9F5EF"/>
                </a:solidFill>
                <a:effectLst/>
                <a:uLnTx/>
                <a:uFillTx/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Emergency needs supports</a:t>
            </a:r>
          </a:p>
          <a:p>
            <a:pPr marL="914400" marR="0" lvl="1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500" b="1" i="0" u="none" strike="noStrike" kern="1200" cap="none" spc="0" normalizeH="0" baseline="0" noProof="0" dirty="0">
                <a:ln>
                  <a:noFill/>
                </a:ln>
                <a:solidFill>
                  <a:srgbClr val="F9F5EF"/>
                </a:solidFill>
                <a:effectLst/>
                <a:uLnTx/>
                <a:uFillTx/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Advocacy with immigration status</a:t>
            </a:r>
          </a:p>
          <a:p>
            <a:pPr marL="914400" marR="0" lvl="1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500" b="1" i="0" u="none" strike="noStrike" kern="1200" cap="none" spc="0" normalizeH="0" baseline="0" noProof="0" dirty="0">
                <a:ln>
                  <a:noFill/>
                </a:ln>
                <a:solidFill>
                  <a:srgbClr val="F9F5EF"/>
                </a:solidFill>
                <a:effectLst/>
                <a:uLnTx/>
                <a:uFillTx/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Assistance securing new employment</a:t>
            </a:r>
          </a:p>
          <a:p>
            <a:pPr marL="914400" marR="0" lvl="1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500" b="1" i="0" u="none" strike="noStrike" kern="1200" cap="none" spc="0" normalizeH="0" baseline="0" noProof="0" dirty="0">
                <a:ln>
                  <a:noFill/>
                </a:ln>
                <a:solidFill>
                  <a:srgbClr val="F9F5EF"/>
                </a:solidFill>
                <a:effectLst/>
                <a:uLnTx/>
                <a:uFillTx/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Advocacy with social welfare, health</a:t>
            </a:r>
          </a:p>
          <a:p>
            <a:pPr marL="914400" marR="0" lvl="1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500" b="1" i="0" u="none" strike="noStrike" kern="1200" cap="none" spc="0" normalizeH="0" baseline="0" noProof="0" dirty="0">
                <a:ln>
                  <a:noFill/>
                </a:ln>
                <a:solidFill>
                  <a:srgbClr val="F9F5EF"/>
                </a:solidFill>
                <a:effectLst/>
                <a:uLnTx/>
                <a:uFillTx/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Assessment and referrals to Gardai in cases of suspected trafficking situations (range of supports)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3500" b="1" i="0" u="none" strike="noStrike" kern="1200" cap="none" spc="0" normalizeH="0" baseline="0" noProof="0" dirty="0">
              <a:ln>
                <a:noFill/>
              </a:ln>
              <a:solidFill>
                <a:srgbClr val="F9F5EF"/>
              </a:solidFill>
              <a:effectLst/>
              <a:uLnTx/>
              <a:uFillTx/>
              <a:latin typeface="Montserrat" panose="00000500000000000000" pitchFamily="2" charset="0"/>
              <a:ea typeface="DM Serif Display"/>
              <a:cs typeface="DM Serif Display"/>
              <a:sym typeface="DM Serif Display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GB" sz="3500" b="0" i="0" u="none" strike="noStrike" kern="1200" cap="none" spc="0" normalizeH="0" baseline="0" noProof="0" dirty="0">
              <a:ln>
                <a:noFill/>
              </a:ln>
              <a:solidFill>
                <a:srgbClr val="F9F5EF"/>
              </a:solidFill>
              <a:effectLst/>
              <a:uLnTx/>
              <a:uFillTx/>
              <a:latin typeface="Montserrat" panose="00000500000000000000" pitchFamily="2" charset="0"/>
              <a:ea typeface="DM Serif Display"/>
              <a:cs typeface="DM Serif Display"/>
              <a:sym typeface="DM Serif Display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GB" sz="3500" b="0" i="0" u="none" strike="noStrike" kern="1200" cap="none" spc="0" normalizeH="0" baseline="0" noProof="0" dirty="0">
              <a:ln>
                <a:noFill/>
              </a:ln>
              <a:solidFill>
                <a:srgbClr val="F9F5EF"/>
              </a:solidFill>
              <a:effectLst/>
              <a:uLnTx/>
              <a:uFillTx/>
              <a:latin typeface="Montserrat" panose="00000500000000000000" pitchFamily="2" charset="0"/>
              <a:ea typeface="DM Serif Display"/>
              <a:cs typeface="DM Serif Display"/>
              <a:sym typeface="DM Serif Display"/>
            </a:endParaRPr>
          </a:p>
          <a:p>
            <a:pPr marL="571500" marR="0" lvl="0" indent="-571500" algn="l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F9F5EF"/>
              </a:solidFill>
              <a:effectLst/>
              <a:uLnTx/>
              <a:uFillTx/>
              <a:latin typeface="Montserrat" panose="00000500000000000000" pitchFamily="2" charset="0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32C90B3B-1C63-8735-B997-1EB138CC3A58}"/>
              </a:ext>
            </a:extLst>
          </p:cNvPr>
          <p:cNvSpPr/>
          <p:nvPr/>
        </p:nvSpPr>
        <p:spPr>
          <a:xfrm>
            <a:off x="14329709" y="9419391"/>
            <a:ext cx="3638079" cy="611843"/>
          </a:xfrm>
          <a:custGeom>
            <a:avLst/>
            <a:gdLst/>
            <a:ahLst/>
            <a:cxnLst/>
            <a:rect l="l" t="t" r="r" b="b"/>
            <a:pathLst>
              <a:path w="3638079" h="611843">
                <a:moveTo>
                  <a:pt x="0" y="0"/>
                </a:moveTo>
                <a:lnTo>
                  <a:pt x="3638079" y="0"/>
                </a:lnTo>
                <a:lnTo>
                  <a:pt x="3638079" y="611843"/>
                </a:lnTo>
                <a:lnTo>
                  <a:pt x="0" y="6118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1750" b="-3323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0066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446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2A7960-3852-FDCF-E98A-077ADF8B7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BDE89C7A-9DCB-C3E4-E193-0659BAC40DE5}"/>
              </a:ext>
            </a:extLst>
          </p:cNvPr>
          <p:cNvGrpSpPr/>
          <p:nvPr/>
        </p:nvGrpSpPr>
        <p:grpSpPr>
          <a:xfrm>
            <a:off x="-22474" y="-49320"/>
            <a:ext cx="11678487" cy="1698942"/>
            <a:chOff x="0" y="0"/>
            <a:chExt cx="4070932" cy="59222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582BD12-426C-DA0E-2F7B-3404E8B597B4}"/>
                </a:ext>
              </a:extLst>
            </p:cNvPr>
            <p:cNvSpPr/>
            <p:nvPr/>
          </p:nvSpPr>
          <p:spPr>
            <a:xfrm>
              <a:off x="0" y="0"/>
              <a:ext cx="4070932" cy="592224"/>
            </a:xfrm>
            <a:custGeom>
              <a:avLst/>
              <a:gdLst/>
              <a:ahLst/>
              <a:cxnLst/>
              <a:rect l="l" t="t" r="r" b="b"/>
              <a:pathLst>
                <a:path w="4070932" h="592224">
                  <a:moveTo>
                    <a:pt x="0" y="0"/>
                  </a:moveTo>
                  <a:lnTo>
                    <a:pt x="4070932" y="0"/>
                  </a:lnTo>
                  <a:lnTo>
                    <a:pt x="4070932" y="592224"/>
                  </a:lnTo>
                  <a:lnTo>
                    <a:pt x="0" y="592224"/>
                  </a:lnTo>
                  <a:close/>
                </a:path>
              </a:pathLst>
            </a:custGeom>
            <a:solidFill>
              <a:srgbClr val="F9F5E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1F20ECE-969C-9C3A-6039-7F8B5D725F8D}"/>
                </a:ext>
              </a:extLst>
            </p:cNvPr>
            <p:cNvSpPr txBox="1"/>
            <p:nvPr/>
          </p:nvSpPr>
          <p:spPr>
            <a:xfrm>
              <a:off x="0" y="-28575"/>
              <a:ext cx="4070932" cy="6207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2948262B-F96B-FCC7-7CFA-961F97E63ED3}"/>
              </a:ext>
            </a:extLst>
          </p:cNvPr>
          <p:cNvGrpSpPr/>
          <p:nvPr/>
        </p:nvGrpSpPr>
        <p:grpSpPr>
          <a:xfrm rot="5400000">
            <a:off x="10331605" y="332450"/>
            <a:ext cx="1688857" cy="1023957"/>
            <a:chOff x="0" y="0"/>
            <a:chExt cx="1173013" cy="7112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00B7F3BB-AC09-63D6-5A31-3F850C828558}"/>
                </a:ext>
              </a:extLst>
            </p:cNvPr>
            <p:cNvSpPr/>
            <p:nvPr/>
          </p:nvSpPr>
          <p:spPr>
            <a:xfrm>
              <a:off x="0" y="0"/>
              <a:ext cx="1173013" cy="711200"/>
            </a:xfrm>
            <a:custGeom>
              <a:avLst/>
              <a:gdLst/>
              <a:ahLst/>
              <a:cxnLst/>
              <a:rect l="l" t="t" r="r" b="b"/>
              <a:pathLst>
                <a:path w="1173013" h="711200">
                  <a:moveTo>
                    <a:pt x="586507" y="711200"/>
                  </a:moveTo>
                  <a:lnTo>
                    <a:pt x="1173013" y="0"/>
                  </a:lnTo>
                  <a:lnTo>
                    <a:pt x="0" y="0"/>
                  </a:lnTo>
                  <a:lnTo>
                    <a:pt x="586507" y="711200"/>
                  </a:lnTo>
                  <a:close/>
                </a:path>
              </a:pathLst>
            </a:custGeom>
            <a:solidFill>
              <a:srgbClr val="C1446E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DBC54E34-AEE0-222B-E015-A451D7775C81}"/>
                </a:ext>
              </a:extLst>
            </p:cNvPr>
            <p:cNvSpPr txBox="1"/>
            <p:nvPr/>
          </p:nvSpPr>
          <p:spPr>
            <a:xfrm>
              <a:off x="183283" y="22225"/>
              <a:ext cx="806447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3C2B8D3A-274F-20B7-B492-4A3D779305DF}"/>
              </a:ext>
            </a:extLst>
          </p:cNvPr>
          <p:cNvSpPr txBox="1"/>
          <p:nvPr/>
        </p:nvSpPr>
        <p:spPr>
          <a:xfrm>
            <a:off x="481580" y="270803"/>
            <a:ext cx="12104119" cy="10753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5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1D3752"/>
                </a:solidFill>
                <a:effectLst/>
                <a:uLnTx/>
                <a:uFillTx/>
                <a:latin typeface="DM Serif Display"/>
                <a:ea typeface="DM Serif Display"/>
                <a:cs typeface="DM Serif Display"/>
                <a:sym typeface="DM Serif Display"/>
              </a:rPr>
              <a:t>MRCI Support Work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637F111B-0AF2-2764-C0A1-08A4DA5B58AC}"/>
              </a:ext>
            </a:extLst>
          </p:cNvPr>
          <p:cNvSpPr txBox="1"/>
          <p:nvPr/>
        </p:nvSpPr>
        <p:spPr>
          <a:xfrm>
            <a:off x="685800" y="2400300"/>
            <a:ext cx="15893441" cy="9780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3500" b="1" dirty="0">
                <a:solidFill>
                  <a:srgbClr val="F9F5EF"/>
                </a:solidFill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Campaigns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3500" b="1" dirty="0">
                <a:solidFill>
                  <a:srgbClr val="F9F5EF"/>
                </a:solidFill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Employment permit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3500" dirty="0">
                <a:solidFill>
                  <a:srgbClr val="F9F5EF"/>
                </a:solidFill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Focuses on making the </a:t>
            </a:r>
            <a:r>
              <a:rPr lang="en-GB" sz="3500" b="1" dirty="0">
                <a:solidFill>
                  <a:srgbClr val="F9F5EF"/>
                </a:solidFill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employment permit systems equal </a:t>
            </a:r>
            <a:r>
              <a:rPr lang="en-GB" sz="3500" dirty="0">
                <a:solidFill>
                  <a:srgbClr val="F9F5EF"/>
                </a:solidFill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for all permit holders.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3500" dirty="0">
                <a:solidFill>
                  <a:srgbClr val="F9F5EF"/>
                </a:solidFill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Can join campaign on our website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3500" dirty="0">
                <a:solidFill>
                  <a:srgbClr val="F9F5EF"/>
                </a:solidFill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Ongoing survey for employment permit holders to complete to assist in our asks to the Department of Enterprise, Tourism and Employment.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3500" b="1" dirty="0">
                <a:solidFill>
                  <a:srgbClr val="F9F5EF"/>
                </a:solidFill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Family Reunion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3500" dirty="0">
                <a:solidFill>
                  <a:srgbClr val="F9F5EF"/>
                </a:solidFill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Focuses on </a:t>
            </a:r>
            <a:r>
              <a:rPr lang="en-GB" sz="3500" b="1" dirty="0">
                <a:solidFill>
                  <a:srgbClr val="F9F5EF"/>
                </a:solidFill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bringing families together </a:t>
            </a:r>
            <a:r>
              <a:rPr lang="en-GB" sz="3500" dirty="0">
                <a:solidFill>
                  <a:srgbClr val="F9F5EF"/>
                </a:solidFill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without the delays currently imposed on general employment permit holders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3500" b="1" dirty="0">
                <a:solidFill>
                  <a:srgbClr val="F9F5EF"/>
                </a:solidFill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Fair fees: </a:t>
            </a:r>
            <a:r>
              <a:rPr lang="en-GB" sz="3500" dirty="0">
                <a:solidFill>
                  <a:srgbClr val="F9F5EF"/>
                </a:solidFill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Irish Residence Permit fee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3500" b="1" dirty="0">
                <a:solidFill>
                  <a:srgbClr val="F9F5EF"/>
                </a:solidFill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JFU: </a:t>
            </a:r>
            <a:r>
              <a:rPr lang="en-GB" sz="3500" dirty="0">
                <a:solidFill>
                  <a:srgbClr val="F9F5EF"/>
                </a:solidFill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Seeks a pathway to papers for all undocumented people in Ireland. </a:t>
            </a:r>
            <a:r>
              <a:rPr lang="en-GB" sz="3500" b="1" dirty="0">
                <a:solidFill>
                  <a:srgbClr val="F9F5EF"/>
                </a:solidFill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We believe that if you live here, you belong here.</a:t>
            </a:r>
            <a:endParaRPr kumimoji="0" lang="en-GB" sz="3500" b="1" i="0" u="none" strike="noStrike" kern="1200" cap="none" spc="0" normalizeH="0" baseline="0" noProof="0" dirty="0">
              <a:ln>
                <a:noFill/>
              </a:ln>
              <a:solidFill>
                <a:srgbClr val="F9F5EF"/>
              </a:solidFill>
              <a:effectLst/>
              <a:uLnTx/>
              <a:uFillTx/>
              <a:latin typeface="Montserrat" panose="00000500000000000000" pitchFamily="2" charset="0"/>
              <a:ea typeface="DM Serif Display"/>
              <a:cs typeface="DM Serif Display"/>
              <a:sym typeface="DM Serif Display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GB" sz="3500" b="1" i="0" u="none" strike="noStrike" kern="1200" cap="none" spc="0" normalizeH="0" baseline="0" noProof="0" dirty="0">
              <a:ln>
                <a:noFill/>
              </a:ln>
              <a:solidFill>
                <a:srgbClr val="F9F5EF"/>
              </a:solidFill>
              <a:effectLst/>
              <a:uLnTx/>
              <a:uFillTx/>
              <a:latin typeface="Montserrat" panose="00000500000000000000" pitchFamily="2" charset="0"/>
              <a:ea typeface="DM Serif Display"/>
              <a:cs typeface="DM Serif Display"/>
              <a:sym typeface="DM Serif Display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GB" sz="3500" b="0" i="0" u="none" strike="noStrike" kern="1200" cap="none" spc="0" normalizeH="0" baseline="0" noProof="0" dirty="0">
              <a:ln>
                <a:noFill/>
              </a:ln>
              <a:solidFill>
                <a:srgbClr val="F9F5EF"/>
              </a:solidFill>
              <a:effectLst/>
              <a:uLnTx/>
              <a:uFillTx/>
              <a:latin typeface="Montserrat" panose="00000500000000000000" pitchFamily="2" charset="0"/>
              <a:ea typeface="DM Serif Display"/>
              <a:cs typeface="DM Serif Display"/>
              <a:sym typeface="DM Serif Display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GB" sz="3500" b="0" i="0" u="none" strike="noStrike" kern="1200" cap="none" spc="0" normalizeH="0" baseline="0" noProof="0" dirty="0">
              <a:ln>
                <a:noFill/>
              </a:ln>
              <a:solidFill>
                <a:srgbClr val="F9F5EF"/>
              </a:solidFill>
              <a:effectLst/>
              <a:uLnTx/>
              <a:uFillTx/>
              <a:latin typeface="Montserrat" panose="00000500000000000000" pitchFamily="2" charset="0"/>
              <a:ea typeface="DM Serif Display"/>
              <a:cs typeface="DM Serif Display"/>
              <a:sym typeface="DM Serif Display"/>
            </a:endParaRPr>
          </a:p>
          <a:p>
            <a:pPr marL="571500" marR="0" lvl="0" indent="-571500" algn="l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F9F5EF"/>
              </a:solidFill>
              <a:effectLst/>
              <a:uLnTx/>
              <a:uFillTx/>
              <a:latin typeface="Montserrat" panose="00000500000000000000" pitchFamily="2" charset="0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C6303855-2904-C386-FB26-CB50F7AE38E8}"/>
              </a:ext>
            </a:extLst>
          </p:cNvPr>
          <p:cNvSpPr/>
          <p:nvPr/>
        </p:nvSpPr>
        <p:spPr>
          <a:xfrm>
            <a:off x="14329709" y="9419391"/>
            <a:ext cx="3638079" cy="611843"/>
          </a:xfrm>
          <a:custGeom>
            <a:avLst/>
            <a:gdLst/>
            <a:ahLst/>
            <a:cxnLst/>
            <a:rect l="l" t="t" r="r" b="b"/>
            <a:pathLst>
              <a:path w="3638079" h="611843">
                <a:moveTo>
                  <a:pt x="0" y="0"/>
                </a:moveTo>
                <a:lnTo>
                  <a:pt x="3638079" y="0"/>
                </a:lnTo>
                <a:lnTo>
                  <a:pt x="3638079" y="611843"/>
                </a:lnTo>
                <a:lnTo>
                  <a:pt x="0" y="6118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1750" b="-3323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447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446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22271B-3E8E-A245-AFB2-21217291F2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>
            <a:extLst>
              <a:ext uri="{FF2B5EF4-FFF2-40B4-BE49-F238E27FC236}">
                <a16:creationId xmlns:a16="http://schemas.microsoft.com/office/drawing/2014/main" id="{0805E4DD-9A62-EC9E-10C4-2B4F051B61BB}"/>
              </a:ext>
            </a:extLst>
          </p:cNvPr>
          <p:cNvGrpSpPr/>
          <p:nvPr/>
        </p:nvGrpSpPr>
        <p:grpSpPr>
          <a:xfrm rot="5400000">
            <a:off x="10331605" y="332450"/>
            <a:ext cx="1688857" cy="1023957"/>
            <a:chOff x="0" y="0"/>
            <a:chExt cx="1173013" cy="7112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F42D0817-BFCB-E7BF-5EA0-E1642227BCDD}"/>
                </a:ext>
              </a:extLst>
            </p:cNvPr>
            <p:cNvSpPr/>
            <p:nvPr/>
          </p:nvSpPr>
          <p:spPr>
            <a:xfrm>
              <a:off x="0" y="0"/>
              <a:ext cx="1173013" cy="711200"/>
            </a:xfrm>
            <a:custGeom>
              <a:avLst/>
              <a:gdLst/>
              <a:ahLst/>
              <a:cxnLst/>
              <a:rect l="l" t="t" r="r" b="b"/>
              <a:pathLst>
                <a:path w="1173013" h="711200">
                  <a:moveTo>
                    <a:pt x="586507" y="711200"/>
                  </a:moveTo>
                  <a:lnTo>
                    <a:pt x="1173013" y="0"/>
                  </a:lnTo>
                  <a:lnTo>
                    <a:pt x="0" y="0"/>
                  </a:lnTo>
                  <a:lnTo>
                    <a:pt x="586507" y="711200"/>
                  </a:lnTo>
                  <a:close/>
                </a:path>
              </a:pathLst>
            </a:custGeom>
            <a:solidFill>
              <a:srgbClr val="C1446E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3BD437D9-0340-4152-B035-46FC93916389}"/>
                </a:ext>
              </a:extLst>
            </p:cNvPr>
            <p:cNvSpPr txBox="1"/>
            <p:nvPr/>
          </p:nvSpPr>
          <p:spPr>
            <a:xfrm>
              <a:off x="183283" y="22225"/>
              <a:ext cx="806447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Freeform 12">
            <a:extLst>
              <a:ext uri="{FF2B5EF4-FFF2-40B4-BE49-F238E27FC236}">
                <a16:creationId xmlns:a16="http://schemas.microsoft.com/office/drawing/2014/main" id="{21FFA3E0-FB18-BA3C-EAE7-432FDEB46C0C}"/>
              </a:ext>
            </a:extLst>
          </p:cNvPr>
          <p:cNvSpPr/>
          <p:nvPr/>
        </p:nvSpPr>
        <p:spPr>
          <a:xfrm>
            <a:off x="1041173" y="9114591"/>
            <a:ext cx="3638079" cy="611843"/>
          </a:xfrm>
          <a:custGeom>
            <a:avLst/>
            <a:gdLst/>
            <a:ahLst/>
            <a:cxnLst/>
            <a:rect l="l" t="t" r="r" b="b"/>
            <a:pathLst>
              <a:path w="3638079" h="611843">
                <a:moveTo>
                  <a:pt x="0" y="0"/>
                </a:moveTo>
                <a:lnTo>
                  <a:pt x="3638079" y="0"/>
                </a:lnTo>
                <a:lnTo>
                  <a:pt x="3638079" y="611843"/>
                </a:lnTo>
                <a:lnTo>
                  <a:pt x="0" y="6118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1750" b="-3323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AutoShape 2" descr="IMG_5089">
            <a:extLst>
              <a:ext uri="{FF2B5EF4-FFF2-40B4-BE49-F238E27FC236}">
                <a16:creationId xmlns:a16="http://schemas.microsoft.com/office/drawing/2014/main" id="{FF9F4C2E-6086-5FDA-3650-5BD1B67522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608748" y="4838700"/>
            <a:ext cx="2870200" cy="287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AutoShape 2" descr="IMG_5089">
            <a:extLst>
              <a:ext uri="{FF2B5EF4-FFF2-40B4-BE49-F238E27FC236}">
                <a16:creationId xmlns:a16="http://schemas.microsoft.com/office/drawing/2014/main" id="{5F3895D6-71C6-0FF9-1D88-53BD182F27C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469548" y="3226938"/>
            <a:ext cx="2870200" cy="287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 descr="A screen shot of a newspaper&#10;&#10;AI-generated content may be incorrect.">
            <a:extLst>
              <a:ext uri="{FF2B5EF4-FFF2-40B4-BE49-F238E27FC236}">
                <a16:creationId xmlns:a16="http://schemas.microsoft.com/office/drawing/2014/main" id="{44933EFB-3371-DE02-7E1F-8EC01561DD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25" t="5185" r="29367" b="13704"/>
          <a:stretch/>
        </p:blipFill>
        <p:spPr>
          <a:xfrm>
            <a:off x="9980852" y="88657"/>
            <a:ext cx="7494534" cy="9750315"/>
          </a:xfrm>
          <a:prstGeom prst="rect">
            <a:avLst/>
          </a:prstGeom>
        </p:spPr>
      </p:pic>
      <p:pic>
        <p:nvPicPr>
          <p:cNvPr id="17" name="Picture 1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5EFFB16-380A-3579-FE08-609B9496AE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6" t="13853" r="35597" b="7284"/>
          <a:stretch/>
        </p:blipFill>
        <p:spPr>
          <a:xfrm>
            <a:off x="94313" y="88657"/>
            <a:ext cx="9131300" cy="811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7729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E8FEDF-CE1F-EC9C-E2C4-86058BB26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>
            <a:extLst>
              <a:ext uri="{FF2B5EF4-FFF2-40B4-BE49-F238E27FC236}">
                <a16:creationId xmlns:a16="http://schemas.microsoft.com/office/drawing/2014/main" id="{0297C939-2718-043F-F231-49364C87B61A}"/>
              </a:ext>
            </a:extLst>
          </p:cNvPr>
          <p:cNvGrpSpPr/>
          <p:nvPr/>
        </p:nvGrpSpPr>
        <p:grpSpPr>
          <a:xfrm rot="5400000">
            <a:off x="10331605" y="332450"/>
            <a:ext cx="1688857" cy="1023957"/>
            <a:chOff x="0" y="0"/>
            <a:chExt cx="1173013" cy="7112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F613508D-7DE4-DD1A-615B-E6E5293BE11E}"/>
                </a:ext>
              </a:extLst>
            </p:cNvPr>
            <p:cNvSpPr/>
            <p:nvPr/>
          </p:nvSpPr>
          <p:spPr>
            <a:xfrm>
              <a:off x="0" y="0"/>
              <a:ext cx="1173013" cy="711200"/>
            </a:xfrm>
            <a:custGeom>
              <a:avLst/>
              <a:gdLst/>
              <a:ahLst/>
              <a:cxnLst/>
              <a:rect l="l" t="t" r="r" b="b"/>
              <a:pathLst>
                <a:path w="1173013" h="711200">
                  <a:moveTo>
                    <a:pt x="586507" y="711200"/>
                  </a:moveTo>
                  <a:lnTo>
                    <a:pt x="1173013" y="0"/>
                  </a:lnTo>
                  <a:lnTo>
                    <a:pt x="0" y="0"/>
                  </a:lnTo>
                  <a:lnTo>
                    <a:pt x="586507" y="711200"/>
                  </a:lnTo>
                  <a:close/>
                </a:path>
              </a:pathLst>
            </a:custGeom>
            <a:solidFill>
              <a:srgbClr val="C1446E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1BE336CE-6E2E-9639-0BAA-0FDDB5F7962E}"/>
                </a:ext>
              </a:extLst>
            </p:cNvPr>
            <p:cNvSpPr txBox="1"/>
            <p:nvPr/>
          </p:nvSpPr>
          <p:spPr>
            <a:xfrm>
              <a:off x="183283" y="22225"/>
              <a:ext cx="806447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Freeform 12">
            <a:extLst>
              <a:ext uri="{FF2B5EF4-FFF2-40B4-BE49-F238E27FC236}">
                <a16:creationId xmlns:a16="http://schemas.microsoft.com/office/drawing/2014/main" id="{127F2039-B60B-38D0-744F-8FFF933A016F}"/>
              </a:ext>
            </a:extLst>
          </p:cNvPr>
          <p:cNvSpPr/>
          <p:nvPr/>
        </p:nvSpPr>
        <p:spPr>
          <a:xfrm>
            <a:off x="14329709" y="9419391"/>
            <a:ext cx="3638079" cy="611843"/>
          </a:xfrm>
          <a:custGeom>
            <a:avLst/>
            <a:gdLst/>
            <a:ahLst/>
            <a:cxnLst/>
            <a:rect l="l" t="t" r="r" b="b"/>
            <a:pathLst>
              <a:path w="3638079" h="611843">
                <a:moveTo>
                  <a:pt x="0" y="0"/>
                </a:moveTo>
                <a:lnTo>
                  <a:pt x="3638079" y="0"/>
                </a:lnTo>
                <a:lnTo>
                  <a:pt x="3638079" y="611843"/>
                </a:lnTo>
                <a:lnTo>
                  <a:pt x="0" y="6118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1750" b="-3323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AutoShape 2" descr="IMG_5089">
            <a:extLst>
              <a:ext uri="{FF2B5EF4-FFF2-40B4-BE49-F238E27FC236}">
                <a16:creationId xmlns:a16="http://schemas.microsoft.com/office/drawing/2014/main" id="{9E22057B-CB05-0464-63E4-C63CE8D218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608748" y="4838700"/>
            <a:ext cx="2870200" cy="287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AutoShape 2" descr="IMG_5089">
            <a:extLst>
              <a:ext uri="{FF2B5EF4-FFF2-40B4-BE49-F238E27FC236}">
                <a16:creationId xmlns:a16="http://schemas.microsoft.com/office/drawing/2014/main" id="{61A37C76-8D07-09E1-0CC5-7AE4A7188A5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469548" y="3226938"/>
            <a:ext cx="2870200" cy="287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FA324B8-F9F5-95D3-778D-79D31BDB54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61" t="13196" r="24321" b="11321"/>
          <a:stretch/>
        </p:blipFill>
        <p:spPr>
          <a:xfrm>
            <a:off x="320212" y="0"/>
            <a:ext cx="6197600" cy="10911268"/>
          </a:xfrm>
          <a:prstGeom prst="rect">
            <a:avLst/>
          </a:prstGeom>
        </p:spPr>
      </p:pic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411ED3D-D53F-3A71-1CAC-20066249B8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" t="12592" r="31318" b="5803"/>
          <a:stretch/>
        </p:blipFill>
        <p:spPr>
          <a:xfrm>
            <a:off x="7258022" y="-1"/>
            <a:ext cx="10709765" cy="896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220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7F7733-AE74-B764-2BEF-3CED2272B2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C0981BB-75C6-4E73-5D5F-1AA470228F9F}"/>
              </a:ext>
            </a:extLst>
          </p:cNvPr>
          <p:cNvGrpSpPr/>
          <p:nvPr/>
        </p:nvGrpSpPr>
        <p:grpSpPr>
          <a:xfrm>
            <a:off x="0" y="0"/>
            <a:ext cx="11678487" cy="1698942"/>
            <a:chOff x="0" y="0"/>
            <a:chExt cx="4070932" cy="59222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523C3A82-A70F-903B-60C0-EBA2CBD67EAA}"/>
                </a:ext>
              </a:extLst>
            </p:cNvPr>
            <p:cNvSpPr/>
            <p:nvPr/>
          </p:nvSpPr>
          <p:spPr>
            <a:xfrm>
              <a:off x="0" y="0"/>
              <a:ext cx="4070932" cy="592224"/>
            </a:xfrm>
            <a:custGeom>
              <a:avLst/>
              <a:gdLst/>
              <a:ahLst/>
              <a:cxnLst/>
              <a:rect l="l" t="t" r="r" b="b"/>
              <a:pathLst>
                <a:path w="4070932" h="592224">
                  <a:moveTo>
                    <a:pt x="0" y="0"/>
                  </a:moveTo>
                  <a:lnTo>
                    <a:pt x="4070932" y="0"/>
                  </a:lnTo>
                  <a:lnTo>
                    <a:pt x="4070932" y="592224"/>
                  </a:lnTo>
                  <a:lnTo>
                    <a:pt x="0" y="592224"/>
                  </a:lnTo>
                  <a:close/>
                </a:path>
              </a:pathLst>
            </a:custGeom>
            <a:solidFill>
              <a:srgbClr val="F9F5E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B3CAF931-E8FD-D9E5-363D-854937113A4F}"/>
                </a:ext>
              </a:extLst>
            </p:cNvPr>
            <p:cNvSpPr txBox="1"/>
            <p:nvPr/>
          </p:nvSpPr>
          <p:spPr>
            <a:xfrm>
              <a:off x="0" y="-28575"/>
              <a:ext cx="4070932" cy="6207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3F792694-83D7-5BCF-A5EA-8691507836AF}"/>
              </a:ext>
            </a:extLst>
          </p:cNvPr>
          <p:cNvSpPr/>
          <p:nvPr/>
        </p:nvSpPr>
        <p:spPr>
          <a:xfrm rot="5400000">
            <a:off x="10331605" y="332450"/>
            <a:ext cx="1688857" cy="1023957"/>
          </a:xfrm>
          <a:custGeom>
            <a:avLst/>
            <a:gdLst/>
            <a:ahLst/>
            <a:cxnLst/>
            <a:rect l="l" t="t" r="r" b="b"/>
            <a:pathLst>
              <a:path w="1173013" h="711200">
                <a:moveTo>
                  <a:pt x="586507" y="711200"/>
                </a:moveTo>
                <a:lnTo>
                  <a:pt x="1173013" y="0"/>
                </a:lnTo>
                <a:lnTo>
                  <a:pt x="0" y="0"/>
                </a:lnTo>
                <a:lnTo>
                  <a:pt x="586507" y="71120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003A78A8-FF43-1DF1-1A5C-86D3262884C5}"/>
              </a:ext>
            </a:extLst>
          </p:cNvPr>
          <p:cNvSpPr txBox="1"/>
          <p:nvPr/>
        </p:nvSpPr>
        <p:spPr>
          <a:xfrm>
            <a:off x="481580" y="270803"/>
            <a:ext cx="12104119" cy="10753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5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1D3752"/>
                </a:solidFill>
                <a:effectLst/>
                <a:uLnTx/>
                <a:uFillTx/>
                <a:latin typeface="DM Serif Display"/>
                <a:ea typeface="DM Serif Display"/>
                <a:cs typeface="DM Serif Display"/>
                <a:sym typeface="DM Serif Display"/>
              </a:rPr>
              <a:t>Severe </a:t>
            </a:r>
            <a:r>
              <a:rPr lang="en-US" sz="6600" dirty="0">
                <a:solidFill>
                  <a:srgbClr val="1D3752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L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1D3752"/>
                </a:solidFill>
                <a:effectLst/>
                <a:uLnTx/>
                <a:uFillTx/>
                <a:latin typeface="DM Serif Display"/>
                <a:ea typeface="DM Serif Display"/>
                <a:cs typeface="DM Serif Display"/>
                <a:sym typeface="DM Serif Display"/>
              </a:rPr>
              <a:t>abour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1D3752"/>
                </a:solidFill>
                <a:effectLst/>
                <a:uLnTx/>
                <a:uFillTx/>
                <a:latin typeface="DM Serif Display"/>
                <a:ea typeface="DM Serif Display"/>
                <a:cs typeface="DM Serif Display"/>
                <a:sym typeface="DM Serif Display"/>
              </a:rPr>
              <a:t> exploitation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91905BBF-1F76-82BA-12AA-61A76964FAE7}"/>
              </a:ext>
            </a:extLst>
          </p:cNvPr>
          <p:cNvSpPr txBox="1"/>
          <p:nvPr/>
        </p:nvSpPr>
        <p:spPr>
          <a:xfrm>
            <a:off x="1346026" y="4147251"/>
            <a:ext cx="135763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9F5EF"/>
                </a:solidFill>
                <a:effectLst/>
                <a:uLnTx/>
                <a:uFillTx/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Contact Gardaí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F9F5EF"/>
              </a:solidFill>
              <a:effectLst/>
              <a:uLnTx/>
              <a:uFillTx/>
              <a:latin typeface="Montserrat" panose="00000500000000000000" pitchFamily="2" charset="0"/>
              <a:ea typeface="DM Serif Display"/>
              <a:cs typeface="DM Serif Display"/>
              <a:sym typeface="DM Serif Display"/>
            </a:endParaRPr>
          </a:p>
          <a:p>
            <a:pPr marL="457200" indent="-457200">
              <a:buFont typeface="Wingdings" panose="05000000000000000000" pitchFamily="2" charset="2"/>
              <a:buChar char="ü"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9F5EF"/>
                </a:solidFill>
                <a:effectLst/>
                <a:uLnTx/>
                <a:uFillTx/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Contact MRCI  at 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9F5EF"/>
                </a:solidFill>
                <a:effectLst/>
                <a:uLnTx/>
                <a:uFillTx/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  <a:hlinkClick r:id="rId3"/>
              </a:rPr>
              <a:t>info@mrci.ie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F9F5EF"/>
              </a:solidFill>
              <a:effectLst/>
              <a:uLnTx/>
              <a:uFillTx/>
              <a:latin typeface="Montserrat" panose="00000500000000000000" pitchFamily="2" charset="0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B9808121-67C7-E587-D5CA-DCA4FFA7CF36}"/>
              </a:ext>
            </a:extLst>
          </p:cNvPr>
          <p:cNvSpPr/>
          <p:nvPr/>
        </p:nvSpPr>
        <p:spPr>
          <a:xfrm>
            <a:off x="14329709" y="9419391"/>
            <a:ext cx="3638079" cy="611843"/>
          </a:xfrm>
          <a:custGeom>
            <a:avLst/>
            <a:gdLst/>
            <a:ahLst/>
            <a:cxnLst/>
            <a:rect l="l" t="t" r="r" b="b"/>
            <a:pathLst>
              <a:path w="3638079" h="611843">
                <a:moveTo>
                  <a:pt x="0" y="0"/>
                </a:moveTo>
                <a:lnTo>
                  <a:pt x="3638079" y="0"/>
                </a:lnTo>
                <a:lnTo>
                  <a:pt x="3638079" y="611843"/>
                </a:lnTo>
                <a:lnTo>
                  <a:pt x="0" y="6118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1750" b="-3323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77CB49B3-768B-291A-A6F8-E34F6F652B3C}"/>
              </a:ext>
            </a:extLst>
          </p:cNvPr>
          <p:cNvSpPr txBox="1"/>
          <p:nvPr/>
        </p:nvSpPr>
        <p:spPr>
          <a:xfrm>
            <a:off x="643549" y="2562734"/>
            <a:ext cx="16230600" cy="72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9F5EF"/>
                </a:solidFill>
                <a:effectLst/>
                <a:uLnTx/>
                <a:uFillTx/>
                <a:latin typeface="Montserrat" panose="00000500000000000000" pitchFamily="2" charset="0"/>
                <a:ea typeface="DM Serif Display"/>
                <a:cs typeface="DM Serif Display"/>
                <a:sym typeface="DM Serif Display"/>
              </a:rPr>
              <a:t>Reporting a concern</a:t>
            </a:r>
          </a:p>
        </p:txBody>
      </p:sp>
    </p:spTree>
    <p:extLst>
      <p:ext uri="{BB962C8B-B14F-4D97-AF65-F5344CB8AC3E}">
        <p14:creationId xmlns:p14="http://schemas.microsoft.com/office/powerpoint/2010/main" val="29513530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5799" y="3374551"/>
            <a:ext cx="18510252" cy="7060216"/>
            <a:chOff x="0" y="0"/>
            <a:chExt cx="6452375" cy="24610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452376" cy="2461077"/>
            </a:xfrm>
            <a:custGeom>
              <a:avLst/>
              <a:gdLst/>
              <a:ahLst/>
              <a:cxnLst/>
              <a:rect l="l" t="t" r="r" b="b"/>
              <a:pathLst>
                <a:path w="6452376" h="2461077">
                  <a:moveTo>
                    <a:pt x="0" y="0"/>
                  </a:moveTo>
                  <a:lnTo>
                    <a:pt x="6452376" y="0"/>
                  </a:lnTo>
                  <a:lnTo>
                    <a:pt x="6452376" y="2461077"/>
                  </a:lnTo>
                  <a:lnTo>
                    <a:pt x="0" y="2461077"/>
                  </a:lnTo>
                  <a:close/>
                </a:path>
              </a:pathLst>
            </a:custGeom>
            <a:solidFill>
              <a:srgbClr val="F9F5E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6452375" cy="24896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13359" y="-131083"/>
            <a:ext cx="18712485" cy="2050213"/>
            <a:chOff x="0" y="0"/>
            <a:chExt cx="6522871" cy="71467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522871" cy="714671"/>
            </a:xfrm>
            <a:custGeom>
              <a:avLst/>
              <a:gdLst/>
              <a:ahLst/>
              <a:cxnLst/>
              <a:rect l="l" t="t" r="r" b="b"/>
              <a:pathLst>
                <a:path w="6522871" h="714671">
                  <a:moveTo>
                    <a:pt x="0" y="0"/>
                  </a:moveTo>
                  <a:lnTo>
                    <a:pt x="6522871" y="0"/>
                  </a:lnTo>
                  <a:lnTo>
                    <a:pt x="6522871" y="714671"/>
                  </a:lnTo>
                  <a:lnTo>
                    <a:pt x="0" y="714671"/>
                  </a:lnTo>
                  <a:close/>
                </a:path>
              </a:pathLst>
            </a:custGeom>
            <a:solidFill>
              <a:srgbClr val="C1446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6522871" cy="7432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585735" y="1888948"/>
            <a:ext cx="1067184" cy="805452"/>
            <a:chOff x="0" y="0"/>
            <a:chExt cx="1173013" cy="88532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73013" cy="885326"/>
            </a:xfrm>
            <a:custGeom>
              <a:avLst/>
              <a:gdLst/>
              <a:ahLst/>
              <a:cxnLst/>
              <a:rect l="l" t="t" r="r" b="b"/>
              <a:pathLst>
                <a:path w="1173013" h="885326">
                  <a:moveTo>
                    <a:pt x="586507" y="885326"/>
                  </a:moveTo>
                  <a:lnTo>
                    <a:pt x="1173013" y="0"/>
                  </a:lnTo>
                  <a:lnTo>
                    <a:pt x="0" y="0"/>
                  </a:lnTo>
                  <a:lnTo>
                    <a:pt x="586507" y="885326"/>
                  </a:lnTo>
                  <a:close/>
                </a:path>
              </a:pathLst>
            </a:custGeom>
            <a:solidFill>
              <a:srgbClr val="C1446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83283" y="34663"/>
              <a:ext cx="806447" cy="4396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1" name="Freeform 11">
            <a:hlinkClick r:id="rId3" tooltip="http://www.mrci.ie"/>
          </p:cNvPr>
          <p:cNvSpPr/>
          <p:nvPr/>
        </p:nvSpPr>
        <p:spPr>
          <a:xfrm>
            <a:off x="6633050" y="8278454"/>
            <a:ext cx="616558" cy="616558"/>
          </a:xfrm>
          <a:custGeom>
            <a:avLst/>
            <a:gdLst/>
            <a:ahLst/>
            <a:cxnLst/>
            <a:rect l="l" t="t" r="r" b="b"/>
            <a:pathLst>
              <a:path w="616558" h="616558">
                <a:moveTo>
                  <a:pt x="0" y="0"/>
                </a:moveTo>
                <a:lnTo>
                  <a:pt x="616558" y="0"/>
                </a:lnTo>
                <a:lnTo>
                  <a:pt x="616558" y="616558"/>
                </a:lnTo>
                <a:lnTo>
                  <a:pt x="0" y="6165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>
            <a:hlinkClick r:id="rId6" tooltip="https://www.facebook.com/Migrant.Rights.Centre.Ireland/"/>
          </p:cNvPr>
          <p:cNvSpPr/>
          <p:nvPr/>
        </p:nvSpPr>
        <p:spPr>
          <a:xfrm>
            <a:off x="4212996" y="5155018"/>
            <a:ext cx="1276924" cy="1276924"/>
          </a:xfrm>
          <a:custGeom>
            <a:avLst/>
            <a:gdLst/>
            <a:ahLst/>
            <a:cxnLst/>
            <a:rect l="l" t="t" r="r" b="b"/>
            <a:pathLst>
              <a:path w="1276924" h="1276924">
                <a:moveTo>
                  <a:pt x="0" y="0"/>
                </a:moveTo>
                <a:lnTo>
                  <a:pt x="1276924" y="0"/>
                </a:lnTo>
                <a:lnTo>
                  <a:pt x="1276924" y="1276924"/>
                </a:lnTo>
                <a:lnTo>
                  <a:pt x="0" y="12769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>
            <a:hlinkClick r:id="rId9" tooltip="https://x.com/MigrantRightsIr"/>
          </p:cNvPr>
          <p:cNvSpPr/>
          <p:nvPr/>
        </p:nvSpPr>
        <p:spPr>
          <a:xfrm>
            <a:off x="7584523" y="5155018"/>
            <a:ext cx="1276924" cy="1276924"/>
          </a:xfrm>
          <a:custGeom>
            <a:avLst/>
            <a:gdLst/>
            <a:ahLst/>
            <a:cxnLst/>
            <a:rect l="l" t="t" r="r" b="b"/>
            <a:pathLst>
              <a:path w="1276924" h="1276924">
                <a:moveTo>
                  <a:pt x="0" y="0"/>
                </a:moveTo>
                <a:lnTo>
                  <a:pt x="1276925" y="0"/>
                </a:lnTo>
                <a:lnTo>
                  <a:pt x="1276925" y="1276924"/>
                </a:lnTo>
                <a:lnTo>
                  <a:pt x="0" y="12769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>
            <a:hlinkClick r:id="rId12" tooltip="https://www.youtube.com/@migrantrightscentre"/>
          </p:cNvPr>
          <p:cNvSpPr/>
          <p:nvPr/>
        </p:nvSpPr>
        <p:spPr>
          <a:xfrm>
            <a:off x="12635152" y="5178960"/>
            <a:ext cx="1252981" cy="1252981"/>
          </a:xfrm>
          <a:custGeom>
            <a:avLst/>
            <a:gdLst/>
            <a:ahLst/>
            <a:cxnLst/>
            <a:rect l="l" t="t" r="r" b="b"/>
            <a:pathLst>
              <a:path w="1252981" h="1252981">
                <a:moveTo>
                  <a:pt x="0" y="0"/>
                </a:moveTo>
                <a:lnTo>
                  <a:pt x="1252981" y="0"/>
                </a:lnTo>
                <a:lnTo>
                  <a:pt x="1252981" y="1252982"/>
                </a:lnTo>
                <a:lnTo>
                  <a:pt x="0" y="125298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>
            <a:hlinkClick r:id="rId15" tooltip="https://www.linkedin.com/company/migrant-rights-centre-ireland"/>
          </p:cNvPr>
          <p:cNvSpPr/>
          <p:nvPr/>
        </p:nvSpPr>
        <p:spPr>
          <a:xfrm>
            <a:off x="10929342" y="5178960"/>
            <a:ext cx="1252981" cy="1252981"/>
          </a:xfrm>
          <a:custGeom>
            <a:avLst/>
            <a:gdLst/>
            <a:ahLst/>
            <a:cxnLst/>
            <a:rect l="l" t="t" r="r" b="b"/>
            <a:pathLst>
              <a:path w="1252981" h="1252981">
                <a:moveTo>
                  <a:pt x="0" y="0"/>
                </a:moveTo>
                <a:lnTo>
                  <a:pt x="1252981" y="0"/>
                </a:lnTo>
                <a:lnTo>
                  <a:pt x="1252981" y="1252982"/>
                </a:lnTo>
                <a:lnTo>
                  <a:pt x="0" y="12529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>
            <a:hlinkClick r:id="rId18" tooltip="https://www.instagram.com/mrcireland/"/>
          </p:cNvPr>
          <p:cNvSpPr/>
          <p:nvPr/>
        </p:nvSpPr>
        <p:spPr>
          <a:xfrm>
            <a:off x="5956349" y="5143500"/>
            <a:ext cx="1247174" cy="1247174"/>
          </a:xfrm>
          <a:custGeom>
            <a:avLst/>
            <a:gdLst/>
            <a:ahLst/>
            <a:cxnLst/>
            <a:rect l="l" t="t" r="r" b="b"/>
            <a:pathLst>
              <a:path w="1247174" h="1247174">
                <a:moveTo>
                  <a:pt x="0" y="0"/>
                </a:moveTo>
                <a:lnTo>
                  <a:pt x="1247174" y="0"/>
                </a:lnTo>
                <a:lnTo>
                  <a:pt x="1247174" y="1247174"/>
                </a:lnTo>
                <a:lnTo>
                  <a:pt x="0" y="124717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17"/>
          <p:cNvSpPr/>
          <p:nvPr/>
        </p:nvSpPr>
        <p:spPr>
          <a:xfrm>
            <a:off x="9223533" y="5104682"/>
            <a:ext cx="1327259" cy="1327259"/>
          </a:xfrm>
          <a:custGeom>
            <a:avLst/>
            <a:gdLst/>
            <a:ahLst/>
            <a:cxnLst/>
            <a:rect l="l" t="t" r="r" b="b"/>
            <a:pathLst>
              <a:path w="1327259" h="1327259">
                <a:moveTo>
                  <a:pt x="0" y="0"/>
                </a:moveTo>
                <a:lnTo>
                  <a:pt x="1327259" y="0"/>
                </a:lnTo>
                <a:lnTo>
                  <a:pt x="1327259" y="1327260"/>
                </a:lnTo>
                <a:lnTo>
                  <a:pt x="0" y="132726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TextBox 18"/>
          <p:cNvSpPr txBox="1"/>
          <p:nvPr/>
        </p:nvSpPr>
        <p:spPr>
          <a:xfrm>
            <a:off x="-13873" y="4058747"/>
            <a:ext cx="18266400" cy="492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50"/>
              </a:lnSpc>
            </a:pPr>
            <a:r>
              <a:rPr lang="en-US" sz="3500">
                <a:solidFill>
                  <a:srgbClr val="1D3752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Follow us on Social Media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-13873" y="402751"/>
            <a:ext cx="18280273" cy="993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</a:pPr>
            <a:r>
              <a:rPr lang="en-US" sz="7000">
                <a:solidFill>
                  <a:srgbClr val="F9F5E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For Regular Updates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356496" y="7991153"/>
            <a:ext cx="4298454" cy="932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47"/>
              </a:lnSpc>
            </a:pPr>
            <a:r>
              <a:rPr lang="en-US" sz="5199" u="sng" spc="327">
                <a:solidFill>
                  <a:srgbClr val="1D3752"/>
                </a:solidFill>
                <a:latin typeface="DM Serif Display"/>
                <a:ea typeface="DM Serif Display"/>
                <a:cs typeface="DM Serif Display"/>
                <a:sym typeface="DM Serif Display"/>
                <a:hlinkClick r:id="rId3" tooltip="http://www.mrci.ie"/>
              </a:rPr>
              <a:t>www.mrci.ie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76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44414" y="5585882"/>
            <a:ext cx="18976828" cy="4701118"/>
            <a:chOff x="0" y="0"/>
            <a:chExt cx="4470210" cy="11074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70210" cy="1107403"/>
            </a:xfrm>
            <a:custGeom>
              <a:avLst/>
              <a:gdLst/>
              <a:ahLst/>
              <a:cxnLst/>
              <a:rect l="l" t="t" r="r" b="b"/>
              <a:pathLst>
                <a:path w="4470210" h="1107403">
                  <a:moveTo>
                    <a:pt x="0" y="0"/>
                  </a:moveTo>
                  <a:lnTo>
                    <a:pt x="4470210" y="0"/>
                  </a:lnTo>
                  <a:lnTo>
                    <a:pt x="4470210" y="1107403"/>
                  </a:lnTo>
                  <a:lnTo>
                    <a:pt x="0" y="1107403"/>
                  </a:lnTo>
                  <a:close/>
                </a:path>
              </a:pathLst>
            </a:custGeom>
            <a:solidFill>
              <a:srgbClr val="1D3752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344414" y="3408506"/>
            <a:ext cx="18976828" cy="3392456"/>
            <a:chOff x="0" y="0"/>
            <a:chExt cx="4470210" cy="79913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470210" cy="799132"/>
            </a:xfrm>
            <a:custGeom>
              <a:avLst/>
              <a:gdLst/>
              <a:ahLst/>
              <a:cxnLst/>
              <a:rect l="l" t="t" r="r" b="b"/>
              <a:pathLst>
                <a:path w="4470210" h="799132">
                  <a:moveTo>
                    <a:pt x="0" y="0"/>
                  </a:moveTo>
                  <a:lnTo>
                    <a:pt x="4470210" y="0"/>
                  </a:lnTo>
                  <a:lnTo>
                    <a:pt x="4470210" y="799132"/>
                  </a:lnTo>
                  <a:lnTo>
                    <a:pt x="0" y="799132"/>
                  </a:lnTo>
                  <a:close/>
                </a:path>
              </a:pathLst>
            </a:custGeom>
            <a:solidFill>
              <a:srgbClr val="F9F5EF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" name="Freeform 6"/>
          <p:cNvSpPr/>
          <p:nvPr/>
        </p:nvSpPr>
        <p:spPr>
          <a:xfrm>
            <a:off x="5285577" y="7262843"/>
            <a:ext cx="7716846" cy="2270957"/>
          </a:xfrm>
          <a:custGeom>
            <a:avLst/>
            <a:gdLst/>
            <a:ahLst/>
            <a:cxnLst/>
            <a:rect l="l" t="t" r="r" b="b"/>
            <a:pathLst>
              <a:path w="7716846" h="2270957">
                <a:moveTo>
                  <a:pt x="0" y="0"/>
                </a:moveTo>
                <a:lnTo>
                  <a:pt x="7716846" y="0"/>
                </a:lnTo>
                <a:lnTo>
                  <a:pt x="7716846" y="2270958"/>
                </a:lnTo>
                <a:lnTo>
                  <a:pt x="0" y="2270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720779" y="4285106"/>
            <a:ext cx="16230600" cy="1678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91"/>
              </a:lnSpc>
            </a:pPr>
            <a:r>
              <a:rPr lang="en-US" sz="10799" spc="961">
                <a:solidFill>
                  <a:srgbClr val="1D3752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THANK YOU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18950" y="-722873"/>
            <a:ext cx="9481309" cy="7702313"/>
            <a:chOff x="0" y="0"/>
            <a:chExt cx="3305031" cy="26849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05031" cy="2684902"/>
            </a:xfrm>
            <a:custGeom>
              <a:avLst/>
              <a:gdLst/>
              <a:ahLst/>
              <a:cxnLst/>
              <a:rect l="l" t="t" r="r" b="b"/>
              <a:pathLst>
                <a:path w="3305031" h="2684902">
                  <a:moveTo>
                    <a:pt x="0" y="0"/>
                  </a:moveTo>
                  <a:lnTo>
                    <a:pt x="3305031" y="0"/>
                  </a:lnTo>
                  <a:lnTo>
                    <a:pt x="3305031" y="2684902"/>
                  </a:lnTo>
                  <a:lnTo>
                    <a:pt x="0" y="2684902"/>
                  </a:lnTo>
                  <a:close/>
                </a:path>
              </a:pathLst>
            </a:custGeom>
            <a:solidFill>
              <a:srgbClr val="214D7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305031" cy="27134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1123950"/>
            <a:ext cx="5892631" cy="1360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60"/>
              </a:lnSpc>
            </a:pPr>
            <a:r>
              <a:rPr lang="en-US" sz="9600">
                <a:solidFill>
                  <a:srgbClr val="F9F5E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Casework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-1018950" y="8678252"/>
            <a:ext cx="9481309" cy="2415988"/>
            <a:chOff x="0" y="0"/>
            <a:chExt cx="3305031" cy="84217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305031" cy="842174"/>
            </a:xfrm>
            <a:custGeom>
              <a:avLst/>
              <a:gdLst/>
              <a:ahLst/>
              <a:cxnLst/>
              <a:rect l="l" t="t" r="r" b="b"/>
              <a:pathLst>
                <a:path w="3305031" h="842174">
                  <a:moveTo>
                    <a:pt x="0" y="0"/>
                  </a:moveTo>
                  <a:lnTo>
                    <a:pt x="3305031" y="0"/>
                  </a:lnTo>
                  <a:lnTo>
                    <a:pt x="3305031" y="842174"/>
                  </a:lnTo>
                  <a:lnTo>
                    <a:pt x="0" y="842174"/>
                  </a:lnTo>
                  <a:close/>
                </a:path>
              </a:pathLst>
            </a:custGeom>
            <a:solidFill>
              <a:srgbClr val="1D375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305031" cy="8707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1018950" y="4599940"/>
            <a:ext cx="9481309" cy="4639310"/>
            <a:chOff x="0" y="0"/>
            <a:chExt cx="12641745" cy="6185747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3"/>
            <a:srcRect l="16000" r="16000"/>
            <a:stretch>
              <a:fillRect/>
            </a:stretch>
          </p:blipFill>
          <p:spPr>
            <a:xfrm>
              <a:off x="0" y="0"/>
              <a:ext cx="6320873" cy="6185747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4"/>
            <a:srcRect l="16000" r="16000"/>
            <a:stretch>
              <a:fillRect/>
            </a:stretch>
          </p:blipFill>
          <p:spPr>
            <a:xfrm>
              <a:off x="6320873" y="0"/>
              <a:ext cx="6320873" cy="6185747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 rot="5400000">
            <a:off x="7326824" y="2652239"/>
            <a:ext cx="1688857" cy="1023957"/>
            <a:chOff x="0" y="0"/>
            <a:chExt cx="1173013" cy="7112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73013" cy="711200"/>
            </a:xfrm>
            <a:custGeom>
              <a:avLst/>
              <a:gdLst/>
              <a:ahLst/>
              <a:cxnLst/>
              <a:rect l="l" t="t" r="r" b="b"/>
              <a:pathLst>
                <a:path w="1173013" h="711200">
                  <a:moveTo>
                    <a:pt x="586507" y="711200"/>
                  </a:moveTo>
                  <a:lnTo>
                    <a:pt x="1173013" y="0"/>
                  </a:lnTo>
                  <a:lnTo>
                    <a:pt x="0" y="0"/>
                  </a:lnTo>
                  <a:lnTo>
                    <a:pt x="586507" y="711200"/>
                  </a:lnTo>
                  <a:close/>
                </a:path>
              </a:pathLst>
            </a:custGeom>
            <a:solidFill>
              <a:srgbClr val="F9F5E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83283" y="22225"/>
              <a:ext cx="806447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9144000" y="1379700"/>
            <a:ext cx="8115300" cy="7035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19"/>
              </a:lnSpc>
            </a:pPr>
            <a:r>
              <a:rPr lang="en-US" sz="3299" dirty="0">
                <a:solidFill>
                  <a:srgbClr val="1D3752"/>
                </a:solidFill>
                <a:latin typeface="Montserrat"/>
                <a:ea typeface="Montserrat"/>
                <a:cs typeface="Montserrat"/>
                <a:sym typeface="Montserrat"/>
              </a:rPr>
              <a:t>Our Information and Support Centre provides high quality casework supports to migrant workers </a:t>
            </a:r>
          </a:p>
          <a:p>
            <a:pPr>
              <a:lnSpc>
                <a:spcPts val="4619"/>
              </a:lnSpc>
            </a:pPr>
            <a:r>
              <a:rPr lang="en-US" sz="3299" dirty="0">
                <a:solidFill>
                  <a:srgbClr val="1D3752"/>
                </a:solidFill>
                <a:latin typeface="Montserrat"/>
                <a:ea typeface="Montserrat"/>
                <a:cs typeface="Montserrat"/>
                <a:sym typeface="Montserrat"/>
              </a:rPr>
              <a:t>and their families. We supported over </a:t>
            </a:r>
            <a:r>
              <a:rPr lang="en-US" sz="3299" b="1" dirty="0">
                <a:solidFill>
                  <a:srgbClr val="1D3752"/>
                </a:solidFill>
                <a:latin typeface="Montserrat"/>
                <a:ea typeface="Montserrat"/>
                <a:cs typeface="Montserrat"/>
                <a:sym typeface="Montserrat"/>
              </a:rPr>
              <a:t>3,400 cases in 2024 </a:t>
            </a:r>
            <a:r>
              <a:rPr lang="en-US" sz="3299" dirty="0">
                <a:solidFill>
                  <a:srgbClr val="1D3752"/>
                </a:solidFill>
                <a:latin typeface="Montserrat"/>
                <a:ea typeface="Montserrat"/>
                <a:cs typeface="Montserrat"/>
                <a:sym typeface="Montserrat"/>
              </a:rPr>
              <a:t>with some of the most common issues being registration of immigration permission, employment permit issues, change of status, family reunification, citizenship, regularisation and employment issues.</a:t>
            </a:r>
          </a:p>
        </p:txBody>
      </p:sp>
      <p:sp>
        <p:nvSpPr>
          <p:cNvPr id="16" name="Freeform 16"/>
          <p:cNvSpPr/>
          <p:nvPr/>
        </p:nvSpPr>
        <p:spPr>
          <a:xfrm>
            <a:off x="14410452" y="9273323"/>
            <a:ext cx="3567850" cy="612923"/>
          </a:xfrm>
          <a:custGeom>
            <a:avLst/>
            <a:gdLst/>
            <a:ahLst/>
            <a:cxnLst/>
            <a:rect l="l" t="t" r="r" b="b"/>
            <a:pathLst>
              <a:path w="3567850" h="612923">
                <a:moveTo>
                  <a:pt x="0" y="0"/>
                </a:moveTo>
                <a:lnTo>
                  <a:pt x="3567850" y="0"/>
                </a:lnTo>
                <a:lnTo>
                  <a:pt x="3567850" y="612923"/>
                </a:lnTo>
                <a:lnTo>
                  <a:pt x="0" y="6129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7076" b="-34228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65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72095" y="6028296"/>
            <a:ext cx="19386142" cy="4718056"/>
            <a:chOff x="0" y="0"/>
            <a:chExt cx="25848189" cy="629074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l="21619" t="19297" r="13869"/>
            <a:stretch>
              <a:fillRect/>
            </a:stretch>
          </p:blipFill>
          <p:spPr>
            <a:xfrm>
              <a:off x="0" y="0"/>
              <a:ext cx="12924095" cy="6290742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l="18020" t="24673" b="22058"/>
            <a:stretch>
              <a:fillRect/>
            </a:stretch>
          </p:blipFill>
          <p:spPr>
            <a:xfrm>
              <a:off x="12924095" y="0"/>
              <a:ext cx="12924095" cy="6290742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6975033" y="-490971"/>
            <a:ext cx="12410970" cy="1519671"/>
            <a:chOff x="0" y="0"/>
            <a:chExt cx="4326264" cy="5297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326264" cy="529733"/>
            </a:xfrm>
            <a:custGeom>
              <a:avLst/>
              <a:gdLst/>
              <a:ahLst/>
              <a:cxnLst/>
              <a:rect l="l" t="t" r="r" b="b"/>
              <a:pathLst>
                <a:path w="4326264" h="529733">
                  <a:moveTo>
                    <a:pt x="0" y="0"/>
                  </a:moveTo>
                  <a:lnTo>
                    <a:pt x="4326264" y="0"/>
                  </a:lnTo>
                  <a:lnTo>
                    <a:pt x="4326264" y="529733"/>
                  </a:lnTo>
                  <a:lnTo>
                    <a:pt x="0" y="529733"/>
                  </a:lnTo>
                  <a:close/>
                </a:path>
              </a:pathLst>
            </a:custGeom>
            <a:solidFill>
              <a:srgbClr val="1D375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326264" cy="558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481620" y="-490971"/>
            <a:ext cx="8870460" cy="1519671"/>
            <a:chOff x="0" y="0"/>
            <a:chExt cx="3092099" cy="5297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92099" cy="529733"/>
            </a:xfrm>
            <a:custGeom>
              <a:avLst/>
              <a:gdLst/>
              <a:ahLst/>
              <a:cxnLst/>
              <a:rect l="l" t="t" r="r" b="b"/>
              <a:pathLst>
                <a:path w="3092099" h="529733">
                  <a:moveTo>
                    <a:pt x="0" y="0"/>
                  </a:moveTo>
                  <a:lnTo>
                    <a:pt x="3092099" y="0"/>
                  </a:lnTo>
                  <a:lnTo>
                    <a:pt x="3092099" y="529733"/>
                  </a:lnTo>
                  <a:lnTo>
                    <a:pt x="0" y="529733"/>
                  </a:lnTo>
                  <a:close/>
                </a:path>
              </a:pathLst>
            </a:custGeom>
            <a:solidFill>
              <a:srgbClr val="F9F5E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3092099" cy="558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303270" y="8908415"/>
            <a:ext cx="17562570" cy="1042670"/>
            <a:chOff x="0" y="0"/>
            <a:chExt cx="6122029" cy="36345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122029" cy="363458"/>
            </a:xfrm>
            <a:custGeom>
              <a:avLst/>
              <a:gdLst/>
              <a:ahLst/>
              <a:cxnLst/>
              <a:rect l="l" t="t" r="r" b="b"/>
              <a:pathLst>
                <a:path w="6122029" h="363458">
                  <a:moveTo>
                    <a:pt x="0" y="0"/>
                  </a:moveTo>
                  <a:lnTo>
                    <a:pt x="6122029" y="0"/>
                  </a:lnTo>
                  <a:lnTo>
                    <a:pt x="6122029" y="363458"/>
                  </a:lnTo>
                  <a:lnTo>
                    <a:pt x="0" y="363458"/>
                  </a:lnTo>
                  <a:close/>
                </a:path>
              </a:pathLst>
            </a:custGeom>
            <a:solidFill>
              <a:srgbClr val="1D375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6122029" cy="392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7259300" y="6021826"/>
            <a:ext cx="1654746" cy="5058469"/>
            <a:chOff x="0" y="0"/>
            <a:chExt cx="576818" cy="176330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76818" cy="1763301"/>
            </a:xfrm>
            <a:custGeom>
              <a:avLst/>
              <a:gdLst/>
              <a:ahLst/>
              <a:cxnLst/>
              <a:rect l="l" t="t" r="r" b="b"/>
              <a:pathLst>
                <a:path w="576818" h="1763301">
                  <a:moveTo>
                    <a:pt x="0" y="0"/>
                  </a:moveTo>
                  <a:lnTo>
                    <a:pt x="576818" y="0"/>
                  </a:lnTo>
                  <a:lnTo>
                    <a:pt x="576818" y="1763301"/>
                  </a:lnTo>
                  <a:lnTo>
                    <a:pt x="0" y="1763301"/>
                  </a:lnTo>
                  <a:close/>
                </a:path>
              </a:pathLst>
            </a:custGeom>
            <a:solidFill>
              <a:srgbClr val="F9F5E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576818" cy="17918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8388840" y="5870953"/>
            <a:ext cx="1688857" cy="1023957"/>
            <a:chOff x="0" y="0"/>
            <a:chExt cx="1173013" cy="7112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173013" cy="711200"/>
            </a:xfrm>
            <a:custGeom>
              <a:avLst/>
              <a:gdLst/>
              <a:ahLst/>
              <a:cxnLst/>
              <a:rect l="l" t="t" r="r" b="b"/>
              <a:pathLst>
                <a:path w="1173013" h="711200">
                  <a:moveTo>
                    <a:pt x="586507" y="711200"/>
                  </a:moveTo>
                  <a:lnTo>
                    <a:pt x="1173013" y="0"/>
                  </a:lnTo>
                  <a:lnTo>
                    <a:pt x="0" y="0"/>
                  </a:lnTo>
                  <a:lnTo>
                    <a:pt x="586507" y="711200"/>
                  </a:lnTo>
                  <a:close/>
                </a:path>
              </a:pathLst>
            </a:custGeom>
            <a:solidFill>
              <a:srgbClr val="FD6574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83283" y="22225"/>
              <a:ext cx="806447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028700" y="1972139"/>
            <a:ext cx="6834684" cy="2693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60"/>
              </a:lnSpc>
            </a:pPr>
            <a:r>
              <a:rPr lang="en-US" sz="9600">
                <a:solidFill>
                  <a:srgbClr val="F9F5E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Community Work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478015" y="1455798"/>
            <a:ext cx="8870460" cy="3938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</a:pPr>
            <a:r>
              <a:rPr lang="en-US" sz="2799">
                <a:solidFill>
                  <a:srgbClr val="F9F5EF"/>
                </a:solidFill>
                <a:latin typeface="Montserrat"/>
                <a:ea typeface="Montserrat"/>
                <a:cs typeface="Montserrat"/>
                <a:sym typeface="Montserrat"/>
              </a:rPr>
              <a:t>A community work approach underpins our work, which supports migrants themselves to </a:t>
            </a:r>
          </a:p>
          <a:p>
            <a:pPr algn="just">
              <a:lnSpc>
                <a:spcPts val="3919"/>
              </a:lnSpc>
            </a:pPr>
            <a:r>
              <a:rPr lang="en-US" sz="2799">
                <a:solidFill>
                  <a:srgbClr val="F9F5EF"/>
                </a:solidFill>
                <a:latin typeface="Montserrat"/>
                <a:ea typeface="Montserrat"/>
                <a:cs typeface="Montserrat"/>
                <a:sym typeface="Montserrat"/>
              </a:rPr>
              <a:t>advance social justice issues. MRCI brings people together around issues that affect them </a:t>
            </a:r>
          </a:p>
          <a:p>
            <a:pPr algn="just">
              <a:lnSpc>
                <a:spcPts val="3919"/>
              </a:lnSpc>
            </a:pPr>
            <a:r>
              <a:rPr lang="en-US" sz="2799">
                <a:solidFill>
                  <a:srgbClr val="F9F5EF"/>
                </a:solidFill>
                <a:latin typeface="Montserrat"/>
                <a:ea typeface="Montserrat"/>
                <a:cs typeface="Montserrat"/>
                <a:sym typeface="Montserrat"/>
              </a:rPr>
              <a:t>personally. We support them to develop the skills, knowledge and power to advocate for </a:t>
            </a:r>
          </a:p>
          <a:p>
            <a:pPr algn="just">
              <a:lnSpc>
                <a:spcPts val="3919"/>
              </a:lnSpc>
            </a:pPr>
            <a:r>
              <a:rPr lang="en-US" sz="2799">
                <a:solidFill>
                  <a:srgbClr val="F9F5EF"/>
                </a:solidFill>
                <a:latin typeface="Montserrat"/>
                <a:ea typeface="Montserrat"/>
                <a:cs typeface="Montserrat"/>
                <a:sym typeface="Montserrat"/>
              </a:rPr>
              <a:t>policy change that makes a huge difference to the lives of thousands of migrant workers.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59387" y="9094153"/>
            <a:ext cx="16444727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>
                <a:solidFill>
                  <a:srgbClr val="F9F5E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“Those closest to the problem, are closest to the solution”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18950" y="-686940"/>
            <a:ext cx="9481309" cy="7702313"/>
            <a:chOff x="0" y="0"/>
            <a:chExt cx="3305031" cy="26849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05031" cy="2684902"/>
            </a:xfrm>
            <a:custGeom>
              <a:avLst/>
              <a:gdLst/>
              <a:ahLst/>
              <a:cxnLst/>
              <a:rect l="l" t="t" r="r" b="b"/>
              <a:pathLst>
                <a:path w="3305031" h="2684902">
                  <a:moveTo>
                    <a:pt x="0" y="0"/>
                  </a:moveTo>
                  <a:lnTo>
                    <a:pt x="3305031" y="0"/>
                  </a:lnTo>
                  <a:lnTo>
                    <a:pt x="3305031" y="2684902"/>
                  </a:lnTo>
                  <a:lnTo>
                    <a:pt x="0" y="2684902"/>
                  </a:lnTo>
                  <a:close/>
                </a:path>
              </a:pathLst>
            </a:custGeom>
            <a:solidFill>
              <a:srgbClr val="214D7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305031" cy="27134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1123950"/>
            <a:ext cx="5892631" cy="2581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60"/>
              </a:lnSpc>
            </a:pPr>
            <a:r>
              <a:rPr lang="en-US" sz="5400" dirty="0">
                <a:solidFill>
                  <a:srgbClr val="F9F5E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National Minimum Wage 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-1018950" y="8678252"/>
            <a:ext cx="9481309" cy="2415988"/>
            <a:chOff x="0" y="0"/>
            <a:chExt cx="3305031" cy="84217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305031" cy="842174"/>
            </a:xfrm>
            <a:custGeom>
              <a:avLst/>
              <a:gdLst/>
              <a:ahLst/>
              <a:cxnLst/>
              <a:rect l="l" t="t" r="r" b="b"/>
              <a:pathLst>
                <a:path w="3305031" h="842174">
                  <a:moveTo>
                    <a:pt x="0" y="0"/>
                  </a:moveTo>
                  <a:lnTo>
                    <a:pt x="3305031" y="0"/>
                  </a:lnTo>
                  <a:lnTo>
                    <a:pt x="3305031" y="842174"/>
                  </a:lnTo>
                  <a:lnTo>
                    <a:pt x="0" y="842174"/>
                  </a:lnTo>
                  <a:close/>
                </a:path>
              </a:pathLst>
            </a:custGeom>
            <a:solidFill>
              <a:srgbClr val="1D375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305031" cy="8707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1018950" y="4599940"/>
            <a:ext cx="9481309" cy="4639310"/>
            <a:chOff x="0" y="0"/>
            <a:chExt cx="12641745" cy="6185747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3"/>
            <a:srcRect l="16000" r="16000"/>
            <a:stretch>
              <a:fillRect/>
            </a:stretch>
          </p:blipFill>
          <p:spPr>
            <a:xfrm>
              <a:off x="0" y="0"/>
              <a:ext cx="6320873" cy="6185747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4"/>
            <a:srcRect l="16000" r="16000"/>
            <a:stretch>
              <a:fillRect/>
            </a:stretch>
          </p:blipFill>
          <p:spPr>
            <a:xfrm>
              <a:off x="6320873" y="0"/>
              <a:ext cx="6320873" cy="6185747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 rot="5400000">
            <a:off x="7326824" y="2652239"/>
            <a:ext cx="1688857" cy="1023957"/>
            <a:chOff x="0" y="0"/>
            <a:chExt cx="1173013" cy="7112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73013" cy="711200"/>
            </a:xfrm>
            <a:custGeom>
              <a:avLst/>
              <a:gdLst/>
              <a:ahLst/>
              <a:cxnLst/>
              <a:rect l="l" t="t" r="r" b="b"/>
              <a:pathLst>
                <a:path w="1173013" h="711200">
                  <a:moveTo>
                    <a:pt x="586507" y="711200"/>
                  </a:moveTo>
                  <a:lnTo>
                    <a:pt x="1173013" y="0"/>
                  </a:lnTo>
                  <a:lnTo>
                    <a:pt x="0" y="0"/>
                  </a:lnTo>
                  <a:lnTo>
                    <a:pt x="586507" y="711200"/>
                  </a:lnTo>
                  <a:close/>
                </a:path>
              </a:pathLst>
            </a:custGeom>
            <a:solidFill>
              <a:srgbClr val="F9F5E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83283" y="22225"/>
              <a:ext cx="806447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9144000" y="1379700"/>
            <a:ext cx="8115300" cy="7625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 algn="just">
              <a:lnSpc>
                <a:spcPts val="4619"/>
              </a:lnSpc>
              <a:buFont typeface="Arial" panose="020B0604020202020204" pitchFamily="34" charset="0"/>
              <a:buChar char="•"/>
            </a:pPr>
            <a:r>
              <a:rPr lang="en-US" sz="3299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The current National Minimum Wage is </a:t>
            </a:r>
            <a:r>
              <a:rPr lang="en-US" sz="3299" b="1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€13.50 per hour.</a:t>
            </a:r>
          </a:p>
          <a:p>
            <a:pPr marL="457200" indent="-457200" algn="just">
              <a:lnSpc>
                <a:spcPts val="4619"/>
              </a:lnSpc>
              <a:buFont typeface="Arial" panose="020B0604020202020204" pitchFamily="34" charset="0"/>
              <a:buChar char="•"/>
            </a:pPr>
            <a:r>
              <a:rPr lang="en-US" sz="3299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A worker's hourly rate can be calculated it by dividing your pay by the number of hours worked in the relevant pay period.</a:t>
            </a:r>
          </a:p>
          <a:p>
            <a:pPr marL="457200" indent="-457200" algn="just">
              <a:lnSpc>
                <a:spcPts val="4619"/>
              </a:lnSpc>
              <a:buFont typeface="Arial" panose="020B0604020202020204" pitchFamily="34" charset="0"/>
              <a:buChar char="•"/>
            </a:pPr>
            <a:r>
              <a:rPr lang="en-US" sz="3299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Every employer is required to pay the National Minimum wage</a:t>
            </a:r>
          </a:p>
          <a:p>
            <a:pPr marL="457200" indent="-457200" algn="just">
              <a:lnSpc>
                <a:spcPts val="4619"/>
              </a:lnSpc>
              <a:buFont typeface="Arial" panose="020B0604020202020204" pitchFamily="34" charset="0"/>
              <a:buChar char="•"/>
            </a:pPr>
            <a:r>
              <a:rPr lang="en-US" sz="3299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However, there are exceptions such security, contract cleaners, early learning and childcare and construction workers.</a:t>
            </a:r>
          </a:p>
          <a:p>
            <a:pPr marL="457200" indent="-457200" algn="l">
              <a:lnSpc>
                <a:spcPts val="4619"/>
              </a:lnSpc>
              <a:buFont typeface="Arial" panose="020B0604020202020204" pitchFamily="34" charset="0"/>
              <a:buChar char="•"/>
            </a:pPr>
            <a:endParaRPr lang="en-US" sz="3299" dirty="0">
              <a:solidFill>
                <a:srgbClr val="1D375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4410452" y="9273323"/>
            <a:ext cx="3567850" cy="612923"/>
          </a:xfrm>
          <a:custGeom>
            <a:avLst/>
            <a:gdLst/>
            <a:ahLst/>
            <a:cxnLst/>
            <a:rect l="l" t="t" r="r" b="b"/>
            <a:pathLst>
              <a:path w="3567850" h="612923">
                <a:moveTo>
                  <a:pt x="0" y="0"/>
                </a:moveTo>
                <a:lnTo>
                  <a:pt x="3567850" y="0"/>
                </a:lnTo>
                <a:lnTo>
                  <a:pt x="3567850" y="612923"/>
                </a:lnTo>
                <a:lnTo>
                  <a:pt x="0" y="6129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7076" b="-34228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70580-E683-E7EF-D4FA-BACCE73F19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E2CA9B3B-44AF-8328-86CA-6A30A658F158}"/>
              </a:ext>
            </a:extLst>
          </p:cNvPr>
          <p:cNvGrpSpPr/>
          <p:nvPr/>
        </p:nvGrpSpPr>
        <p:grpSpPr>
          <a:xfrm>
            <a:off x="-1018950" y="-686940"/>
            <a:ext cx="9481309" cy="7702313"/>
            <a:chOff x="0" y="0"/>
            <a:chExt cx="3305031" cy="2684902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5A544603-BC89-1955-1DF7-2CB5671E242D}"/>
                </a:ext>
              </a:extLst>
            </p:cNvPr>
            <p:cNvSpPr/>
            <p:nvPr/>
          </p:nvSpPr>
          <p:spPr>
            <a:xfrm>
              <a:off x="0" y="0"/>
              <a:ext cx="3305031" cy="2684902"/>
            </a:xfrm>
            <a:custGeom>
              <a:avLst/>
              <a:gdLst/>
              <a:ahLst/>
              <a:cxnLst/>
              <a:rect l="l" t="t" r="r" b="b"/>
              <a:pathLst>
                <a:path w="3305031" h="2684902">
                  <a:moveTo>
                    <a:pt x="0" y="0"/>
                  </a:moveTo>
                  <a:lnTo>
                    <a:pt x="3305031" y="0"/>
                  </a:lnTo>
                  <a:lnTo>
                    <a:pt x="3305031" y="2684902"/>
                  </a:lnTo>
                  <a:lnTo>
                    <a:pt x="0" y="2684902"/>
                  </a:lnTo>
                  <a:close/>
                </a:path>
              </a:pathLst>
            </a:custGeom>
            <a:solidFill>
              <a:srgbClr val="214D7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D24A8F34-B38C-4C8F-4B68-23CAE4783E8B}"/>
                </a:ext>
              </a:extLst>
            </p:cNvPr>
            <p:cNvSpPr txBox="1"/>
            <p:nvPr/>
          </p:nvSpPr>
          <p:spPr>
            <a:xfrm>
              <a:off x="0" y="-28575"/>
              <a:ext cx="3305031" cy="27134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5" name="TextBox 5">
            <a:extLst>
              <a:ext uri="{FF2B5EF4-FFF2-40B4-BE49-F238E27FC236}">
                <a16:creationId xmlns:a16="http://schemas.microsoft.com/office/drawing/2014/main" id="{C6ECB00D-2FB9-85BC-D4CE-D9D7B5D383B9}"/>
              </a:ext>
            </a:extLst>
          </p:cNvPr>
          <p:cNvSpPr txBox="1"/>
          <p:nvPr/>
        </p:nvSpPr>
        <p:spPr>
          <a:xfrm>
            <a:off x="1028700" y="1123950"/>
            <a:ext cx="5892631" cy="1222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60"/>
              </a:lnSpc>
            </a:pPr>
            <a:r>
              <a:rPr lang="en-US" sz="5400" dirty="0">
                <a:solidFill>
                  <a:srgbClr val="F9F5E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 Entitlements</a:t>
            </a: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A2F9041A-1DA6-456C-A393-A25EDFCFB4CD}"/>
              </a:ext>
            </a:extLst>
          </p:cNvPr>
          <p:cNvGrpSpPr/>
          <p:nvPr/>
        </p:nvGrpSpPr>
        <p:grpSpPr>
          <a:xfrm>
            <a:off x="-1018950" y="8678252"/>
            <a:ext cx="9481309" cy="2415988"/>
            <a:chOff x="0" y="0"/>
            <a:chExt cx="3305031" cy="842174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DCFB89BD-22C3-3333-A2E2-B35BEC4263B9}"/>
                </a:ext>
              </a:extLst>
            </p:cNvPr>
            <p:cNvSpPr/>
            <p:nvPr/>
          </p:nvSpPr>
          <p:spPr>
            <a:xfrm>
              <a:off x="0" y="0"/>
              <a:ext cx="3305031" cy="842174"/>
            </a:xfrm>
            <a:custGeom>
              <a:avLst/>
              <a:gdLst/>
              <a:ahLst/>
              <a:cxnLst/>
              <a:rect l="l" t="t" r="r" b="b"/>
              <a:pathLst>
                <a:path w="3305031" h="842174">
                  <a:moveTo>
                    <a:pt x="0" y="0"/>
                  </a:moveTo>
                  <a:lnTo>
                    <a:pt x="3305031" y="0"/>
                  </a:lnTo>
                  <a:lnTo>
                    <a:pt x="3305031" y="842174"/>
                  </a:lnTo>
                  <a:lnTo>
                    <a:pt x="0" y="842174"/>
                  </a:lnTo>
                  <a:close/>
                </a:path>
              </a:pathLst>
            </a:custGeom>
            <a:solidFill>
              <a:srgbClr val="1D375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07A926F3-331F-43A6-78A1-4E235022DBA1}"/>
                </a:ext>
              </a:extLst>
            </p:cNvPr>
            <p:cNvSpPr txBox="1"/>
            <p:nvPr/>
          </p:nvSpPr>
          <p:spPr>
            <a:xfrm>
              <a:off x="0" y="-28575"/>
              <a:ext cx="3305031" cy="8707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E9B1FEDB-E2ED-1200-F1E1-380FA8DE9910}"/>
              </a:ext>
            </a:extLst>
          </p:cNvPr>
          <p:cNvGrpSpPr/>
          <p:nvPr/>
        </p:nvGrpSpPr>
        <p:grpSpPr>
          <a:xfrm>
            <a:off x="-1018950" y="4599940"/>
            <a:ext cx="9481309" cy="4639310"/>
            <a:chOff x="0" y="0"/>
            <a:chExt cx="12641745" cy="6185747"/>
          </a:xfrm>
        </p:grpSpPr>
        <p:pic>
          <p:nvPicPr>
            <p:cNvPr id="10" name="Picture 10">
              <a:extLst>
                <a:ext uri="{FF2B5EF4-FFF2-40B4-BE49-F238E27FC236}">
                  <a16:creationId xmlns:a16="http://schemas.microsoft.com/office/drawing/2014/main" id="{150CB448-4E2A-E64A-3BAF-6ABA0E321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6000" r="16000"/>
            <a:stretch>
              <a:fillRect/>
            </a:stretch>
          </p:blipFill>
          <p:spPr>
            <a:xfrm>
              <a:off x="0" y="0"/>
              <a:ext cx="6320873" cy="6185747"/>
            </a:xfrm>
            <a:prstGeom prst="rect">
              <a:avLst/>
            </a:prstGeom>
          </p:spPr>
        </p:pic>
        <p:pic>
          <p:nvPicPr>
            <p:cNvPr id="11" name="Picture 11">
              <a:extLst>
                <a:ext uri="{FF2B5EF4-FFF2-40B4-BE49-F238E27FC236}">
                  <a16:creationId xmlns:a16="http://schemas.microsoft.com/office/drawing/2014/main" id="{AA079998-D493-4E80-D8F2-268C1FFED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6000" r="16000"/>
            <a:stretch>
              <a:fillRect/>
            </a:stretch>
          </p:blipFill>
          <p:spPr>
            <a:xfrm>
              <a:off x="6320873" y="0"/>
              <a:ext cx="6320873" cy="6185747"/>
            </a:xfrm>
            <a:prstGeom prst="rect">
              <a:avLst/>
            </a:prstGeom>
          </p:spPr>
        </p:pic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144D7C42-E48E-BBC1-882F-CD4BBEFC3781}"/>
              </a:ext>
            </a:extLst>
          </p:cNvPr>
          <p:cNvGrpSpPr/>
          <p:nvPr/>
        </p:nvGrpSpPr>
        <p:grpSpPr>
          <a:xfrm rot="5400000">
            <a:off x="7326824" y="2652239"/>
            <a:ext cx="1688857" cy="1023957"/>
            <a:chOff x="0" y="0"/>
            <a:chExt cx="1173013" cy="71120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CC55F850-36DC-57BC-6C90-10D4C7199A53}"/>
                </a:ext>
              </a:extLst>
            </p:cNvPr>
            <p:cNvSpPr/>
            <p:nvPr/>
          </p:nvSpPr>
          <p:spPr>
            <a:xfrm>
              <a:off x="0" y="0"/>
              <a:ext cx="1173013" cy="711200"/>
            </a:xfrm>
            <a:custGeom>
              <a:avLst/>
              <a:gdLst/>
              <a:ahLst/>
              <a:cxnLst/>
              <a:rect l="l" t="t" r="r" b="b"/>
              <a:pathLst>
                <a:path w="1173013" h="711200">
                  <a:moveTo>
                    <a:pt x="586507" y="711200"/>
                  </a:moveTo>
                  <a:lnTo>
                    <a:pt x="1173013" y="0"/>
                  </a:lnTo>
                  <a:lnTo>
                    <a:pt x="0" y="0"/>
                  </a:lnTo>
                  <a:lnTo>
                    <a:pt x="586507" y="711200"/>
                  </a:lnTo>
                  <a:close/>
                </a:path>
              </a:pathLst>
            </a:custGeom>
            <a:solidFill>
              <a:srgbClr val="F9F5E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40C438BC-E68A-1ACB-A856-40BF707CFECB}"/>
                </a:ext>
              </a:extLst>
            </p:cNvPr>
            <p:cNvSpPr txBox="1"/>
            <p:nvPr/>
          </p:nvSpPr>
          <p:spPr>
            <a:xfrm>
              <a:off x="183283" y="22225"/>
              <a:ext cx="806447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6" name="Freeform 16">
            <a:extLst>
              <a:ext uri="{FF2B5EF4-FFF2-40B4-BE49-F238E27FC236}">
                <a16:creationId xmlns:a16="http://schemas.microsoft.com/office/drawing/2014/main" id="{67D2F3E4-8FA8-4A34-880E-7BD2F4C7E5D0}"/>
              </a:ext>
            </a:extLst>
          </p:cNvPr>
          <p:cNvSpPr/>
          <p:nvPr/>
        </p:nvSpPr>
        <p:spPr>
          <a:xfrm>
            <a:off x="14410452" y="9273323"/>
            <a:ext cx="3567850" cy="612923"/>
          </a:xfrm>
          <a:custGeom>
            <a:avLst/>
            <a:gdLst/>
            <a:ahLst/>
            <a:cxnLst/>
            <a:rect l="l" t="t" r="r" b="b"/>
            <a:pathLst>
              <a:path w="3567850" h="612923">
                <a:moveTo>
                  <a:pt x="0" y="0"/>
                </a:moveTo>
                <a:lnTo>
                  <a:pt x="3567850" y="0"/>
                </a:lnTo>
                <a:lnTo>
                  <a:pt x="3567850" y="612923"/>
                </a:lnTo>
                <a:lnTo>
                  <a:pt x="0" y="6129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7076" b="-3422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ECF6DF-741D-74A1-7C51-55C53902C7A4}"/>
              </a:ext>
            </a:extLst>
          </p:cNvPr>
          <p:cNvSpPr txBox="1"/>
          <p:nvPr/>
        </p:nvSpPr>
        <p:spPr>
          <a:xfrm>
            <a:off x="8937766" y="495298"/>
            <a:ext cx="8816833" cy="8710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1" u="sng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</a:rPr>
              <a:t>Daily Rest Period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</a:rPr>
              <a:t>A worker is entitled to a daily rest period of at least 11 consecutive hours between your shifts.</a:t>
            </a:r>
          </a:p>
          <a:p>
            <a:pPr algn="just"/>
            <a:r>
              <a:rPr lang="en-GB" sz="2800" b="1" u="sng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</a:rPr>
              <a:t>Breaks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</a:rPr>
              <a:t>A worker is entitled to a minimum of 15 minutes break for working more than 4 hours and 30 minutes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</a:rPr>
              <a:t>An employer should not require a worker to work for more than 6 hours without a break of at least 30 minutes.</a:t>
            </a:r>
          </a:p>
          <a:p>
            <a:pPr algn="just"/>
            <a:r>
              <a:rPr lang="en-GB" sz="2800" b="1" u="sng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</a:rPr>
              <a:t>Weekly Rest Period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</a:rPr>
              <a:t>A worker is entitled to at least 24 consecutive hours rest period in each period of 7 days.</a:t>
            </a:r>
          </a:p>
          <a:p>
            <a:pPr algn="just"/>
            <a:r>
              <a:rPr lang="en-GB" sz="2800" b="1" u="sng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</a:rPr>
              <a:t>Maximum working hours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</a:rPr>
              <a:t>An employer may not allow a worker to work above an average of 48 hours in each 7-day period.</a:t>
            </a:r>
          </a:p>
          <a:p>
            <a:pPr algn="just"/>
            <a:r>
              <a:rPr lang="en-GB" sz="2800" b="1" u="sng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</a:rPr>
              <a:t>Sunday Premium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</a:rPr>
              <a:t>A worker that performs Sunday work is entitled to additional payment.</a:t>
            </a:r>
          </a:p>
        </p:txBody>
      </p:sp>
    </p:spTree>
    <p:extLst>
      <p:ext uri="{BB962C8B-B14F-4D97-AF65-F5344CB8AC3E}">
        <p14:creationId xmlns:p14="http://schemas.microsoft.com/office/powerpoint/2010/main" val="4134275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A184E5-4B5B-1E15-A88E-1C4DDC281E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6037A72-4693-49B0-4FE3-1D9B90CDEC06}"/>
              </a:ext>
            </a:extLst>
          </p:cNvPr>
          <p:cNvGrpSpPr/>
          <p:nvPr/>
        </p:nvGrpSpPr>
        <p:grpSpPr>
          <a:xfrm>
            <a:off x="-1018950" y="-686940"/>
            <a:ext cx="9481309" cy="7702313"/>
            <a:chOff x="0" y="0"/>
            <a:chExt cx="3305031" cy="2684902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22DBEC53-95C6-F985-3132-CCAC6073B2FF}"/>
                </a:ext>
              </a:extLst>
            </p:cNvPr>
            <p:cNvSpPr/>
            <p:nvPr/>
          </p:nvSpPr>
          <p:spPr>
            <a:xfrm>
              <a:off x="0" y="0"/>
              <a:ext cx="3305031" cy="2684902"/>
            </a:xfrm>
            <a:custGeom>
              <a:avLst/>
              <a:gdLst/>
              <a:ahLst/>
              <a:cxnLst/>
              <a:rect l="l" t="t" r="r" b="b"/>
              <a:pathLst>
                <a:path w="3305031" h="2684902">
                  <a:moveTo>
                    <a:pt x="0" y="0"/>
                  </a:moveTo>
                  <a:lnTo>
                    <a:pt x="3305031" y="0"/>
                  </a:lnTo>
                  <a:lnTo>
                    <a:pt x="3305031" y="2684902"/>
                  </a:lnTo>
                  <a:lnTo>
                    <a:pt x="0" y="2684902"/>
                  </a:lnTo>
                  <a:close/>
                </a:path>
              </a:pathLst>
            </a:custGeom>
            <a:solidFill>
              <a:srgbClr val="214D7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3688BBA3-5761-DF8F-7675-364D61BC38BB}"/>
                </a:ext>
              </a:extLst>
            </p:cNvPr>
            <p:cNvSpPr txBox="1"/>
            <p:nvPr/>
          </p:nvSpPr>
          <p:spPr>
            <a:xfrm>
              <a:off x="0" y="-28575"/>
              <a:ext cx="3305031" cy="27134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5" name="TextBox 5">
            <a:extLst>
              <a:ext uri="{FF2B5EF4-FFF2-40B4-BE49-F238E27FC236}">
                <a16:creationId xmlns:a16="http://schemas.microsoft.com/office/drawing/2014/main" id="{60E47E5C-89C1-4C4B-67C9-9693BE05237C}"/>
              </a:ext>
            </a:extLst>
          </p:cNvPr>
          <p:cNvSpPr txBox="1"/>
          <p:nvPr/>
        </p:nvSpPr>
        <p:spPr>
          <a:xfrm>
            <a:off x="1028700" y="1123950"/>
            <a:ext cx="5892631" cy="1222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60"/>
              </a:lnSpc>
            </a:pPr>
            <a:r>
              <a:rPr lang="en-US" sz="5400" dirty="0">
                <a:solidFill>
                  <a:srgbClr val="F9F5E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 Entitlements </a:t>
            </a: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97990845-5468-F56D-B258-6F475AF563DA}"/>
              </a:ext>
            </a:extLst>
          </p:cNvPr>
          <p:cNvGrpSpPr/>
          <p:nvPr/>
        </p:nvGrpSpPr>
        <p:grpSpPr>
          <a:xfrm>
            <a:off x="-1018950" y="8678252"/>
            <a:ext cx="9481309" cy="2415988"/>
            <a:chOff x="0" y="0"/>
            <a:chExt cx="3305031" cy="842174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C5535D84-FCF1-BC82-AD57-155A47788324}"/>
                </a:ext>
              </a:extLst>
            </p:cNvPr>
            <p:cNvSpPr/>
            <p:nvPr/>
          </p:nvSpPr>
          <p:spPr>
            <a:xfrm>
              <a:off x="0" y="0"/>
              <a:ext cx="3305031" cy="842174"/>
            </a:xfrm>
            <a:custGeom>
              <a:avLst/>
              <a:gdLst/>
              <a:ahLst/>
              <a:cxnLst/>
              <a:rect l="l" t="t" r="r" b="b"/>
              <a:pathLst>
                <a:path w="3305031" h="842174">
                  <a:moveTo>
                    <a:pt x="0" y="0"/>
                  </a:moveTo>
                  <a:lnTo>
                    <a:pt x="3305031" y="0"/>
                  </a:lnTo>
                  <a:lnTo>
                    <a:pt x="3305031" y="842174"/>
                  </a:lnTo>
                  <a:lnTo>
                    <a:pt x="0" y="842174"/>
                  </a:lnTo>
                  <a:close/>
                </a:path>
              </a:pathLst>
            </a:custGeom>
            <a:solidFill>
              <a:srgbClr val="1D375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92A81DA5-BEA2-D2A0-E035-6C0663753EC6}"/>
                </a:ext>
              </a:extLst>
            </p:cNvPr>
            <p:cNvSpPr txBox="1"/>
            <p:nvPr/>
          </p:nvSpPr>
          <p:spPr>
            <a:xfrm>
              <a:off x="0" y="-28575"/>
              <a:ext cx="3305031" cy="8707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DA474C24-204B-0C16-06A1-AB7BAFF4B1B3}"/>
              </a:ext>
            </a:extLst>
          </p:cNvPr>
          <p:cNvGrpSpPr/>
          <p:nvPr/>
        </p:nvGrpSpPr>
        <p:grpSpPr>
          <a:xfrm>
            <a:off x="-1018950" y="4599940"/>
            <a:ext cx="9481309" cy="4639310"/>
            <a:chOff x="0" y="0"/>
            <a:chExt cx="12641745" cy="6185747"/>
          </a:xfrm>
        </p:grpSpPr>
        <p:pic>
          <p:nvPicPr>
            <p:cNvPr id="10" name="Picture 10">
              <a:extLst>
                <a:ext uri="{FF2B5EF4-FFF2-40B4-BE49-F238E27FC236}">
                  <a16:creationId xmlns:a16="http://schemas.microsoft.com/office/drawing/2014/main" id="{EB1E0986-7128-004F-251B-4B97D05585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6000" r="16000"/>
            <a:stretch>
              <a:fillRect/>
            </a:stretch>
          </p:blipFill>
          <p:spPr>
            <a:xfrm>
              <a:off x="0" y="0"/>
              <a:ext cx="6320873" cy="6185747"/>
            </a:xfrm>
            <a:prstGeom prst="rect">
              <a:avLst/>
            </a:prstGeom>
          </p:spPr>
        </p:pic>
        <p:pic>
          <p:nvPicPr>
            <p:cNvPr id="11" name="Picture 11">
              <a:extLst>
                <a:ext uri="{FF2B5EF4-FFF2-40B4-BE49-F238E27FC236}">
                  <a16:creationId xmlns:a16="http://schemas.microsoft.com/office/drawing/2014/main" id="{46B09D9E-A6A7-C84E-652D-AA6989094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6000" r="16000"/>
            <a:stretch>
              <a:fillRect/>
            </a:stretch>
          </p:blipFill>
          <p:spPr>
            <a:xfrm>
              <a:off x="6320873" y="0"/>
              <a:ext cx="6320873" cy="6185747"/>
            </a:xfrm>
            <a:prstGeom prst="rect">
              <a:avLst/>
            </a:prstGeom>
          </p:spPr>
        </p:pic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9879D7A6-ACE3-4697-E6E9-3F8CEA95AF34}"/>
              </a:ext>
            </a:extLst>
          </p:cNvPr>
          <p:cNvGrpSpPr/>
          <p:nvPr/>
        </p:nvGrpSpPr>
        <p:grpSpPr>
          <a:xfrm rot="5400000">
            <a:off x="7326824" y="2652239"/>
            <a:ext cx="1688857" cy="1023957"/>
            <a:chOff x="0" y="0"/>
            <a:chExt cx="1173013" cy="71120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1C273100-E64E-CE78-2326-4A8650B28147}"/>
                </a:ext>
              </a:extLst>
            </p:cNvPr>
            <p:cNvSpPr/>
            <p:nvPr/>
          </p:nvSpPr>
          <p:spPr>
            <a:xfrm>
              <a:off x="0" y="0"/>
              <a:ext cx="1173013" cy="711200"/>
            </a:xfrm>
            <a:custGeom>
              <a:avLst/>
              <a:gdLst/>
              <a:ahLst/>
              <a:cxnLst/>
              <a:rect l="l" t="t" r="r" b="b"/>
              <a:pathLst>
                <a:path w="1173013" h="711200">
                  <a:moveTo>
                    <a:pt x="586507" y="711200"/>
                  </a:moveTo>
                  <a:lnTo>
                    <a:pt x="1173013" y="0"/>
                  </a:lnTo>
                  <a:lnTo>
                    <a:pt x="0" y="0"/>
                  </a:lnTo>
                  <a:lnTo>
                    <a:pt x="586507" y="711200"/>
                  </a:lnTo>
                  <a:close/>
                </a:path>
              </a:pathLst>
            </a:custGeom>
            <a:solidFill>
              <a:srgbClr val="F9F5E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58E6F851-520A-7D2A-E98F-85349A1E6BFE}"/>
                </a:ext>
              </a:extLst>
            </p:cNvPr>
            <p:cNvSpPr txBox="1"/>
            <p:nvPr/>
          </p:nvSpPr>
          <p:spPr>
            <a:xfrm>
              <a:off x="183283" y="22225"/>
              <a:ext cx="806447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6" name="Freeform 16">
            <a:extLst>
              <a:ext uri="{FF2B5EF4-FFF2-40B4-BE49-F238E27FC236}">
                <a16:creationId xmlns:a16="http://schemas.microsoft.com/office/drawing/2014/main" id="{DE83B374-379B-2CC0-8A92-BEA3508D14E4}"/>
              </a:ext>
            </a:extLst>
          </p:cNvPr>
          <p:cNvSpPr/>
          <p:nvPr/>
        </p:nvSpPr>
        <p:spPr>
          <a:xfrm>
            <a:off x="14410452" y="9273323"/>
            <a:ext cx="3567850" cy="612923"/>
          </a:xfrm>
          <a:custGeom>
            <a:avLst/>
            <a:gdLst/>
            <a:ahLst/>
            <a:cxnLst/>
            <a:rect l="l" t="t" r="r" b="b"/>
            <a:pathLst>
              <a:path w="3567850" h="612923">
                <a:moveTo>
                  <a:pt x="0" y="0"/>
                </a:moveTo>
                <a:lnTo>
                  <a:pt x="3567850" y="0"/>
                </a:lnTo>
                <a:lnTo>
                  <a:pt x="3567850" y="612923"/>
                </a:lnTo>
                <a:lnTo>
                  <a:pt x="0" y="6129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7076" b="-3422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DA8828-65E9-D6BE-1B79-41244F9F1299}"/>
              </a:ext>
            </a:extLst>
          </p:cNvPr>
          <p:cNvSpPr txBox="1"/>
          <p:nvPr/>
        </p:nvSpPr>
        <p:spPr>
          <a:xfrm>
            <a:off x="9604771" y="723900"/>
            <a:ext cx="7756683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1" u="sng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</a:rPr>
              <a:t>Annual Leave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</a:rPr>
              <a:t>A worker is entitled to annual leave calculated at 8% of the hours an employer works in a leave year.</a:t>
            </a:r>
          </a:p>
          <a:p>
            <a:pPr algn="just"/>
            <a:r>
              <a:rPr lang="en-GB" sz="2800" b="1" u="sng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</a:rPr>
              <a:t>Sick Leave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</a:rPr>
              <a:t>A worker is entitled to 5 days statutory sick pay after 13 weeks of employment.</a:t>
            </a:r>
          </a:p>
          <a:p>
            <a:pPr algn="just"/>
            <a:endParaRPr lang="en-GB" sz="2800" dirty="0">
              <a:solidFill>
                <a:schemeClr val="accent1">
                  <a:lumMod val="50000"/>
                </a:schemeClr>
              </a:solidFill>
              <a:latin typeface="Montserrat" panose="00000500000000000000" pitchFamily="2" charset="0"/>
            </a:endParaRPr>
          </a:p>
          <a:p>
            <a:pPr algn="just"/>
            <a:r>
              <a:rPr lang="en-GB" sz="2800" b="1" u="sng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</a:rPr>
              <a:t>Public/Bank Holidays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</a:rPr>
              <a:t>A worker is entitled to either a paid day off on the holiday, a paid day off within a month or an extra day’s annual leave or an extra day’s pay should the employer decide to do so.</a:t>
            </a:r>
          </a:p>
          <a:p>
            <a:pPr algn="just"/>
            <a:endParaRPr lang="en-GB" sz="2800" dirty="0">
              <a:solidFill>
                <a:schemeClr val="accent1">
                  <a:lumMod val="50000"/>
                </a:schemeClr>
              </a:solidFill>
              <a:latin typeface="Montserrat" panose="00000500000000000000" pitchFamily="2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accent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301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0B66D4-1E31-FA32-E51C-EBB1565E7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9DCCA77F-B1DF-83C7-F9BD-D357CEB61FF7}"/>
              </a:ext>
            </a:extLst>
          </p:cNvPr>
          <p:cNvGrpSpPr/>
          <p:nvPr/>
        </p:nvGrpSpPr>
        <p:grpSpPr>
          <a:xfrm>
            <a:off x="-1018950" y="-686940"/>
            <a:ext cx="9481309" cy="7702313"/>
            <a:chOff x="0" y="0"/>
            <a:chExt cx="3305031" cy="2684902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AB38AB45-3E58-D958-BAC5-FB040332801E}"/>
                </a:ext>
              </a:extLst>
            </p:cNvPr>
            <p:cNvSpPr/>
            <p:nvPr/>
          </p:nvSpPr>
          <p:spPr>
            <a:xfrm>
              <a:off x="0" y="0"/>
              <a:ext cx="3305031" cy="2684902"/>
            </a:xfrm>
            <a:custGeom>
              <a:avLst/>
              <a:gdLst/>
              <a:ahLst/>
              <a:cxnLst/>
              <a:rect l="l" t="t" r="r" b="b"/>
              <a:pathLst>
                <a:path w="3305031" h="2684902">
                  <a:moveTo>
                    <a:pt x="0" y="0"/>
                  </a:moveTo>
                  <a:lnTo>
                    <a:pt x="3305031" y="0"/>
                  </a:lnTo>
                  <a:lnTo>
                    <a:pt x="3305031" y="2684902"/>
                  </a:lnTo>
                  <a:lnTo>
                    <a:pt x="0" y="2684902"/>
                  </a:lnTo>
                  <a:close/>
                </a:path>
              </a:pathLst>
            </a:custGeom>
            <a:solidFill>
              <a:srgbClr val="214D7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A8E4FF12-E752-E1B9-41EC-42B20B0F959B}"/>
                </a:ext>
              </a:extLst>
            </p:cNvPr>
            <p:cNvSpPr txBox="1"/>
            <p:nvPr/>
          </p:nvSpPr>
          <p:spPr>
            <a:xfrm>
              <a:off x="0" y="-28575"/>
              <a:ext cx="3305031" cy="27134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5" name="TextBox 5">
            <a:extLst>
              <a:ext uri="{FF2B5EF4-FFF2-40B4-BE49-F238E27FC236}">
                <a16:creationId xmlns:a16="http://schemas.microsoft.com/office/drawing/2014/main" id="{EE1D2488-4923-2021-F60A-C0570CD14F33}"/>
              </a:ext>
            </a:extLst>
          </p:cNvPr>
          <p:cNvSpPr txBox="1"/>
          <p:nvPr/>
        </p:nvSpPr>
        <p:spPr>
          <a:xfrm>
            <a:off x="1028700" y="1123950"/>
            <a:ext cx="5892631" cy="1222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60"/>
              </a:lnSpc>
            </a:pPr>
            <a:r>
              <a:rPr lang="en-US" sz="5400" dirty="0">
                <a:solidFill>
                  <a:srgbClr val="F9F5E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Overview</a:t>
            </a: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A33DF6CD-CDC4-5210-B814-CEF45058ABAA}"/>
              </a:ext>
            </a:extLst>
          </p:cNvPr>
          <p:cNvGrpSpPr/>
          <p:nvPr/>
        </p:nvGrpSpPr>
        <p:grpSpPr>
          <a:xfrm>
            <a:off x="-1018950" y="8678252"/>
            <a:ext cx="9481309" cy="2415988"/>
            <a:chOff x="0" y="0"/>
            <a:chExt cx="3305031" cy="842174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2DDFA2BB-5A75-951F-842D-A43AABCFFAEF}"/>
                </a:ext>
              </a:extLst>
            </p:cNvPr>
            <p:cNvSpPr/>
            <p:nvPr/>
          </p:nvSpPr>
          <p:spPr>
            <a:xfrm>
              <a:off x="0" y="0"/>
              <a:ext cx="3305031" cy="842174"/>
            </a:xfrm>
            <a:custGeom>
              <a:avLst/>
              <a:gdLst/>
              <a:ahLst/>
              <a:cxnLst/>
              <a:rect l="l" t="t" r="r" b="b"/>
              <a:pathLst>
                <a:path w="3305031" h="842174">
                  <a:moveTo>
                    <a:pt x="0" y="0"/>
                  </a:moveTo>
                  <a:lnTo>
                    <a:pt x="3305031" y="0"/>
                  </a:lnTo>
                  <a:lnTo>
                    <a:pt x="3305031" y="842174"/>
                  </a:lnTo>
                  <a:lnTo>
                    <a:pt x="0" y="842174"/>
                  </a:lnTo>
                  <a:close/>
                </a:path>
              </a:pathLst>
            </a:custGeom>
            <a:solidFill>
              <a:srgbClr val="1D375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9B70CA02-0061-CD60-2EB0-A1D192621178}"/>
                </a:ext>
              </a:extLst>
            </p:cNvPr>
            <p:cNvSpPr txBox="1"/>
            <p:nvPr/>
          </p:nvSpPr>
          <p:spPr>
            <a:xfrm>
              <a:off x="0" y="-28575"/>
              <a:ext cx="3305031" cy="8707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ACB35D66-AB84-A3DA-EF3F-16D22187802A}"/>
              </a:ext>
            </a:extLst>
          </p:cNvPr>
          <p:cNvGrpSpPr/>
          <p:nvPr/>
        </p:nvGrpSpPr>
        <p:grpSpPr>
          <a:xfrm>
            <a:off x="-1018950" y="4599940"/>
            <a:ext cx="9481309" cy="4639310"/>
            <a:chOff x="0" y="0"/>
            <a:chExt cx="12641745" cy="6185747"/>
          </a:xfrm>
        </p:grpSpPr>
        <p:pic>
          <p:nvPicPr>
            <p:cNvPr id="10" name="Picture 10">
              <a:extLst>
                <a:ext uri="{FF2B5EF4-FFF2-40B4-BE49-F238E27FC236}">
                  <a16:creationId xmlns:a16="http://schemas.microsoft.com/office/drawing/2014/main" id="{BBAA6146-D611-048D-263A-E90BBB80A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6000" r="16000"/>
            <a:stretch>
              <a:fillRect/>
            </a:stretch>
          </p:blipFill>
          <p:spPr>
            <a:xfrm>
              <a:off x="0" y="0"/>
              <a:ext cx="6320873" cy="6185747"/>
            </a:xfrm>
            <a:prstGeom prst="rect">
              <a:avLst/>
            </a:prstGeom>
          </p:spPr>
        </p:pic>
        <p:pic>
          <p:nvPicPr>
            <p:cNvPr id="11" name="Picture 11">
              <a:extLst>
                <a:ext uri="{FF2B5EF4-FFF2-40B4-BE49-F238E27FC236}">
                  <a16:creationId xmlns:a16="http://schemas.microsoft.com/office/drawing/2014/main" id="{21499FD4-88C4-3BB4-D32E-62F54DFB1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6000" r="16000"/>
            <a:stretch>
              <a:fillRect/>
            </a:stretch>
          </p:blipFill>
          <p:spPr>
            <a:xfrm>
              <a:off x="6320873" y="0"/>
              <a:ext cx="6320873" cy="6185747"/>
            </a:xfrm>
            <a:prstGeom prst="rect">
              <a:avLst/>
            </a:prstGeom>
          </p:spPr>
        </p:pic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81BA58ED-6190-273D-27D5-C9C2590CA175}"/>
              </a:ext>
            </a:extLst>
          </p:cNvPr>
          <p:cNvGrpSpPr/>
          <p:nvPr/>
        </p:nvGrpSpPr>
        <p:grpSpPr>
          <a:xfrm rot="5400000">
            <a:off x="7326824" y="2652239"/>
            <a:ext cx="1688857" cy="1023957"/>
            <a:chOff x="0" y="0"/>
            <a:chExt cx="1173013" cy="71120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F1F038F7-C84A-A68A-09E8-C45C75B827CB}"/>
                </a:ext>
              </a:extLst>
            </p:cNvPr>
            <p:cNvSpPr/>
            <p:nvPr/>
          </p:nvSpPr>
          <p:spPr>
            <a:xfrm>
              <a:off x="0" y="0"/>
              <a:ext cx="1173013" cy="711200"/>
            </a:xfrm>
            <a:custGeom>
              <a:avLst/>
              <a:gdLst/>
              <a:ahLst/>
              <a:cxnLst/>
              <a:rect l="l" t="t" r="r" b="b"/>
              <a:pathLst>
                <a:path w="1173013" h="711200">
                  <a:moveTo>
                    <a:pt x="586507" y="711200"/>
                  </a:moveTo>
                  <a:lnTo>
                    <a:pt x="1173013" y="0"/>
                  </a:lnTo>
                  <a:lnTo>
                    <a:pt x="0" y="0"/>
                  </a:lnTo>
                  <a:lnTo>
                    <a:pt x="586507" y="711200"/>
                  </a:lnTo>
                  <a:close/>
                </a:path>
              </a:pathLst>
            </a:custGeom>
            <a:solidFill>
              <a:srgbClr val="F9F5E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4D765F96-086F-4BF3-33E7-9F1147353AB8}"/>
                </a:ext>
              </a:extLst>
            </p:cNvPr>
            <p:cNvSpPr txBox="1"/>
            <p:nvPr/>
          </p:nvSpPr>
          <p:spPr>
            <a:xfrm>
              <a:off x="183283" y="22225"/>
              <a:ext cx="806447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6" name="Freeform 16">
            <a:extLst>
              <a:ext uri="{FF2B5EF4-FFF2-40B4-BE49-F238E27FC236}">
                <a16:creationId xmlns:a16="http://schemas.microsoft.com/office/drawing/2014/main" id="{39BE3A9A-F3CF-180F-D3E0-42FC636C18D6}"/>
              </a:ext>
            </a:extLst>
          </p:cNvPr>
          <p:cNvSpPr/>
          <p:nvPr/>
        </p:nvSpPr>
        <p:spPr>
          <a:xfrm>
            <a:off x="14410452" y="9273323"/>
            <a:ext cx="3567850" cy="612923"/>
          </a:xfrm>
          <a:custGeom>
            <a:avLst/>
            <a:gdLst/>
            <a:ahLst/>
            <a:cxnLst/>
            <a:rect l="l" t="t" r="r" b="b"/>
            <a:pathLst>
              <a:path w="3567850" h="612923">
                <a:moveTo>
                  <a:pt x="0" y="0"/>
                </a:moveTo>
                <a:lnTo>
                  <a:pt x="3567850" y="0"/>
                </a:lnTo>
                <a:lnTo>
                  <a:pt x="3567850" y="612923"/>
                </a:lnTo>
                <a:lnTo>
                  <a:pt x="0" y="6129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7076" b="-3422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F77523-A830-0E71-A301-4D2570108899}"/>
              </a:ext>
            </a:extLst>
          </p:cNvPr>
          <p:cNvSpPr txBox="1"/>
          <p:nvPr/>
        </p:nvSpPr>
        <p:spPr>
          <a:xfrm>
            <a:off x="9677400" y="1714500"/>
            <a:ext cx="5791200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b="1" u="sng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</a:rPr>
              <a:t>Payslip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</a:rPr>
              <a:t>A worker is entitled to receive his/her payslip with each payment of wages by the employer (weekly, biweekly or monthly).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</a:rPr>
              <a:t>Payslip should detail the gross wages and deductions on the worker’s wage.</a:t>
            </a:r>
          </a:p>
          <a:p>
            <a:pPr algn="just"/>
            <a:endParaRPr lang="en-GB" sz="2400" dirty="0">
              <a:solidFill>
                <a:schemeClr val="accent1">
                  <a:lumMod val="50000"/>
                </a:schemeClr>
              </a:solidFill>
              <a:latin typeface="Montserrat" panose="00000500000000000000" pitchFamily="2" charset="0"/>
            </a:endParaRPr>
          </a:p>
          <a:p>
            <a:pPr algn="just"/>
            <a:r>
              <a:rPr lang="en-GB" sz="2400" b="1" u="sng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</a:rPr>
              <a:t>Employment contract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</a:rPr>
              <a:t>An employer should furnish a worker with the terms of the employment within four weeks of the employment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</a:rPr>
              <a:t>An employer must provide a worker with notice when there is a change to the terms of his/her employment.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5943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3E77A1AFD67B4CA1F19B7C0EFF2A82" ma:contentTypeVersion="18" ma:contentTypeDescription="Create a new document." ma:contentTypeScope="" ma:versionID="5ae712cd299a5963883fef544d6e6fb7">
  <xsd:schema xmlns:xsd="http://www.w3.org/2001/XMLSchema" xmlns:xs="http://www.w3.org/2001/XMLSchema" xmlns:p="http://schemas.microsoft.com/office/2006/metadata/properties" xmlns:ns2="0f592387-0bbd-4db1-8737-7c6c63e36110" xmlns:ns3="33a920fc-ba5f-48b3-9ea4-71878745f4fd" targetNamespace="http://schemas.microsoft.com/office/2006/metadata/properties" ma:root="true" ma:fieldsID="c49359d481648788c1a63c15e5071f72" ns2:_="" ns3:_="">
    <xsd:import namespace="0f592387-0bbd-4db1-8737-7c6c63e36110"/>
    <xsd:import namespace="33a920fc-ba5f-48b3-9ea4-71878745f4f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LengthInSeconds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592387-0bbd-4db1-8737-7c6c63e361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25431a6-9b17-456d-9c25-af7e9180bc2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a920fc-ba5f-48b3-9ea4-71878745f4fd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4891576-79c6-4b4b-a019-3f435f6eabce}" ma:internalName="TaxCatchAll" ma:showField="CatchAllData" ma:web="33a920fc-ba5f-48b3-9ea4-71878745f4f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f592387-0bbd-4db1-8737-7c6c63e36110">
      <Terms xmlns="http://schemas.microsoft.com/office/infopath/2007/PartnerControls"/>
    </lcf76f155ced4ddcb4097134ff3c332f>
    <TaxCatchAll xmlns="33a920fc-ba5f-48b3-9ea4-71878745f4fd" xsi:nil="true"/>
  </documentManagement>
</p:properties>
</file>

<file path=customXml/itemProps1.xml><?xml version="1.0" encoding="utf-8"?>
<ds:datastoreItem xmlns:ds="http://schemas.openxmlformats.org/officeDocument/2006/customXml" ds:itemID="{FCA06865-3CDD-4DE8-9FE9-3340CF0944A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29217C2-899B-4064-8E58-43C42729102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f592387-0bbd-4db1-8737-7c6c63e36110"/>
    <ds:schemaRef ds:uri="33a920fc-ba5f-48b3-9ea4-71878745f4f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1423BB8-2300-4015-9131-281112D92C8E}">
  <ds:schemaRefs>
    <ds:schemaRef ds:uri="http://purl.org/dc/terms/"/>
    <ds:schemaRef ds:uri="http://schemas.microsoft.com/office/2006/documentManagement/types"/>
    <ds:schemaRef ds:uri="http://schemas.microsoft.com/office/2006/metadata/properties"/>
    <ds:schemaRef ds:uri="0f592387-0bbd-4db1-8737-7c6c63e36110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33a920fc-ba5f-48b3-9ea4-71878745f4fd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1301</TotalTime>
  <Words>1609</Words>
  <Application>Microsoft Office PowerPoint</Application>
  <PresentationFormat>Custom</PresentationFormat>
  <Paragraphs>262</Paragraphs>
  <Slides>38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Aptos</vt:lpstr>
      <vt:lpstr>DM Serif Display</vt:lpstr>
      <vt:lpstr>Wingdings</vt:lpstr>
      <vt:lpstr>Arial</vt:lpstr>
      <vt:lpstr>Montserrat</vt:lpstr>
      <vt:lpstr>Calibri</vt:lpstr>
      <vt:lpstr>Montserrat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MRCI General PowerPoint Template</dc:title>
  <dc:creator>Pretty Ndawo</dc:creator>
  <cp:lastModifiedBy>Pretty Ndawo</cp:lastModifiedBy>
  <cp:revision>5</cp:revision>
  <cp:lastPrinted>2025-10-15T15:09:28Z</cp:lastPrinted>
  <dcterms:created xsi:type="dcterms:W3CDTF">2006-08-16T00:00:00Z</dcterms:created>
  <dcterms:modified xsi:type="dcterms:W3CDTF">2025-10-15T16:03:57Z</dcterms:modified>
  <dc:identifier>DAGfWuYEvfM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0x010100BB3E77A1AFD67B4CA1F19B7C0EFF2A82</vt:lpwstr>
  </property>
  <property fmtid="{D5CDD505-2E9C-101B-9397-08002B2CF9AE}" pid="3" name="MediaServiceImageTags">
    <vt:lpwstr/>
  </property>
</Properties>
</file>