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91" r:id="rId6"/>
    <p:sldId id="258" r:id="rId7"/>
    <p:sldId id="259" r:id="rId8"/>
    <p:sldId id="261" r:id="rId9"/>
    <p:sldId id="280" r:id="rId10"/>
    <p:sldId id="281" r:id="rId11"/>
    <p:sldId id="282" r:id="rId12"/>
    <p:sldId id="285" r:id="rId13"/>
    <p:sldId id="286" r:id="rId14"/>
    <p:sldId id="287" r:id="rId15"/>
    <p:sldId id="288" r:id="rId16"/>
    <p:sldId id="289" r:id="rId17"/>
    <p:sldId id="283" r:id="rId18"/>
    <p:sldId id="290" r:id="rId19"/>
    <p:sldId id="292" r:id="rId20"/>
    <p:sldId id="284" r:id="rId21"/>
    <p:sldId id="274" r:id="rId22"/>
    <p:sldId id="275" r:id="rId23"/>
    <p:sldId id="279" r:id="rId24"/>
    <p:sldId id="277" r:id="rId25"/>
    <p:sldId id="273" r:id="rId26"/>
    <p:sldId id="272" r:id="rId27"/>
  </p:sldIdLst>
  <p:sldSz cx="18288000" cy="10287000"/>
  <p:notesSz cx="6858000" cy="9144000"/>
  <p:embeddedFontLst>
    <p:embeddedFont>
      <p:font typeface="DM Serif Display" pitchFamily="2" charset="0"/>
      <p:regular r:id="rId28"/>
      <p:italic r:id="rId29"/>
    </p:embeddedFont>
    <p:embeddedFont>
      <p:font typeface="Montserrat" panose="00000500000000000000" pitchFamily="2" charset="0"/>
      <p:regular r:id="rId30"/>
      <p:bold r:id="rId31"/>
      <p:italic r:id="rId32"/>
      <p:boldItalic r:id="rId33"/>
    </p:embeddedFont>
    <p:embeddedFont>
      <p:font typeface="Montserrat Bold" panose="00000800000000000000" charset="0"/>
      <p:regular r:id="rId34"/>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76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8889" autoAdjust="0"/>
  </p:normalViewPr>
  <p:slideViewPr>
    <p:cSldViewPr>
      <p:cViewPr varScale="1">
        <p:scale>
          <a:sx n="49" d="100"/>
          <a:sy n="49" d="100"/>
        </p:scale>
        <p:origin x="104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employmentpermits.enterprise.gov.ie/"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mrci.ie/contact-us/" TargetMode="External"/><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8" Type="http://schemas.openxmlformats.org/officeDocument/2006/relationships/hyperlink" Target="https://www.mrci.ie/contact-us/" TargetMode="External"/><Relationship Id="rId3" Type="http://schemas.openxmlformats.org/officeDocument/2006/relationships/hyperlink" Target="https://portal.irishimmigration.ie/en/" TargetMode="External"/><Relationship Id="rId7" Type="http://schemas.openxmlformats.org/officeDocument/2006/relationships/hyperlink" Target="https://enterprise.gov.ie/en/what-we-do/workplace-and-skills/employment-permits/current-application-processing-dates/" TargetMode="External"/><Relationship Id="rId2" Type="http://schemas.openxmlformats.org/officeDocument/2006/relationships/hyperlink" Target="https://www.irishimmigration.ie/my-situation-has-changed-since-i-arrived-in-ireland/reactivation-employment-permit-scheme/" TargetMode="External"/><Relationship Id="rId1" Type="http://schemas.openxmlformats.org/officeDocument/2006/relationships/slideLayout" Target="../slideLayouts/slideLayout7.xml"/><Relationship Id="rId6" Type="http://schemas.openxmlformats.org/officeDocument/2006/relationships/hyperlink" Target="https://enterprise.gov.ie/en/what-we-do/workplace-and-skills/employment-permits/latest-updates/new-eps/new-employment-permits-system.html" TargetMode="External"/><Relationship Id="rId5" Type="http://schemas.openxmlformats.org/officeDocument/2006/relationships/hyperlink" Target="https://employmentpermits.enterprise.gov.ie/" TargetMode="External"/><Relationship Id="rId4" Type="http://schemas.openxmlformats.org/officeDocument/2006/relationships/hyperlink" Target="https://www.youtube.com/watch?v=Z8XN7PyXhUU" TargetMode="External"/><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p:cNvGrpSpPr/>
        <p:nvPr/>
      </p:nvGrpSpPr>
      <p:grpSpPr>
        <a:xfrm>
          <a:off x="0" y="0"/>
          <a:ext cx="0" cy="0"/>
          <a:chOff x="0" y="0"/>
          <a:chExt cx="0" cy="0"/>
        </a:xfrm>
      </p:grpSpPr>
      <p:grpSp>
        <p:nvGrpSpPr>
          <p:cNvPr id="2" name="Group 2"/>
          <p:cNvGrpSpPr/>
          <p:nvPr/>
        </p:nvGrpSpPr>
        <p:grpSpPr>
          <a:xfrm>
            <a:off x="0" y="5877655"/>
            <a:ext cx="18288000" cy="3882409"/>
            <a:chOff x="0" y="0"/>
            <a:chExt cx="6374902" cy="1178438"/>
          </a:xfrm>
        </p:grpSpPr>
        <p:sp>
          <p:nvSpPr>
            <p:cNvPr id="3" name="Freeform 3"/>
            <p:cNvSpPr/>
            <p:nvPr/>
          </p:nvSpPr>
          <p:spPr>
            <a:xfrm>
              <a:off x="0" y="0"/>
              <a:ext cx="6374902" cy="1178438"/>
            </a:xfrm>
            <a:custGeom>
              <a:avLst/>
              <a:gdLst/>
              <a:ahLst/>
              <a:cxnLst/>
              <a:rect l="l" t="t" r="r" b="b"/>
              <a:pathLst>
                <a:path w="6374902" h="1178438">
                  <a:moveTo>
                    <a:pt x="0" y="0"/>
                  </a:moveTo>
                  <a:lnTo>
                    <a:pt x="6374902" y="0"/>
                  </a:lnTo>
                  <a:lnTo>
                    <a:pt x="6374902" y="1178438"/>
                  </a:lnTo>
                  <a:lnTo>
                    <a:pt x="0" y="1178438"/>
                  </a:lnTo>
                  <a:close/>
                </a:path>
              </a:pathLst>
            </a:custGeom>
            <a:solidFill>
              <a:srgbClr val="F9F5EF"/>
            </a:solidFill>
          </p:spPr>
          <p:txBody>
            <a:bodyPr/>
            <a:lstStyle/>
            <a:p>
              <a:endParaRPr lang="en-IE"/>
            </a:p>
          </p:txBody>
        </p:sp>
        <p:sp>
          <p:nvSpPr>
            <p:cNvPr id="4" name="TextBox 4"/>
            <p:cNvSpPr txBox="1"/>
            <p:nvPr/>
          </p:nvSpPr>
          <p:spPr>
            <a:xfrm>
              <a:off x="0" y="-28575"/>
              <a:ext cx="6374902" cy="1207013"/>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616528" y="5365677"/>
            <a:ext cx="1688857" cy="1023957"/>
            <a:chOff x="0" y="0"/>
            <a:chExt cx="1173013" cy="711200"/>
          </a:xfrm>
        </p:grpSpPr>
        <p:sp>
          <p:nvSpPr>
            <p:cNvPr id="6" name="Freeform 6"/>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a:p>
          </p:txBody>
        </p:sp>
        <p:sp>
          <p:nvSpPr>
            <p:cNvPr id="7" name="TextBox 7"/>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grpSp>
        <p:nvGrpSpPr>
          <p:cNvPr id="8" name="Group 8"/>
          <p:cNvGrpSpPr/>
          <p:nvPr/>
        </p:nvGrpSpPr>
        <p:grpSpPr>
          <a:xfrm>
            <a:off x="0" y="9242526"/>
            <a:ext cx="18288000" cy="1519671"/>
            <a:chOff x="0" y="0"/>
            <a:chExt cx="6374902" cy="529733"/>
          </a:xfrm>
        </p:grpSpPr>
        <p:sp>
          <p:nvSpPr>
            <p:cNvPr id="9" name="Freeform 9"/>
            <p:cNvSpPr/>
            <p:nvPr/>
          </p:nvSpPr>
          <p:spPr>
            <a:xfrm>
              <a:off x="0" y="0"/>
              <a:ext cx="6374902" cy="529733"/>
            </a:xfrm>
            <a:custGeom>
              <a:avLst/>
              <a:gdLst/>
              <a:ahLst/>
              <a:cxnLst/>
              <a:rect l="l" t="t" r="r" b="b"/>
              <a:pathLst>
                <a:path w="6374902" h="529733">
                  <a:moveTo>
                    <a:pt x="0" y="0"/>
                  </a:moveTo>
                  <a:lnTo>
                    <a:pt x="6374902" y="0"/>
                  </a:lnTo>
                  <a:lnTo>
                    <a:pt x="6374902" y="529733"/>
                  </a:lnTo>
                  <a:lnTo>
                    <a:pt x="0" y="529733"/>
                  </a:lnTo>
                  <a:close/>
                </a:path>
              </a:pathLst>
            </a:custGeom>
            <a:solidFill>
              <a:srgbClr val="1D3752"/>
            </a:solidFill>
          </p:spPr>
          <p:txBody>
            <a:bodyPr/>
            <a:lstStyle/>
            <a:p>
              <a:endParaRPr lang="en-IE"/>
            </a:p>
          </p:txBody>
        </p:sp>
        <p:sp>
          <p:nvSpPr>
            <p:cNvPr id="10" name="TextBox 10"/>
            <p:cNvSpPr txBox="1"/>
            <p:nvPr/>
          </p:nvSpPr>
          <p:spPr>
            <a:xfrm>
              <a:off x="0" y="-28575"/>
              <a:ext cx="6374902" cy="558308"/>
            </a:xfrm>
            <a:prstGeom prst="rect">
              <a:avLst/>
            </a:prstGeom>
          </p:spPr>
          <p:txBody>
            <a:bodyPr lIns="50800" tIns="50800" rIns="50800" bIns="50800" rtlCol="0" anchor="ctr"/>
            <a:lstStyle/>
            <a:p>
              <a:pPr algn="ctr">
                <a:lnSpc>
                  <a:spcPts val="1960"/>
                </a:lnSpc>
              </a:pPr>
              <a:endParaRPr/>
            </a:p>
          </p:txBody>
        </p:sp>
      </p:grpSp>
      <p:sp>
        <p:nvSpPr>
          <p:cNvPr id="11" name="Freeform 11"/>
          <p:cNvSpPr/>
          <p:nvPr/>
        </p:nvSpPr>
        <p:spPr>
          <a:xfrm>
            <a:off x="11234344" y="6338301"/>
            <a:ext cx="5543514" cy="1333908"/>
          </a:xfrm>
          <a:custGeom>
            <a:avLst/>
            <a:gdLst/>
            <a:ahLst/>
            <a:cxnLst/>
            <a:rect l="l" t="t" r="r" b="b"/>
            <a:pathLst>
              <a:path w="5543514" h="1333908">
                <a:moveTo>
                  <a:pt x="0" y="0"/>
                </a:moveTo>
                <a:lnTo>
                  <a:pt x="5543514" y="0"/>
                </a:lnTo>
                <a:lnTo>
                  <a:pt x="5543514" y="1333908"/>
                </a:lnTo>
                <a:lnTo>
                  <a:pt x="0" y="1333908"/>
                </a:lnTo>
                <a:lnTo>
                  <a:pt x="0" y="0"/>
                </a:lnTo>
                <a:close/>
              </a:path>
            </a:pathLst>
          </a:custGeom>
          <a:blipFill>
            <a:blip r:embed="rId2"/>
            <a:stretch>
              <a:fillRect/>
            </a:stretch>
          </a:blipFill>
        </p:spPr>
        <p:txBody>
          <a:bodyPr/>
          <a:lstStyle/>
          <a:p>
            <a:endParaRPr lang="en-IE"/>
          </a:p>
        </p:txBody>
      </p:sp>
      <p:sp>
        <p:nvSpPr>
          <p:cNvPr id="12" name="Freeform 12"/>
          <p:cNvSpPr/>
          <p:nvPr/>
        </p:nvSpPr>
        <p:spPr>
          <a:xfrm>
            <a:off x="10050121" y="7814236"/>
            <a:ext cx="7911959" cy="1188358"/>
          </a:xfrm>
          <a:custGeom>
            <a:avLst/>
            <a:gdLst/>
            <a:ahLst/>
            <a:cxnLst/>
            <a:rect l="l" t="t" r="r" b="b"/>
            <a:pathLst>
              <a:path w="7911959" h="1188358">
                <a:moveTo>
                  <a:pt x="0" y="0"/>
                </a:moveTo>
                <a:lnTo>
                  <a:pt x="7911959" y="0"/>
                </a:lnTo>
                <a:lnTo>
                  <a:pt x="7911959" y="1188358"/>
                </a:lnTo>
                <a:lnTo>
                  <a:pt x="0" y="1188358"/>
                </a:lnTo>
                <a:lnTo>
                  <a:pt x="0" y="0"/>
                </a:lnTo>
                <a:close/>
              </a:path>
            </a:pathLst>
          </a:custGeom>
          <a:blipFill>
            <a:blip r:embed="rId3"/>
            <a:stretch>
              <a:fillRect t="-259093" b="-306696"/>
            </a:stretch>
          </a:blipFill>
        </p:spPr>
        <p:txBody>
          <a:bodyPr/>
          <a:lstStyle/>
          <a:p>
            <a:endParaRPr lang="en-IE"/>
          </a:p>
        </p:txBody>
      </p:sp>
      <p:sp>
        <p:nvSpPr>
          <p:cNvPr id="14" name="TextBox 14"/>
          <p:cNvSpPr txBox="1"/>
          <p:nvPr/>
        </p:nvSpPr>
        <p:spPr>
          <a:xfrm>
            <a:off x="525738" y="549871"/>
            <a:ext cx="17236523" cy="4527586"/>
          </a:xfrm>
          <a:prstGeom prst="rect">
            <a:avLst/>
          </a:prstGeom>
        </p:spPr>
        <p:txBody>
          <a:bodyPr wrap="square" lIns="0" tIns="0" rIns="0" bIns="0" rtlCol="0" anchor="t">
            <a:spAutoFit/>
          </a:bodyPr>
          <a:lstStyle/>
          <a:p>
            <a:pPr algn="ctr">
              <a:lnSpc>
                <a:spcPts val="11889"/>
              </a:lnSpc>
            </a:pPr>
            <a:r>
              <a:rPr lang="en-GB" sz="8800" dirty="0">
                <a:solidFill>
                  <a:srgbClr val="F9F5EF"/>
                </a:solidFill>
                <a:latin typeface="DM Serif Display"/>
                <a:ea typeface="DM Serif Display"/>
                <a:cs typeface="DM Serif Display"/>
                <a:sym typeface="DM Serif Display"/>
              </a:rPr>
              <a:t>Reactivation Application for Employment Permit Holders: Information Session</a:t>
            </a:r>
            <a:endParaRPr lang="en-US" sz="8800" dirty="0">
              <a:solidFill>
                <a:srgbClr val="F9F5EF"/>
              </a:solidFill>
              <a:latin typeface="DM Serif Display"/>
              <a:ea typeface="DM Serif Display"/>
              <a:cs typeface="DM Serif Display"/>
              <a:sym typeface="DM Serif Display"/>
            </a:endParaRPr>
          </a:p>
        </p:txBody>
      </p:sp>
      <p:sp>
        <p:nvSpPr>
          <p:cNvPr id="15" name="TextBox 15"/>
          <p:cNvSpPr txBox="1"/>
          <p:nvPr/>
        </p:nvSpPr>
        <p:spPr>
          <a:xfrm>
            <a:off x="1143000" y="6856901"/>
            <a:ext cx="4275012" cy="285399"/>
          </a:xfrm>
          <a:prstGeom prst="rect">
            <a:avLst/>
          </a:prstGeom>
        </p:spPr>
        <p:txBody>
          <a:bodyPr lIns="0" tIns="0" rIns="0" bIns="0" rtlCol="0" anchor="t">
            <a:spAutoFit/>
          </a:bodyPr>
          <a:lstStyle/>
          <a:p>
            <a:pPr algn="l">
              <a:lnSpc>
                <a:spcPts val="2413"/>
              </a:lnSpc>
            </a:pPr>
            <a:r>
              <a:rPr lang="en-US" sz="1723" dirty="0">
                <a:solidFill>
                  <a:srgbClr val="2C7695"/>
                </a:solidFill>
                <a:latin typeface="Montserrat"/>
                <a:ea typeface="Montserrat"/>
                <a:cs typeface="Montserrat"/>
                <a:sym typeface="Montserrat"/>
              </a:rPr>
              <a:t>Presented by:</a:t>
            </a:r>
          </a:p>
        </p:txBody>
      </p:sp>
      <p:sp>
        <p:nvSpPr>
          <p:cNvPr id="16" name="TextBox 16"/>
          <p:cNvSpPr txBox="1"/>
          <p:nvPr/>
        </p:nvSpPr>
        <p:spPr>
          <a:xfrm>
            <a:off x="1143000" y="7224999"/>
            <a:ext cx="4275012" cy="321430"/>
          </a:xfrm>
          <a:prstGeom prst="rect">
            <a:avLst/>
          </a:prstGeom>
        </p:spPr>
        <p:txBody>
          <a:bodyPr lIns="0" tIns="0" rIns="0" bIns="0" rtlCol="0" anchor="t">
            <a:spAutoFit/>
          </a:bodyPr>
          <a:lstStyle/>
          <a:p>
            <a:pPr algn="l">
              <a:lnSpc>
                <a:spcPts val="2469"/>
              </a:lnSpc>
            </a:pPr>
            <a:r>
              <a:rPr lang="en-US" sz="2245" dirty="0">
                <a:solidFill>
                  <a:srgbClr val="2C7695"/>
                </a:solidFill>
                <a:latin typeface="Montserrat"/>
                <a:ea typeface="Montserrat"/>
                <a:cs typeface="Montserrat"/>
                <a:sym typeface="Montserrat"/>
              </a:rPr>
              <a:t>Daniel Korolev, MRCI</a:t>
            </a:r>
          </a:p>
        </p:txBody>
      </p:sp>
      <p:sp>
        <p:nvSpPr>
          <p:cNvPr id="17" name="TextBox 17"/>
          <p:cNvSpPr txBox="1"/>
          <p:nvPr/>
        </p:nvSpPr>
        <p:spPr>
          <a:xfrm>
            <a:off x="1143000" y="7877709"/>
            <a:ext cx="3175656" cy="403380"/>
          </a:xfrm>
          <a:prstGeom prst="rect">
            <a:avLst/>
          </a:prstGeom>
        </p:spPr>
        <p:txBody>
          <a:bodyPr lIns="0" tIns="0" rIns="0" bIns="0" rtlCol="0" anchor="t">
            <a:spAutoFit/>
          </a:bodyPr>
          <a:lstStyle/>
          <a:p>
            <a:pPr algn="l">
              <a:lnSpc>
                <a:spcPts val="3079"/>
              </a:lnSpc>
            </a:pPr>
            <a:r>
              <a:rPr lang="en-US" sz="2799" dirty="0">
                <a:solidFill>
                  <a:srgbClr val="2C7695"/>
                </a:solidFill>
                <a:latin typeface="DM Serif Display"/>
                <a:ea typeface="DM Serif Display"/>
                <a:cs typeface="DM Serif Display"/>
                <a:sym typeface="DM Serif Display"/>
              </a:rPr>
              <a:t>03/09/2025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9CF52E27-D615-EF1D-EEAB-3E36F3E3A7E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E896A29-BF15-B711-45B7-773EFBD4DA60}"/>
              </a:ext>
            </a:extLst>
          </p:cNvPr>
          <p:cNvGrpSpPr/>
          <p:nvPr/>
        </p:nvGrpSpPr>
        <p:grpSpPr>
          <a:xfrm>
            <a:off x="0" y="0"/>
            <a:ext cx="18288000" cy="1698942"/>
            <a:chOff x="0" y="0"/>
            <a:chExt cx="4070932" cy="592224"/>
          </a:xfrm>
        </p:grpSpPr>
        <p:sp>
          <p:nvSpPr>
            <p:cNvPr id="3" name="Freeform 3">
              <a:extLst>
                <a:ext uri="{FF2B5EF4-FFF2-40B4-BE49-F238E27FC236}">
                  <a16:creationId xmlns:a16="http://schemas.microsoft.com/office/drawing/2014/main" id="{2B44132B-A3DF-18A0-6F84-BA6E48739BF7}"/>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a:p>
          </p:txBody>
        </p:sp>
        <p:sp>
          <p:nvSpPr>
            <p:cNvPr id="4" name="TextBox 4">
              <a:extLst>
                <a:ext uri="{FF2B5EF4-FFF2-40B4-BE49-F238E27FC236}">
                  <a16:creationId xmlns:a16="http://schemas.microsoft.com/office/drawing/2014/main" id="{C08D89EF-67A0-506B-386F-AE013012D3CD}"/>
                </a:ext>
              </a:extLst>
            </p:cNvPr>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6" name="TextBox 6">
            <a:extLst>
              <a:ext uri="{FF2B5EF4-FFF2-40B4-BE49-F238E27FC236}">
                <a16:creationId xmlns:a16="http://schemas.microsoft.com/office/drawing/2014/main" id="{DBB90EF7-F8F0-CF77-E13A-CEA782C85488}"/>
              </a:ext>
            </a:extLst>
          </p:cNvPr>
          <p:cNvSpPr txBox="1"/>
          <p:nvPr/>
        </p:nvSpPr>
        <p:spPr>
          <a:xfrm>
            <a:off x="381000" y="784603"/>
            <a:ext cx="16764000" cy="1243354"/>
          </a:xfrm>
          <a:prstGeom prst="rect">
            <a:avLst/>
          </a:prstGeom>
        </p:spPr>
        <p:txBody>
          <a:bodyPr wrap="square" lIns="0" tIns="0" rIns="0" bIns="0" rtlCol="0" anchor="t">
            <a:spAutoFit/>
          </a:bodyPr>
          <a:lstStyle/>
          <a:p>
            <a:pPr>
              <a:lnSpc>
                <a:spcPts val="4199"/>
              </a:lnSpc>
            </a:pPr>
            <a:r>
              <a:rPr lang="en-US" sz="8000" dirty="0">
                <a:solidFill>
                  <a:srgbClr val="F9F5EF"/>
                </a:solidFill>
                <a:latin typeface="DM Serif Display" pitchFamily="2" charset="0"/>
                <a:ea typeface="Montserrat"/>
                <a:cs typeface="Montserrat"/>
                <a:sym typeface="Montserrat"/>
              </a:rPr>
              <a:t>04. </a:t>
            </a:r>
            <a:r>
              <a:rPr lang="en-GB" sz="8000" dirty="0">
                <a:solidFill>
                  <a:srgbClr val="F9F5EF"/>
                </a:solidFill>
                <a:latin typeface="DM Serif Display" pitchFamily="2" charset="0"/>
                <a:ea typeface="Montserrat"/>
                <a:cs typeface="Montserrat"/>
                <a:sym typeface="Montserrat"/>
              </a:rPr>
              <a:t>Step 1: Applying to Immigration</a:t>
            </a:r>
            <a:endParaRPr lang="en-US" sz="8000" dirty="0">
              <a:solidFill>
                <a:srgbClr val="F9F5EF"/>
              </a:solidFill>
              <a:latin typeface="DM Serif Display" pitchFamily="2" charset="0"/>
              <a:ea typeface="Montserrat"/>
              <a:cs typeface="Montserrat"/>
              <a:sym typeface="Montserrat"/>
            </a:endParaRPr>
          </a:p>
          <a:p>
            <a:pPr algn="just">
              <a:lnSpc>
                <a:spcPts val="4199"/>
              </a:lnSpc>
            </a:pPr>
            <a:endParaRPr lang="en-US" sz="8000" dirty="0">
              <a:solidFill>
                <a:srgbClr val="F9F5EF"/>
              </a:solidFill>
              <a:latin typeface="DM Serif Display" pitchFamily="2" charset="0"/>
              <a:ea typeface="Montserrat"/>
              <a:cs typeface="Montserrat"/>
              <a:sym typeface="Montserrat"/>
            </a:endParaRPr>
          </a:p>
        </p:txBody>
      </p:sp>
      <p:sp>
        <p:nvSpPr>
          <p:cNvPr id="9" name="AutoShape 9">
            <a:extLst>
              <a:ext uri="{FF2B5EF4-FFF2-40B4-BE49-F238E27FC236}">
                <a16:creationId xmlns:a16="http://schemas.microsoft.com/office/drawing/2014/main" id="{1D016D5E-668E-112E-FEFD-31D2E98E398B}"/>
              </a:ext>
            </a:extLst>
          </p:cNvPr>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endParaRPr lang="en-IE"/>
          </a:p>
        </p:txBody>
      </p:sp>
      <p:grpSp>
        <p:nvGrpSpPr>
          <p:cNvPr id="10" name="Group 10">
            <a:extLst>
              <a:ext uri="{FF2B5EF4-FFF2-40B4-BE49-F238E27FC236}">
                <a16:creationId xmlns:a16="http://schemas.microsoft.com/office/drawing/2014/main" id="{A0FD3B0F-CD7F-1D8E-1F54-495B37256E1E}"/>
              </a:ext>
            </a:extLst>
          </p:cNvPr>
          <p:cNvGrpSpPr/>
          <p:nvPr/>
        </p:nvGrpSpPr>
        <p:grpSpPr>
          <a:xfrm rot="5400000">
            <a:off x="15393304" y="-1241785"/>
            <a:ext cx="1688857" cy="4100536"/>
            <a:chOff x="-24967" y="-2467070"/>
            <a:chExt cx="1173013" cy="2848070"/>
          </a:xfrm>
        </p:grpSpPr>
        <p:sp>
          <p:nvSpPr>
            <p:cNvPr id="11" name="Freeform 11">
              <a:extLst>
                <a:ext uri="{FF2B5EF4-FFF2-40B4-BE49-F238E27FC236}">
                  <a16:creationId xmlns:a16="http://schemas.microsoft.com/office/drawing/2014/main" id="{09EDBABA-A699-855C-96DD-D72F39D66E5E}"/>
                </a:ext>
              </a:extLst>
            </p:cNvPr>
            <p:cNvSpPr/>
            <p:nvPr/>
          </p:nvSpPr>
          <p:spPr>
            <a:xfrm>
              <a:off x="-24967" y="-246707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dirty="0"/>
            </a:p>
          </p:txBody>
        </p:sp>
        <p:sp>
          <p:nvSpPr>
            <p:cNvPr id="12" name="TextBox 12">
              <a:extLst>
                <a:ext uri="{FF2B5EF4-FFF2-40B4-BE49-F238E27FC236}">
                  <a16:creationId xmlns:a16="http://schemas.microsoft.com/office/drawing/2014/main" id="{3AA910D5-A6AE-59E4-CF8F-0638AE4F477A}"/>
                </a:ext>
              </a:extLst>
            </p:cNvPr>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13" name="Freeform 13">
            <a:extLst>
              <a:ext uri="{FF2B5EF4-FFF2-40B4-BE49-F238E27FC236}">
                <a16:creationId xmlns:a16="http://schemas.microsoft.com/office/drawing/2014/main" id="{2F928CAC-F0D1-D74E-8AB5-63DBF0DE42BE}"/>
              </a:ext>
            </a:extLst>
          </p:cNvPr>
          <p:cNvSpPr/>
          <p:nvPr/>
        </p:nvSpPr>
        <p:spPr>
          <a:xfrm>
            <a:off x="609600" y="9202287"/>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endParaRPr lang="en-IE"/>
          </a:p>
        </p:txBody>
      </p:sp>
      <p:sp>
        <p:nvSpPr>
          <p:cNvPr id="5" name="TextBox 8">
            <a:extLst>
              <a:ext uri="{FF2B5EF4-FFF2-40B4-BE49-F238E27FC236}">
                <a16:creationId xmlns:a16="http://schemas.microsoft.com/office/drawing/2014/main" id="{CB69F66A-7C08-0C50-5161-11C4E9EFD6FA}"/>
              </a:ext>
            </a:extLst>
          </p:cNvPr>
          <p:cNvSpPr txBox="1"/>
          <p:nvPr/>
        </p:nvSpPr>
        <p:spPr>
          <a:xfrm>
            <a:off x="3657600" y="1832995"/>
            <a:ext cx="10972800" cy="600357"/>
          </a:xfrm>
          <a:prstGeom prst="rect">
            <a:avLst/>
          </a:prstGeom>
        </p:spPr>
        <p:txBody>
          <a:bodyPr wrap="square" lIns="0" tIns="0" rIns="0" bIns="0" rtlCol="0" anchor="t">
            <a:spAutoFit/>
          </a:bodyPr>
          <a:lstStyle/>
          <a:p>
            <a:pPr algn="l">
              <a:lnSpc>
                <a:spcPts val="4620"/>
              </a:lnSpc>
            </a:pPr>
            <a:r>
              <a:rPr lang="en-US" sz="4200" dirty="0">
                <a:solidFill>
                  <a:srgbClr val="F9F5EF"/>
                </a:solidFill>
                <a:latin typeface="DM Serif Display"/>
                <a:ea typeface="DM Serif Display"/>
                <a:cs typeface="DM Serif Display"/>
                <a:sym typeface="DM Serif Display"/>
              </a:rPr>
              <a:t>Submitting Application Through the Portal</a:t>
            </a:r>
          </a:p>
        </p:txBody>
      </p:sp>
      <p:pic>
        <p:nvPicPr>
          <p:cNvPr id="17" name="Picture 16" descr="A screenshot of a computer&#10;&#10;AI-generated content may be incorrect.">
            <a:extLst>
              <a:ext uri="{FF2B5EF4-FFF2-40B4-BE49-F238E27FC236}">
                <a16:creationId xmlns:a16="http://schemas.microsoft.com/office/drawing/2014/main" id="{D3264DE0-477E-412E-B7B7-3FDCA3CB7E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532698"/>
            <a:ext cx="8991600" cy="6629275"/>
          </a:xfrm>
          <a:prstGeom prst="rect">
            <a:avLst/>
          </a:prstGeom>
        </p:spPr>
      </p:pic>
      <p:pic>
        <p:nvPicPr>
          <p:cNvPr id="25" name="Graphic 24" descr="Badge 1 with solid fill">
            <a:extLst>
              <a:ext uri="{FF2B5EF4-FFF2-40B4-BE49-F238E27FC236}">
                <a16:creationId xmlns:a16="http://schemas.microsoft.com/office/drawing/2014/main" id="{5D2FEC6F-BF49-B1FA-1EC4-D64663A580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192000" y="3009900"/>
            <a:ext cx="914400" cy="914400"/>
          </a:xfrm>
          <a:prstGeom prst="rect">
            <a:avLst/>
          </a:prstGeom>
        </p:spPr>
      </p:pic>
    </p:spTree>
    <p:extLst>
      <p:ext uri="{BB962C8B-B14F-4D97-AF65-F5344CB8AC3E}">
        <p14:creationId xmlns:p14="http://schemas.microsoft.com/office/powerpoint/2010/main" val="2202061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1C28E8EC-207A-F227-958A-C7F6B978444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3A06C47-94D3-7A57-043A-94A7886FE87D}"/>
              </a:ext>
            </a:extLst>
          </p:cNvPr>
          <p:cNvGrpSpPr/>
          <p:nvPr/>
        </p:nvGrpSpPr>
        <p:grpSpPr>
          <a:xfrm>
            <a:off x="0" y="0"/>
            <a:ext cx="18288000" cy="1698942"/>
            <a:chOff x="0" y="0"/>
            <a:chExt cx="4070932" cy="592224"/>
          </a:xfrm>
        </p:grpSpPr>
        <p:sp>
          <p:nvSpPr>
            <p:cNvPr id="3" name="Freeform 3">
              <a:extLst>
                <a:ext uri="{FF2B5EF4-FFF2-40B4-BE49-F238E27FC236}">
                  <a16:creationId xmlns:a16="http://schemas.microsoft.com/office/drawing/2014/main" id="{5A896F46-DAE3-040E-D880-C581E2925D07}"/>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a:p>
          </p:txBody>
        </p:sp>
        <p:sp>
          <p:nvSpPr>
            <p:cNvPr id="4" name="TextBox 4">
              <a:extLst>
                <a:ext uri="{FF2B5EF4-FFF2-40B4-BE49-F238E27FC236}">
                  <a16:creationId xmlns:a16="http://schemas.microsoft.com/office/drawing/2014/main" id="{DD02300D-F007-94F4-ABA6-390A9DA47D56}"/>
                </a:ext>
              </a:extLst>
            </p:cNvPr>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6" name="TextBox 6">
            <a:extLst>
              <a:ext uri="{FF2B5EF4-FFF2-40B4-BE49-F238E27FC236}">
                <a16:creationId xmlns:a16="http://schemas.microsoft.com/office/drawing/2014/main" id="{7998C0F6-7A2F-D0D7-F3F3-DB95B8CBE634}"/>
              </a:ext>
            </a:extLst>
          </p:cNvPr>
          <p:cNvSpPr txBox="1"/>
          <p:nvPr/>
        </p:nvSpPr>
        <p:spPr>
          <a:xfrm>
            <a:off x="381000" y="784603"/>
            <a:ext cx="16764000" cy="1243354"/>
          </a:xfrm>
          <a:prstGeom prst="rect">
            <a:avLst/>
          </a:prstGeom>
        </p:spPr>
        <p:txBody>
          <a:bodyPr wrap="square" lIns="0" tIns="0" rIns="0" bIns="0" rtlCol="0" anchor="t">
            <a:spAutoFit/>
          </a:bodyPr>
          <a:lstStyle/>
          <a:p>
            <a:pPr>
              <a:lnSpc>
                <a:spcPts val="4199"/>
              </a:lnSpc>
            </a:pPr>
            <a:r>
              <a:rPr lang="en-US" sz="8000" dirty="0">
                <a:solidFill>
                  <a:srgbClr val="F9F5EF"/>
                </a:solidFill>
                <a:latin typeface="DM Serif Display" pitchFamily="2" charset="0"/>
                <a:ea typeface="Montserrat"/>
                <a:cs typeface="Montserrat"/>
                <a:sym typeface="Montserrat"/>
              </a:rPr>
              <a:t>04. </a:t>
            </a:r>
            <a:r>
              <a:rPr lang="en-GB" sz="8000" dirty="0">
                <a:solidFill>
                  <a:srgbClr val="F9F5EF"/>
                </a:solidFill>
                <a:latin typeface="DM Serif Display" pitchFamily="2" charset="0"/>
                <a:ea typeface="Montserrat"/>
                <a:cs typeface="Montserrat"/>
                <a:sym typeface="Montserrat"/>
              </a:rPr>
              <a:t>Step 1: Applying to Immigration</a:t>
            </a:r>
            <a:endParaRPr lang="en-US" sz="8000" dirty="0">
              <a:solidFill>
                <a:srgbClr val="F9F5EF"/>
              </a:solidFill>
              <a:latin typeface="DM Serif Display" pitchFamily="2" charset="0"/>
              <a:ea typeface="Montserrat"/>
              <a:cs typeface="Montserrat"/>
              <a:sym typeface="Montserrat"/>
            </a:endParaRPr>
          </a:p>
          <a:p>
            <a:pPr algn="just">
              <a:lnSpc>
                <a:spcPts val="4199"/>
              </a:lnSpc>
            </a:pPr>
            <a:endParaRPr lang="en-US" sz="8000" dirty="0">
              <a:solidFill>
                <a:srgbClr val="F9F5EF"/>
              </a:solidFill>
              <a:latin typeface="DM Serif Display" pitchFamily="2" charset="0"/>
              <a:ea typeface="Montserrat"/>
              <a:cs typeface="Montserrat"/>
              <a:sym typeface="Montserrat"/>
            </a:endParaRPr>
          </a:p>
        </p:txBody>
      </p:sp>
      <p:sp>
        <p:nvSpPr>
          <p:cNvPr id="9" name="AutoShape 9">
            <a:extLst>
              <a:ext uri="{FF2B5EF4-FFF2-40B4-BE49-F238E27FC236}">
                <a16:creationId xmlns:a16="http://schemas.microsoft.com/office/drawing/2014/main" id="{AB5EED9A-83F8-03F4-FFF1-D965C0276CAF}"/>
              </a:ext>
            </a:extLst>
          </p:cNvPr>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endParaRPr lang="en-IE"/>
          </a:p>
        </p:txBody>
      </p:sp>
      <p:grpSp>
        <p:nvGrpSpPr>
          <p:cNvPr id="10" name="Group 10">
            <a:extLst>
              <a:ext uri="{FF2B5EF4-FFF2-40B4-BE49-F238E27FC236}">
                <a16:creationId xmlns:a16="http://schemas.microsoft.com/office/drawing/2014/main" id="{8F95F75F-3E91-CE5A-4644-5FD809B85A55}"/>
              </a:ext>
            </a:extLst>
          </p:cNvPr>
          <p:cNvGrpSpPr/>
          <p:nvPr/>
        </p:nvGrpSpPr>
        <p:grpSpPr>
          <a:xfrm rot="5400000">
            <a:off x="15393304" y="-1241785"/>
            <a:ext cx="1688857" cy="4100536"/>
            <a:chOff x="-24967" y="-2467070"/>
            <a:chExt cx="1173013" cy="2848070"/>
          </a:xfrm>
        </p:grpSpPr>
        <p:sp>
          <p:nvSpPr>
            <p:cNvPr id="11" name="Freeform 11">
              <a:extLst>
                <a:ext uri="{FF2B5EF4-FFF2-40B4-BE49-F238E27FC236}">
                  <a16:creationId xmlns:a16="http://schemas.microsoft.com/office/drawing/2014/main" id="{6AB4EFED-65FD-2EFB-4904-BC88EDEFFC0B}"/>
                </a:ext>
              </a:extLst>
            </p:cNvPr>
            <p:cNvSpPr/>
            <p:nvPr/>
          </p:nvSpPr>
          <p:spPr>
            <a:xfrm>
              <a:off x="-24967" y="-246707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dirty="0"/>
            </a:p>
          </p:txBody>
        </p:sp>
        <p:sp>
          <p:nvSpPr>
            <p:cNvPr id="12" name="TextBox 12">
              <a:extLst>
                <a:ext uri="{FF2B5EF4-FFF2-40B4-BE49-F238E27FC236}">
                  <a16:creationId xmlns:a16="http://schemas.microsoft.com/office/drawing/2014/main" id="{CB526767-4F77-27D8-6A3B-8D1FAA223E07}"/>
                </a:ext>
              </a:extLst>
            </p:cNvPr>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13" name="Freeform 13">
            <a:extLst>
              <a:ext uri="{FF2B5EF4-FFF2-40B4-BE49-F238E27FC236}">
                <a16:creationId xmlns:a16="http://schemas.microsoft.com/office/drawing/2014/main" id="{3D70EF64-E9E2-94DF-EA48-605C8D996E37}"/>
              </a:ext>
            </a:extLst>
          </p:cNvPr>
          <p:cNvSpPr/>
          <p:nvPr/>
        </p:nvSpPr>
        <p:spPr>
          <a:xfrm>
            <a:off x="609600" y="9202287"/>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endParaRPr lang="en-IE"/>
          </a:p>
        </p:txBody>
      </p:sp>
      <p:sp>
        <p:nvSpPr>
          <p:cNvPr id="5" name="TextBox 8">
            <a:extLst>
              <a:ext uri="{FF2B5EF4-FFF2-40B4-BE49-F238E27FC236}">
                <a16:creationId xmlns:a16="http://schemas.microsoft.com/office/drawing/2014/main" id="{E34E9F48-8DF3-FA67-450A-1C32CE743733}"/>
              </a:ext>
            </a:extLst>
          </p:cNvPr>
          <p:cNvSpPr txBox="1"/>
          <p:nvPr/>
        </p:nvSpPr>
        <p:spPr>
          <a:xfrm>
            <a:off x="4038600" y="1847398"/>
            <a:ext cx="10210800" cy="600357"/>
          </a:xfrm>
          <a:prstGeom prst="rect">
            <a:avLst/>
          </a:prstGeom>
        </p:spPr>
        <p:txBody>
          <a:bodyPr wrap="square" lIns="0" tIns="0" rIns="0" bIns="0" rtlCol="0" anchor="t">
            <a:spAutoFit/>
          </a:bodyPr>
          <a:lstStyle/>
          <a:p>
            <a:pPr algn="l">
              <a:lnSpc>
                <a:spcPts val="4620"/>
              </a:lnSpc>
            </a:pPr>
            <a:r>
              <a:rPr lang="en-US" sz="4200" dirty="0">
                <a:solidFill>
                  <a:srgbClr val="F9F5EF"/>
                </a:solidFill>
                <a:latin typeface="DM Serif Display"/>
                <a:ea typeface="DM Serif Display"/>
                <a:cs typeface="DM Serif Display"/>
                <a:sym typeface="DM Serif Display"/>
              </a:rPr>
              <a:t>Submitting Application Through the Portal</a:t>
            </a:r>
          </a:p>
        </p:txBody>
      </p:sp>
      <p:pic>
        <p:nvPicPr>
          <p:cNvPr id="15" name="Picture 14" descr="A screenshot of a computer&#10;&#10;AI-generated content may be incorrect.">
            <a:extLst>
              <a:ext uri="{FF2B5EF4-FFF2-40B4-BE49-F238E27FC236}">
                <a16:creationId xmlns:a16="http://schemas.microsoft.com/office/drawing/2014/main" id="{120635FE-3C09-9EEB-DCC9-00DDB00FD1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300" y="2812560"/>
            <a:ext cx="13487400" cy="6024922"/>
          </a:xfrm>
          <a:prstGeom prst="rect">
            <a:avLst/>
          </a:prstGeom>
        </p:spPr>
      </p:pic>
      <p:pic>
        <p:nvPicPr>
          <p:cNvPr id="8" name="Graphic 7" descr="Badge with solid fill">
            <a:extLst>
              <a:ext uri="{FF2B5EF4-FFF2-40B4-BE49-F238E27FC236}">
                <a16:creationId xmlns:a16="http://schemas.microsoft.com/office/drawing/2014/main" id="{1B57C6EE-569E-9F1A-D433-E0605F2FF6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704014" y="2933700"/>
            <a:ext cx="914400" cy="914400"/>
          </a:xfrm>
          <a:prstGeom prst="rect">
            <a:avLst/>
          </a:prstGeom>
        </p:spPr>
      </p:pic>
    </p:spTree>
    <p:extLst>
      <p:ext uri="{BB962C8B-B14F-4D97-AF65-F5344CB8AC3E}">
        <p14:creationId xmlns:p14="http://schemas.microsoft.com/office/powerpoint/2010/main" val="3341586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202E10AF-23A3-17AE-D880-328F93FFE26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1DCEFC9-385A-D884-13CB-95EF3444D3A7}"/>
              </a:ext>
            </a:extLst>
          </p:cNvPr>
          <p:cNvGrpSpPr/>
          <p:nvPr/>
        </p:nvGrpSpPr>
        <p:grpSpPr>
          <a:xfrm>
            <a:off x="0" y="0"/>
            <a:ext cx="18288000" cy="1698942"/>
            <a:chOff x="0" y="0"/>
            <a:chExt cx="4070932" cy="592224"/>
          </a:xfrm>
        </p:grpSpPr>
        <p:sp>
          <p:nvSpPr>
            <p:cNvPr id="3" name="Freeform 3">
              <a:extLst>
                <a:ext uri="{FF2B5EF4-FFF2-40B4-BE49-F238E27FC236}">
                  <a16:creationId xmlns:a16="http://schemas.microsoft.com/office/drawing/2014/main" id="{3CB9F33A-1D37-C235-43CA-D96618CE86B4}"/>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a:p>
          </p:txBody>
        </p:sp>
        <p:sp>
          <p:nvSpPr>
            <p:cNvPr id="4" name="TextBox 4">
              <a:extLst>
                <a:ext uri="{FF2B5EF4-FFF2-40B4-BE49-F238E27FC236}">
                  <a16:creationId xmlns:a16="http://schemas.microsoft.com/office/drawing/2014/main" id="{7FAE2BC6-1090-6B1D-A3C6-F22660DB95E1}"/>
                </a:ext>
              </a:extLst>
            </p:cNvPr>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6" name="TextBox 6">
            <a:extLst>
              <a:ext uri="{FF2B5EF4-FFF2-40B4-BE49-F238E27FC236}">
                <a16:creationId xmlns:a16="http://schemas.microsoft.com/office/drawing/2014/main" id="{D2AD1723-9C4E-79F8-2E25-B1B2F0E2D367}"/>
              </a:ext>
            </a:extLst>
          </p:cNvPr>
          <p:cNvSpPr txBox="1"/>
          <p:nvPr/>
        </p:nvSpPr>
        <p:spPr>
          <a:xfrm>
            <a:off x="381000" y="784603"/>
            <a:ext cx="16764000" cy="1243354"/>
          </a:xfrm>
          <a:prstGeom prst="rect">
            <a:avLst/>
          </a:prstGeom>
        </p:spPr>
        <p:txBody>
          <a:bodyPr wrap="square" lIns="0" tIns="0" rIns="0" bIns="0" rtlCol="0" anchor="t">
            <a:spAutoFit/>
          </a:bodyPr>
          <a:lstStyle/>
          <a:p>
            <a:pPr>
              <a:lnSpc>
                <a:spcPts val="4199"/>
              </a:lnSpc>
            </a:pPr>
            <a:r>
              <a:rPr lang="en-US" sz="8000" dirty="0">
                <a:solidFill>
                  <a:srgbClr val="F9F5EF"/>
                </a:solidFill>
                <a:latin typeface="DM Serif Display" pitchFamily="2" charset="0"/>
                <a:ea typeface="Montserrat"/>
                <a:cs typeface="Montserrat"/>
                <a:sym typeface="Montserrat"/>
              </a:rPr>
              <a:t>04. </a:t>
            </a:r>
            <a:r>
              <a:rPr lang="en-GB" sz="8000" dirty="0">
                <a:solidFill>
                  <a:srgbClr val="F9F5EF"/>
                </a:solidFill>
                <a:latin typeface="DM Serif Display" pitchFamily="2" charset="0"/>
                <a:ea typeface="Montserrat"/>
                <a:cs typeface="Montserrat"/>
                <a:sym typeface="Montserrat"/>
              </a:rPr>
              <a:t>Step 1: Applying to Immigration</a:t>
            </a:r>
            <a:endParaRPr lang="en-US" sz="8000" dirty="0">
              <a:solidFill>
                <a:srgbClr val="F9F5EF"/>
              </a:solidFill>
              <a:latin typeface="DM Serif Display" pitchFamily="2" charset="0"/>
              <a:ea typeface="Montserrat"/>
              <a:cs typeface="Montserrat"/>
              <a:sym typeface="Montserrat"/>
            </a:endParaRPr>
          </a:p>
          <a:p>
            <a:pPr algn="just">
              <a:lnSpc>
                <a:spcPts val="4199"/>
              </a:lnSpc>
            </a:pPr>
            <a:endParaRPr lang="en-US" sz="8000" dirty="0">
              <a:solidFill>
                <a:srgbClr val="F9F5EF"/>
              </a:solidFill>
              <a:latin typeface="DM Serif Display" pitchFamily="2" charset="0"/>
              <a:ea typeface="Montserrat"/>
              <a:cs typeface="Montserrat"/>
              <a:sym typeface="Montserrat"/>
            </a:endParaRPr>
          </a:p>
        </p:txBody>
      </p:sp>
      <p:sp>
        <p:nvSpPr>
          <p:cNvPr id="9" name="AutoShape 9">
            <a:extLst>
              <a:ext uri="{FF2B5EF4-FFF2-40B4-BE49-F238E27FC236}">
                <a16:creationId xmlns:a16="http://schemas.microsoft.com/office/drawing/2014/main" id="{9DCDFA5A-FB8A-9706-8548-0E4F774BF42A}"/>
              </a:ext>
            </a:extLst>
          </p:cNvPr>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endParaRPr lang="en-IE"/>
          </a:p>
        </p:txBody>
      </p:sp>
      <p:grpSp>
        <p:nvGrpSpPr>
          <p:cNvPr id="10" name="Group 10">
            <a:extLst>
              <a:ext uri="{FF2B5EF4-FFF2-40B4-BE49-F238E27FC236}">
                <a16:creationId xmlns:a16="http://schemas.microsoft.com/office/drawing/2014/main" id="{14587F5A-E4A4-D49F-10B3-72673BD246A3}"/>
              </a:ext>
            </a:extLst>
          </p:cNvPr>
          <p:cNvGrpSpPr/>
          <p:nvPr/>
        </p:nvGrpSpPr>
        <p:grpSpPr>
          <a:xfrm rot="5400000">
            <a:off x="15393304" y="-1241785"/>
            <a:ext cx="1688857" cy="4100536"/>
            <a:chOff x="-24967" y="-2467070"/>
            <a:chExt cx="1173013" cy="2848070"/>
          </a:xfrm>
        </p:grpSpPr>
        <p:sp>
          <p:nvSpPr>
            <p:cNvPr id="11" name="Freeform 11">
              <a:extLst>
                <a:ext uri="{FF2B5EF4-FFF2-40B4-BE49-F238E27FC236}">
                  <a16:creationId xmlns:a16="http://schemas.microsoft.com/office/drawing/2014/main" id="{DA40474C-C8C9-F8FD-FEC5-510A612B4EAF}"/>
                </a:ext>
              </a:extLst>
            </p:cNvPr>
            <p:cNvSpPr/>
            <p:nvPr/>
          </p:nvSpPr>
          <p:spPr>
            <a:xfrm>
              <a:off x="-24967" y="-246707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dirty="0"/>
            </a:p>
          </p:txBody>
        </p:sp>
        <p:sp>
          <p:nvSpPr>
            <p:cNvPr id="12" name="TextBox 12">
              <a:extLst>
                <a:ext uri="{FF2B5EF4-FFF2-40B4-BE49-F238E27FC236}">
                  <a16:creationId xmlns:a16="http://schemas.microsoft.com/office/drawing/2014/main" id="{938F90EF-6069-184C-BCD6-23FDCF3C383F}"/>
                </a:ext>
              </a:extLst>
            </p:cNvPr>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13" name="Freeform 13">
            <a:extLst>
              <a:ext uri="{FF2B5EF4-FFF2-40B4-BE49-F238E27FC236}">
                <a16:creationId xmlns:a16="http://schemas.microsoft.com/office/drawing/2014/main" id="{733157F7-41C7-0021-8CD1-DDCB12BAE9D3}"/>
              </a:ext>
            </a:extLst>
          </p:cNvPr>
          <p:cNvSpPr/>
          <p:nvPr/>
        </p:nvSpPr>
        <p:spPr>
          <a:xfrm>
            <a:off x="609600" y="9202287"/>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endParaRPr lang="en-IE"/>
          </a:p>
        </p:txBody>
      </p:sp>
      <p:sp>
        <p:nvSpPr>
          <p:cNvPr id="5" name="TextBox 8">
            <a:extLst>
              <a:ext uri="{FF2B5EF4-FFF2-40B4-BE49-F238E27FC236}">
                <a16:creationId xmlns:a16="http://schemas.microsoft.com/office/drawing/2014/main" id="{0A732490-B944-DC74-0926-DEC469ACD909}"/>
              </a:ext>
            </a:extLst>
          </p:cNvPr>
          <p:cNvSpPr txBox="1"/>
          <p:nvPr/>
        </p:nvSpPr>
        <p:spPr>
          <a:xfrm>
            <a:off x="4076700" y="1824857"/>
            <a:ext cx="10134600" cy="600357"/>
          </a:xfrm>
          <a:prstGeom prst="rect">
            <a:avLst/>
          </a:prstGeom>
        </p:spPr>
        <p:txBody>
          <a:bodyPr wrap="square" lIns="0" tIns="0" rIns="0" bIns="0" rtlCol="0" anchor="t">
            <a:spAutoFit/>
          </a:bodyPr>
          <a:lstStyle/>
          <a:p>
            <a:pPr algn="l">
              <a:lnSpc>
                <a:spcPts val="4620"/>
              </a:lnSpc>
            </a:pPr>
            <a:r>
              <a:rPr lang="en-US" sz="4200" dirty="0">
                <a:solidFill>
                  <a:srgbClr val="F9F5EF"/>
                </a:solidFill>
                <a:latin typeface="DM Serif Display"/>
                <a:ea typeface="DM Serif Display"/>
                <a:cs typeface="DM Serif Display"/>
                <a:sym typeface="DM Serif Display"/>
              </a:rPr>
              <a:t>Submitting Application Through the Portal</a:t>
            </a:r>
          </a:p>
        </p:txBody>
      </p:sp>
      <p:pic>
        <p:nvPicPr>
          <p:cNvPr id="8" name="Picture 7" descr="A screenshot of a computer&#10;&#10;AI-generated content may be incorrect.">
            <a:extLst>
              <a:ext uri="{FF2B5EF4-FFF2-40B4-BE49-F238E27FC236}">
                <a16:creationId xmlns:a16="http://schemas.microsoft.com/office/drawing/2014/main" id="{4D205F4F-9306-1E9C-8189-1CB9345FC0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362" y="2536030"/>
            <a:ext cx="14773275" cy="6289310"/>
          </a:xfrm>
          <a:prstGeom prst="rect">
            <a:avLst/>
          </a:prstGeom>
        </p:spPr>
      </p:pic>
      <p:pic>
        <p:nvPicPr>
          <p:cNvPr id="16" name="Graphic 15" descr="Badge 3 with solid fill">
            <a:extLst>
              <a:ext uri="{FF2B5EF4-FFF2-40B4-BE49-F238E27FC236}">
                <a16:creationId xmlns:a16="http://schemas.microsoft.com/office/drawing/2014/main" id="{07C1DC3C-E8C9-E5CC-CBD8-CA2B8C83F25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011400" y="2548675"/>
            <a:ext cx="914400" cy="914400"/>
          </a:xfrm>
          <a:prstGeom prst="rect">
            <a:avLst/>
          </a:prstGeom>
        </p:spPr>
      </p:pic>
    </p:spTree>
    <p:extLst>
      <p:ext uri="{BB962C8B-B14F-4D97-AF65-F5344CB8AC3E}">
        <p14:creationId xmlns:p14="http://schemas.microsoft.com/office/powerpoint/2010/main" val="377312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A97EF91C-817B-E5C7-A990-8088B451C7A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FF063A8-FE1F-E52C-9F31-BBBD3D840412}"/>
              </a:ext>
            </a:extLst>
          </p:cNvPr>
          <p:cNvGrpSpPr/>
          <p:nvPr/>
        </p:nvGrpSpPr>
        <p:grpSpPr>
          <a:xfrm>
            <a:off x="0" y="0"/>
            <a:ext cx="18288000" cy="1698942"/>
            <a:chOff x="0" y="0"/>
            <a:chExt cx="4070932" cy="592224"/>
          </a:xfrm>
        </p:grpSpPr>
        <p:sp>
          <p:nvSpPr>
            <p:cNvPr id="3" name="Freeform 3">
              <a:extLst>
                <a:ext uri="{FF2B5EF4-FFF2-40B4-BE49-F238E27FC236}">
                  <a16:creationId xmlns:a16="http://schemas.microsoft.com/office/drawing/2014/main" id="{887DBE33-5312-07DA-0137-F0252623AB47}"/>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a:p>
          </p:txBody>
        </p:sp>
        <p:sp>
          <p:nvSpPr>
            <p:cNvPr id="4" name="TextBox 4">
              <a:extLst>
                <a:ext uri="{FF2B5EF4-FFF2-40B4-BE49-F238E27FC236}">
                  <a16:creationId xmlns:a16="http://schemas.microsoft.com/office/drawing/2014/main" id="{8EC39DDE-72A0-C080-66A7-613C587EE058}"/>
                </a:ext>
              </a:extLst>
            </p:cNvPr>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6" name="TextBox 6">
            <a:extLst>
              <a:ext uri="{FF2B5EF4-FFF2-40B4-BE49-F238E27FC236}">
                <a16:creationId xmlns:a16="http://schemas.microsoft.com/office/drawing/2014/main" id="{5E5508A5-AF63-8246-3E2F-E02DCC054159}"/>
              </a:ext>
            </a:extLst>
          </p:cNvPr>
          <p:cNvSpPr txBox="1"/>
          <p:nvPr/>
        </p:nvSpPr>
        <p:spPr>
          <a:xfrm>
            <a:off x="381000" y="784603"/>
            <a:ext cx="16764000" cy="1243354"/>
          </a:xfrm>
          <a:prstGeom prst="rect">
            <a:avLst/>
          </a:prstGeom>
        </p:spPr>
        <p:txBody>
          <a:bodyPr wrap="square" lIns="0" tIns="0" rIns="0" bIns="0" rtlCol="0" anchor="t">
            <a:spAutoFit/>
          </a:bodyPr>
          <a:lstStyle/>
          <a:p>
            <a:pPr>
              <a:lnSpc>
                <a:spcPts val="4199"/>
              </a:lnSpc>
            </a:pPr>
            <a:r>
              <a:rPr lang="en-US" sz="8000" dirty="0">
                <a:solidFill>
                  <a:srgbClr val="F9F5EF"/>
                </a:solidFill>
                <a:latin typeface="DM Serif Display" pitchFamily="2" charset="0"/>
                <a:ea typeface="Montserrat"/>
                <a:cs typeface="Montserrat"/>
                <a:sym typeface="Montserrat"/>
              </a:rPr>
              <a:t>04. </a:t>
            </a:r>
            <a:r>
              <a:rPr lang="en-GB" sz="8000" dirty="0">
                <a:solidFill>
                  <a:srgbClr val="F9F5EF"/>
                </a:solidFill>
                <a:latin typeface="DM Serif Display" pitchFamily="2" charset="0"/>
                <a:ea typeface="Montserrat"/>
                <a:cs typeface="Montserrat"/>
                <a:sym typeface="Montserrat"/>
              </a:rPr>
              <a:t>Step 1: Applying to Immigration</a:t>
            </a:r>
            <a:endParaRPr lang="en-US" sz="8000" dirty="0">
              <a:solidFill>
                <a:srgbClr val="F9F5EF"/>
              </a:solidFill>
              <a:latin typeface="DM Serif Display" pitchFamily="2" charset="0"/>
              <a:ea typeface="Montserrat"/>
              <a:cs typeface="Montserrat"/>
              <a:sym typeface="Montserrat"/>
            </a:endParaRPr>
          </a:p>
          <a:p>
            <a:pPr algn="just">
              <a:lnSpc>
                <a:spcPts val="4199"/>
              </a:lnSpc>
            </a:pPr>
            <a:endParaRPr lang="en-US" sz="8000" dirty="0">
              <a:solidFill>
                <a:srgbClr val="F9F5EF"/>
              </a:solidFill>
              <a:latin typeface="DM Serif Display" pitchFamily="2" charset="0"/>
              <a:ea typeface="Montserrat"/>
              <a:cs typeface="Montserrat"/>
              <a:sym typeface="Montserrat"/>
            </a:endParaRPr>
          </a:p>
        </p:txBody>
      </p:sp>
      <p:sp>
        <p:nvSpPr>
          <p:cNvPr id="9" name="AutoShape 9">
            <a:extLst>
              <a:ext uri="{FF2B5EF4-FFF2-40B4-BE49-F238E27FC236}">
                <a16:creationId xmlns:a16="http://schemas.microsoft.com/office/drawing/2014/main" id="{EA7572B2-1C1F-953C-7565-4EE990D2DFB5}"/>
              </a:ext>
            </a:extLst>
          </p:cNvPr>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endParaRPr lang="en-IE"/>
          </a:p>
        </p:txBody>
      </p:sp>
      <p:grpSp>
        <p:nvGrpSpPr>
          <p:cNvPr id="10" name="Group 10">
            <a:extLst>
              <a:ext uri="{FF2B5EF4-FFF2-40B4-BE49-F238E27FC236}">
                <a16:creationId xmlns:a16="http://schemas.microsoft.com/office/drawing/2014/main" id="{D692F53D-1355-E891-45AA-0FAEDE235665}"/>
              </a:ext>
            </a:extLst>
          </p:cNvPr>
          <p:cNvGrpSpPr/>
          <p:nvPr/>
        </p:nvGrpSpPr>
        <p:grpSpPr>
          <a:xfrm rot="5400000">
            <a:off x="15393304" y="-1241785"/>
            <a:ext cx="1688857" cy="4100536"/>
            <a:chOff x="-24967" y="-2467070"/>
            <a:chExt cx="1173013" cy="2848070"/>
          </a:xfrm>
        </p:grpSpPr>
        <p:sp>
          <p:nvSpPr>
            <p:cNvPr id="11" name="Freeform 11">
              <a:extLst>
                <a:ext uri="{FF2B5EF4-FFF2-40B4-BE49-F238E27FC236}">
                  <a16:creationId xmlns:a16="http://schemas.microsoft.com/office/drawing/2014/main" id="{95275A3F-7B18-C1D2-6BB5-BE29C1E13FB3}"/>
                </a:ext>
              </a:extLst>
            </p:cNvPr>
            <p:cNvSpPr/>
            <p:nvPr/>
          </p:nvSpPr>
          <p:spPr>
            <a:xfrm>
              <a:off x="-24967" y="-246707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dirty="0"/>
            </a:p>
          </p:txBody>
        </p:sp>
        <p:sp>
          <p:nvSpPr>
            <p:cNvPr id="12" name="TextBox 12">
              <a:extLst>
                <a:ext uri="{FF2B5EF4-FFF2-40B4-BE49-F238E27FC236}">
                  <a16:creationId xmlns:a16="http://schemas.microsoft.com/office/drawing/2014/main" id="{FDD81115-7340-68BD-6ECF-2D1002DF5591}"/>
                </a:ext>
              </a:extLst>
            </p:cNvPr>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13" name="Freeform 13">
            <a:extLst>
              <a:ext uri="{FF2B5EF4-FFF2-40B4-BE49-F238E27FC236}">
                <a16:creationId xmlns:a16="http://schemas.microsoft.com/office/drawing/2014/main" id="{6E48D512-65D1-A189-BDA1-428B89284299}"/>
              </a:ext>
            </a:extLst>
          </p:cNvPr>
          <p:cNvSpPr/>
          <p:nvPr/>
        </p:nvSpPr>
        <p:spPr>
          <a:xfrm>
            <a:off x="609600" y="9202287"/>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endParaRPr lang="en-IE"/>
          </a:p>
        </p:txBody>
      </p:sp>
      <p:sp>
        <p:nvSpPr>
          <p:cNvPr id="7" name="TextBox 6">
            <a:extLst>
              <a:ext uri="{FF2B5EF4-FFF2-40B4-BE49-F238E27FC236}">
                <a16:creationId xmlns:a16="http://schemas.microsoft.com/office/drawing/2014/main" id="{5D83BD66-F008-0828-EA9B-343E0D783485}"/>
              </a:ext>
            </a:extLst>
          </p:cNvPr>
          <p:cNvSpPr txBox="1"/>
          <p:nvPr/>
        </p:nvSpPr>
        <p:spPr>
          <a:xfrm>
            <a:off x="1143000" y="2176617"/>
            <a:ext cx="8851378" cy="6494085"/>
          </a:xfrm>
          <a:prstGeom prst="rect">
            <a:avLst/>
          </a:prstGeom>
          <a:noFill/>
        </p:spPr>
        <p:txBody>
          <a:bodyPr wrap="square" rtlCol="0">
            <a:spAutoFit/>
          </a:bodyPr>
          <a:lstStyle/>
          <a:p>
            <a:pPr marL="285750" indent="-285750">
              <a:buFont typeface="Arial" panose="020B0604020202020204" pitchFamily="34" charset="0"/>
              <a:buChar char="•"/>
            </a:pPr>
            <a:r>
              <a:rPr lang="en-IE" sz="2600" dirty="0">
                <a:solidFill>
                  <a:schemeClr val="bg1"/>
                </a:solidFill>
                <a:latin typeface="Montserrat" panose="00000500000000000000" pitchFamily="2" charset="0"/>
              </a:rPr>
              <a:t>After application is submitted, applicant will receive an acknowledgement letter.</a:t>
            </a:r>
          </a:p>
          <a:p>
            <a:pPr marL="285750" indent="-285750">
              <a:buFont typeface="Arial" panose="020B0604020202020204" pitchFamily="34" charset="0"/>
              <a:buChar char="•"/>
            </a:pPr>
            <a:endParaRPr lang="en-IE" sz="2600" dirty="0">
              <a:solidFill>
                <a:schemeClr val="bg1"/>
              </a:solidFill>
              <a:latin typeface="Montserrat" panose="00000500000000000000" pitchFamily="2" charset="0"/>
            </a:endParaRPr>
          </a:p>
          <a:p>
            <a:pPr marL="285750" indent="-285750">
              <a:buFont typeface="Arial" panose="020B0604020202020204" pitchFamily="34" charset="0"/>
              <a:buChar char="•"/>
            </a:pPr>
            <a:r>
              <a:rPr lang="en-IE" sz="2600" dirty="0">
                <a:solidFill>
                  <a:schemeClr val="bg1"/>
                </a:solidFill>
                <a:latin typeface="Montserrat" panose="00000500000000000000" pitchFamily="2" charset="0"/>
              </a:rPr>
              <a:t>If more information is required, immigration will make contact either through the portal or by email. </a:t>
            </a:r>
          </a:p>
          <a:p>
            <a:pPr marL="285750" indent="-285750">
              <a:buFont typeface="Arial" panose="020B0604020202020204" pitchFamily="34" charset="0"/>
              <a:buChar char="•"/>
            </a:pPr>
            <a:endParaRPr lang="en-IE" sz="2600" dirty="0">
              <a:solidFill>
                <a:schemeClr val="bg1"/>
              </a:solidFill>
              <a:latin typeface="Montserrat" panose="00000500000000000000" pitchFamily="2" charset="0"/>
            </a:endParaRPr>
          </a:p>
          <a:p>
            <a:pPr marL="285750" indent="-285750">
              <a:buFont typeface="Arial" panose="020B0604020202020204" pitchFamily="34" charset="0"/>
              <a:buChar char="•"/>
            </a:pPr>
            <a:r>
              <a:rPr lang="en-IE" sz="2600" dirty="0">
                <a:solidFill>
                  <a:schemeClr val="bg1"/>
                </a:solidFill>
                <a:latin typeface="Montserrat" panose="00000500000000000000" pitchFamily="2" charset="0"/>
              </a:rPr>
              <a:t>If application is successful, a 6-month Stamp 1 permission letter will be issued (see image), allowing applicant to seek employment to apply for a Reactivation Employment Permit. Can use this letter to renew IRP card.</a:t>
            </a:r>
          </a:p>
          <a:p>
            <a:pPr marL="285750" indent="-285750">
              <a:buFont typeface="Arial" panose="020B0604020202020204" pitchFamily="34" charset="0"/>
              <a:buChar char="•"/>
            </a:pPr>
            <a:endParaRPr lang="en-IE" sz="2600" dirty="0">
              <a:solidFill>
                <a:schemeClr val="bg1"/>
              </a:solidFill>
              <a:latin typeface="Montserrat" panose="00000500000000000000" pitchFamily="2" charset="0"/>
            </a:endParaRPr>
          </a:p>
          <a:p>
            <a:pPr marL="285750" indent="-285750">
              <a:buFont typeface="Arial" panose="020B0604020202020204" pitchFamily="34" charset="0"/>
              <a:buChar char="•"/>
            </a:pPr>
            <a:r>
              <a:rPr lang="en-IE" sz="2600" dirty="0">
                <a:solidFill>
                  <a:schemeClr val="bg1"/>
                </a:solidFill>
                <a:latin typeface="Montserrat" panose="00000500000000000000" pitchFamily="2" charset="0"/>
              </a:rPr>
              <a:t>To note, currently processing times can be a number of months. Submit a query through Immigration Portal to ask for an update.</a:t>
            </a:r>
          </a:p>
        </p:txBody>
      </p:sp>
      <p:pic>
        <p:nvPicPr>
          <p:cNvPr id="14" name="Picture 13" descr="A document with black ink&#10;&#10;AI-generated content may be incorrect.">
            <a:extLst>
              <a:ext uri="{FF2B5EF4-FFF2-40B4-BE49-F238E27FC236}">
                <a16:creationId xmlns:a16="http://schemas.microsoft.com/office/drawing/2014/main" id="{E0976CEF-5D5A-8F88-7288-34DFD69BEB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3347" y="1937090"/>
            <a:ext cx="4792386" cy="6973141"/>
          </a:xfrm>
          <a:prstGeom prst="rect">
            <a:avLst/>
          </a:prstGeom>
        </p:spPr>
      </p:pic>
    </p:spTree>
    <p:extLst>
      <p:ext uri="{BB962C8B-B14F-4D97-AF65-F5344CB8AC3E}">
        <p14:creationId xmlns:p14="http://schemas.microsoft.com/office/powerpoint/2010/main" val="1781055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980184F9-A38A-0274-2ED1-16E803C4063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67851DF-416F-1DA5-429B-3C886C47EE77}"/>
              </a:ext>
            </a:extLst>
          </p:cNvPr>
          <p:cNvGrpSpPr/>
          <p:nvPr/>
        </p:nvGrpSpPr>
        <p:grpSpPr>
          <a:xfrm>
            <a:off x="0" y="0"/>
            <a:ext cx="16383000" cy="1698942"/>
            <a:chOff x="0" y="0"/>
            <a:chExt cx="4070932" cy="592224"/>
          </a:xfrm>
        </p:grpSpPr>
        <p:sp>
          <p:nvSpPr>
            <p:cNvPr id="3" name="Freeform 3">
              <a:extLst>
                <a:ext uri="{FF2B5EF4-FFF2-40B4-BE49-F238E27FC236}">
                  <a16:creationId xmlns:a16="http://schemas.microsoft.com/office/drawing/2014/main" id="{E4C6E945-D876-D08A-0CD9-E536846E0C6E}"/>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a:p>
          </p:txBody>
        </p:sp>
        <p:sp>
          <p:nvSpPr>
            <p:cNvPr id="4" name="TextBox 4">
              <a:extLst>
                <a:ext uri="{FF2B5EF4-FFF2-40B4-BE49-F238E27FC236}">
                  <a16:creationId xmlns:a16="http://schemas.microsoft.com/office/drawing/2014/main" id="{F7CC954B-4BD0-DF65-A1A9-EACEBB9A0DBB}"/>
                </a:ext>
              </a:extLst>
            </p:cNvPr>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6" name="TextBox 6">
            <a:extLst>
              <a:ext uri="{FF2B5EF4-FFF2-40B4-BE49-F238E27FC236}">
                <a16:creationId xmlns:a16="http://schemas.microsoft.com/office/drawing/2014/main" id="{6E231140-AF58-A0DC-A856-607D7F9D57F6}"/>
              </a:ext>
            </a:extLst>
          </p:cNvPr>
          <p:cNvSpPr txBox="1"/>
          <p:nvPr/>
        </p:nvSpPr>
        <p:spPr>
          <a:xfrm>
            <a:off x="381000" y="784603"/>
            <a:ext cx="16764000" cy="1243354"/>
          </a:xfrm>
          <a:prstGeom prst="rect">
            <a:avLst/>
          </a:prstGeom>
        </p:spPr>
        <p:txBody>
          <a:bodyPr wrap="square" lIns="0" tIns="0" rIns="0" bIns="0" rtlCol="0" anchor="t">
            <a:spAutoFit/>
          </a:bodyPr>
          <a:lstStyle/>
          <a:p>
            <a:pPr>
              <a:lnSpc>
                <a:spcPts val="4199"/>
              </a:lnSpc>
            </a:pPr>
            <a:r>
              <a:rPr lang="en-GB" sz="8000" dirty="0">
                <a:solidFill>
                  <a:srgbClr val="F9F5EF"/>
                </a:solidFill>
                <a:latin typeface="DM Serif Display" pitchFamily="2" charset="0"/>
                <a:ea typeface="Montserrat"/>
                <a:cs typeface="Montserrat"/>
                <a:sym typeface="Montserrat"/>
              </a:rPr>
              <a:t>05. Step 2: Applying to the DETE</a:t>
            </a:r>
            <a:endParaRPr lang="en-US" sz="8000" dirty="0">
              <a:solidFill>
                <a:srgbClr val="F9F5EF"/>
              </a:solidFill>
              <a:latin typeface="DM Serif Display" pitchFamily="2" charset="0"/>
              <a:ea typeface="Montserrat"/>
              <a:cs typeface="Montserrat"/>
              <a:sym typeface="Montserrat"/>
            </a:endParaRPr>
          </a:p>
          <a:p>
            <a:pPr algn="just">
              <a:lnSpc>
                <a:spcPts val="4199"/>
              </a:lnSpc>
            </a:pPr>
            <a:endParaRPr lang="en-US" sz="8000" dirty="0">
              <a:solidFill>
                <a:srgbClr val="F9F5EF"/>
              </a:solidFill>
              <a:latin typeface="DM Serif Display" pitchFamily="2" charset="0"/>
              <a:ea typeface="Montserrat"/>
              <a:cs typeface="Montserrat"/>
              <a:sym typeface="Montserrat"/>
            </a:endParaRPr>
          </a:p>
        </p:txBody>
      </p:sp>
      <p:sp>
        <p:nvSpPr>
          <p:cNvPr id="9" name="AutoShape 9">
            <a:extLst>
              <a:ext uri="{FF2B5EF4-FFF2-40B4-BE49-F238E27FC236}">
                <a16:creationId xmlns:a16="http://schemas.microsoft.com/office/drawing/2014/main" id="{0CDFAC95-C17A-7F39-090C-749CD532426D}"/>
              </a:ext>
            </a:extLst>
          </p:cNvPr>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endParaRPr lang="en-IE"/>
          </a:p>
        </p:txBody>
      </p:sp>
      <p:grpSp>
        <p:nvGrpSpPr>
          <p:cNvPr id="10" name="Group 10">
            <a:extLst>
              <a:ext uri="{FF2B5EF4-FFF2-40B4-BE49-F238E27FC236}">
                <a16:creationId xmlns:a16="http://schemas.microsoft.com/office/drawing/2014/main" id="{06BA055C-EA0A-573E-7171-6D957EAD0956}"/>
              </a:ext>
            </a:extLst>
          </p:cNvPr>
          <p:cNvGrpSpPr/>
          <p:nvPr/>
        </p:nvGrpSpPr>
        <p:grpSpPr>
          <a:xfrm rot="5400000">
            <a:off x="14440804" y="-253339"/>
            <a:ext cx="1688857" cy="2195535"/>
            <a:chOff x="-1" y="-1143932"/>
            <a:chExt cx="1173013" cy="1524932"/>
          </a:xfrm>
        </p:grpSpPr>
        <p:sp>
          <p:nvSpPr>
            <p:cNvPr id="11" name="Freeform 11">
              <a:extLst>
                <a:ext uri="{FF2B5EF4-FFF2-40B4-BE49-F238E27FC236}">
                  <a16:creationId xmlns:a16="http://schemas.microsoft.com/office/drawing/2014/main" id="{606F5E3A-1A63-DA6F-1793-531B9A4195C8}"/>
                </a:ext>
              </a:extLst>
            </p:cNvPr>
            <p:cNvSpPr/>
            <p:nvPr/>
          </p:nvSpPr>
          <p:spPr>
            <a:xfrm>
              <a:off x="-1" y="-1143932"/>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dirty="0"/>
            </a:p>
          </p:txBody>
        </p:sp>
        <p:sp>
          <p:nvSpPr>
            <p:cNvPr id="12" name="TextBox 12">
              <a:extLst>
                <a:ext uri="{FF2B5EF4-FFF2-40B4-BE49-F238E27FC236}">
                  <a16:creationId xmlns:a16="http://schemas.microsoft.com/office/drawing/2014/main" id="{805FFFBE-6303-BFE7-805F-C25A474BA444}"/>
                </a:ext>
              </a:extLst>
            </p:cNvPr>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13" name="Freeform 13">
            <a:extLst>
              <a:ext uri="{FF2B5EF4-FFF2-40B4-BE49-F238E27FC236}">
                <a16:creationId xmlns:a16="http://schemas.microsoft.com/office/drawing/2014/main" id="{692AD8CC-A48E-A385-8085-E010A3942ED7}"/>
              </a:ext>
            </a:extLst>
          </p:cNvPr>
          <p:cNvSpPr/>
          <p:nvPr/>
        </p:nvSpPr>
        <p:spPr>
          <a:xfrm>
            <a:off x="609600" y="9202287"/>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endParaRPr lang="en-IE"/>
          </a:p>
        </p:txBody>
      </p:sp>
      <p:sp>
        <p:nvSpPr>
          <p:cNvPr id="14" name="TextBox 7">
            <a:extLst>
              <a:ext uri="{FF2B5EF4-FFF2-40B4-BE49-F238E27FC236}">
                <a16:creationId xmlns:a16="http://schemas.microsoft.com/office/drawing/2014/main" id="{A1B6357E-7202-D4C9-A93B-40F8F6CD46E0}"/>
              </a:ext>
            </a:extLst>
          </p:cNvPr>
          <p:cNvSpPr txBox="1"/>
          <p:nvPr/>
        </p:nvSpPr>
        <p:spPr>
          <a:xfrm>
            <a:off x="1091806" y="1893300"/>
            <a:ext cx="16649700" cy="5506957"/>
          </a:xfrm>
          <a:prstGeom prst="rect">
            <a:avLst/>
          </a:prstGeom>
        </p:spPr>
        <p:txBody>
          <a:bodyPr wrap="square" lIns="0" tIns="0" rIns="0" bIns="0" rtlCol="0" anchor="t">
            <a:spAutoFit/>
          </a:bodyPr>
          <a:lstStyle/>
          <a:p>
            <a:pPr marL="457200" indent="-457200">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Once the applicant has received the letter from Immigration and has an employer a REP can be applied for.</a:t>
            </a:r>
          </a:p>
          <a:p>
            <a:pPr marL="457200" indent="-457200">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a:p>
            <a:pPr marL="457200" indent="-457200">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All permit applications are operated through the DETE portal since April 2025.</a:t>
            </a:r>
          </a:p>
          <a:p>
            <a:pPr marL="457200" indent="-457200">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a:p>
            <a:pPr marL="457200" indent="-457200">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Make an account (both the employee and employer must) here: </a:t>
            </a:r>
            <a:r>
              <a:rPr lang="en-GB" sz="2600" dirty="0">
                <a:solidFill>
                  <a:schemeClr val="bg1"/>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https://employmentpermits.enterprise.gov.ie</a:t>
            </a:r>
            <a:endParaRPr lang="en-GB" sz="2600" dirty="0">
              <a:solidFill>
                <a:schemeClr val="bg1"/>
              </a:solidFill>
              <a:latin typeface="Montserrat"/>
              <a:ea typeface="Montserrat"/>
              <a:cs typeface="Montserrat"/>
              <a:sym typeface="Montserrat"/>
            </a:endParaRPr>
          </a:p>
          <a:p>
            <a:pPr marL="457200" indent="-457200">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a:p>
            <a:pPr marL="457200" indent="-457200">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If there are issues with creating an account, email epos@enterprise.gov.ie.</a:t>
            </a:r>
          </a:p>
          <a:p>
            <a:pPr marL="457200" indent="-457200">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a:p>
            <a:pPr marL="457200" indent="-457200">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a:p>
            <a:pPr marL="457200" indent="-457200">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p:txBody>
      </p:sp>
      <p:pic>
        <p:nvPicPr>
          <p:cNvPr id="15" name="Picture 14">
            <a:extLst>
              <a:ext uri="{FF2B5EF4-FFF2-40B4-BE49-F238E27FC236}">
                <a16:creationId xmlns:a16="http://schemas.microsoft.com/office/drawing/2014/main" id="{AAEF59A2-3517-5901-96C5-2256B9386EA0}"/>
              </a:ext>
            </a:extLst>
          </p:cNvPr>
          <p:cNvPicPr>
            <a:picLocks noChangeAspect="1"/>
          </p:cNvPicPr>
          <p:nvPr/>
        </p:nvPicPr>
        <p:blipFill>
          <a:blip r:embed="rId4"/>
          <a:stretch>
            <a:fillRect/>
          </a:stretch>
        </p:blipFill>
        <p:spPr>
          <a:xfrm>
            <a:off x="4819288" y="6201747"/>
            <a:ext cx="7887424" cy="3677986"/>
          </a:xfrm>
          <a:prstGeom prst="rect">
            <a:avLst/>
          </a:prstGeom>
        </p:spPr>
      </p:pic>
    </p:spTree>
    <p:extLst>
      <p:ext uri="{BB962C8B-B14F-4D97-AF65-F5344CB8AC3E}">
        <p14:creationId xmlns:p14="http://schemas.microsoft.com/office/powerpoint/2010/main" val="260544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ED787D93-FF68-0DE6-68EA-ED629AF6DEB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520B858-DF98-09FA-E775-545099A2029E}"/>
              </a:ext>
            </a:extLst>
          </p:cNvPr>
          <p:cNvGrpSpPr/>
          <p:nvPr/>
        </p:nvGrpSpPr>
        <p:grpSpPr>
          <a:xfrm>
            <a:off x="0" y="0"/>
            <a:ext cx="16383000" cy="1698942"/>
            <a:chOff x="0" y="0"/>
            <a:chExt cx="4070932" cy="592224"/>
          </a:xfrm>
        </p:grpSpPr>
        <p:sp>
          <p:nvSpPr>
            <p:cNvPr id="3" name="Freeform 3">
              <a:extLst>
                <a:ext uri="{FF2B5EF4-FFF2-40B4-BE49-F238E27FC236}">
                  <a16:creationId xmlns:a16="http://schemas.microsoft.com/office/drawing/2014/main" id="{0B62F70B-995F-0446-FB8D-4C9B6F84BA40}"/>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a:p>
          </p:txBody>
        </p:sp>
        <p:sp>
          <p:nvSpPr>
            <p:cNvPr id="4" name="TextBox 4">
              <a:extLst>
                <a:ext uri="{FF2B5EF4-FFF2-40B4-BE49-F238E27FC236}">
                  <a16:creationId xmlns:a16="http://schemas.microsoft.com/office/drawing/2014/main" id="{1F16F88E-92A9-AF26-164B-433A89E0F881}"/>
                </a:ext>
              </a:extLst>
            </p:cNvPr>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6" name="TextBox 6">
            <a:extLst>
              <a:ext uri="{FF2B5EF4-FFF2-40B4-BE49-F238E27FC236}">
                <a16:creationId xmlns:a16="http://schemas.microsoft.com/office/drawing/2014/main" id="{EEE92BAE-917B-3202-34C4-569E214A1639}"/>
              </a:ext>
            </a:extLst>
          </p:cNvPr>
          <p:cNvSpPr txBox="1"/>
          <p:nvPr/>
        </p:nvSpPr>
        <p:spPr>
          <a:xfrm>
            <a:off x="381000" y="784603"/>
            <a:ext cx="16764000" cy="1243354"/>
          </a:xfrm>
          <a:prstGeom prst="rect">
            <a:avLst/>
          </a:prstGeom>
        </p:spPr>
        <p:txBody>
          <a:bodyPr wrap="square" lIns="0" tIns="0" rIns="0" bIns="0" rtlCol="0" anchor="t">
            <a:spAutoFit/>
          </a:bodyPr>
          <a:lstStyle/>
          <a:p>
            <a:pPr>
              <a:lnSpc>
                <a:spcPts val="4199"/>
              </a:lnSpc>
            </a:pPr>
            <a:r>
              <a:rPr lang="en-GB" sz="8000" dirty="0">
                <a:solidFill>
                  <a:srgbClr val="F9F5EF"/>
                </a:solidFill>
                <a:latin typeface="DM Serif Display" pitchFamily="2" charset="0"/>
                <a:ea typeface="Montserrat"/>
                <a:cs typeface="Montserrat"/>
                <a:sym typeface="Montserrat"/>
              </a:rPr>
              <a:t>05. Step 2: Applying to the DETE</a:t>
            </a:r>
            <a:endParaRPr lang="en-US" sz="8000" dirty="0">
              <a:solidFill>
                <a:srgbClr val="F9F5EF"/>
              </a:solidFill>
              <a:latin typeface="DM Serif Display" pitchFamily="2" charset="0"/>
              <a:ea typeface="Montserrat"/>
              <a:cs typeface="Montserrat"/>
              <a:sym typeface="Montserrat"/>
            </a:endParaRPr>
          </a:p>
          <a:p>
            <a:pPr algn="just">
              <a:lnSpc>
                <a:spcPts val="4199"/>
              </a:lnSpc>
            </a:pPr>
            <a:endParaRPr lang="en-US" sz="8000" dirty="0">
              <a:solidFill>
                <a:srgbClr val="F9F5EF"/>
              </a:solidFill>
              <a:latin typeface="DM Serif Display" pitchFamily="2" charset="0"/>
              <a:ea typeface="Montserrat"/>
              <a:cs typeface="Montserrat"/>
              <a:sym typeface="Montserrat"/>
            </a:endParaRPr>
          </a:p>
        </p:txBody>
      </p:sp>
      <p:sp>
        <p:nvSpPr>
          <p:cNvPr id="9" name="AutoShape 9">
            <a:extLst>
              <a:ext uri="{FF2B5EF4-FFF2-40B4-BE49-F238E27FC236}">
                <a16:creationId xmlns:a16="http://schemas.microsoft.com/office/drawing/2014/main" id="{2EF8150B-5E07-9BF7-BC86-5135BC72FF41}"/>
              </a:ext>
            </a:extLst>
          </p:cNvPr>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endParaRPr lang="en-IE"/>
          </a:p>
        </p:txBody>
      </p:sp>
      <p:grpSp>
        <p:nvGrpSpPr>
          <p:cNvPr id="10" name="Group 10">
            <a:extLst>
              <a:ext uri="{FF2B5EF4-FFF2-40B4-BE49-F238E27FC236}">
                <a16:creationId xmlns:a16="http://schemas.microsoft.com/office/drawing/2014/main" id="{D4AC83B5-07BC-FB33-0A37-6E419CC16067}"/>
              </a:ext>
            </a:extLst>
          </p:cNvPr>
          <p:cNvGrpSpPr/>
          <p:nvPr/>
        </p:nvGrpSpPr>
        <p:grpSpPr>
          <a:xfrm rot="5400000">
            <a:off x="14440804" y="-253339"/>
            <a:ext cx="1688857" cy="2195535"/>
            <a:chOff x="-1" y="-1143932"/>
            <a:chExt cx="1173013" cy="1524932"/>
          </a:xfrm>
        </p:grpSpPr>
        <p:sp>
          <p:nvSpPr>
            <p:cNvPr id="11" name="Freeform 11">
              <a:extLst>
                <a:ext uri="{FF2B5EF4-FFF2-40B4-BE49-F238E27FC236}">
                  <a16:creationId xmlns:a16="http://schemas.microsoft.com/office/drawing/2014/main" id="{84D5D5B0-BEC6-44C9-242E-4DFCDB0ED7E3}"/>
                </a:ext>
              </a:extLst>
            </p:cNvPr>
            <p:cNvSpPr/>
            <p:nvPr/>
          </p:nvSpPr>
          <p:spPr>
            <a:xfrm>
              <a:off x="-1" y="-1143932"/>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dirty="0"/>
            </a:p>
          </p:txBody>
        </p:sp>
        <p:sp>
          <p:nvSpPr>
            <p:cNvPr id="12" name="TextBox 12">
              <a:extLst>
                <a:ext uri="{FF2B5EF4-FFF2-40B4-BE49-F238E27FC236}">
                  <a16:creationId xmlns:a16="http://schemas.microsoft.com/office/drawing/2014/main" id="{C232996C-BEC0-D3A5-068B-C9E3A8077A76}"/>
                </a:ext>
              </a:extLst>
            </p:cNvPr>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13" name="Freeform 13">
            <a:extLst>
              <a:ext uri="{FF2B5EF4-FFF2-40B4-BE49-F238E27FC236}">
                <a16:creationId xmlns:a16="http://schemas.microsoft.com/office/drawing/2014/main" id="{F0443013-B096-56F9-3B5A-4CCEDE20287B}"/>
              </a:ext>
            </a:extLst>
          </p:cNvPr>
          <p:cNvSpPr/>
          <p:nvPr/>
        </p:nvSpPr>
        <p:spPr>
          <a:xfrm>
            <a:off x="609600" y="9202287"/>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endParaRPr lang="en-IE"/>
          </a:p>
        </p:txBody>
      </p:sp>
      <p:sp>
        <p:nvSpPr>
          <p:cNvPr id="14" name="TextBox 7">
            <a:extLst>
              <a:ext uri="{FF2B5EF4-FFF2-40B4-BE49-F238E27FC236}">
                <a16:creationId xmlns:a16="http://schemas.microsoft.com/office/drawing/2014/main" id="{B99C57CF-6FA4-5A9D-8468-8B13BAA1BEB5}"/>
              </a:ext>
            </a:extLst>
          </p:cNvPr>
          <p:cNvSpPr txBox="1"/>
          <p:nvPr/>
        </p:nvSpPr>
        <p:spPr>
          <a:xfrm>
            <a:off x="819150" y="3110957"/>
            <a:ext cx="16649700" cy="5045292"/>
          </a:xfrm>
          <a:prstGeom prst="rect">
            <a:avLst/>
          </a:prstGeom>
        </p:spPr>
        <p:txBody>
          <a:bodyPr wrap="square" lIns="0" tIns="0" rIns="0" bIns="0" rtlCol="0" anchor="t">
            <a:spAutoFit/>
          </a:bodyPr>
          <a:lstStyle/>
          <a:p>
            <a:pPr marL="457200" indent="-457200">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Important to note, that both the employee and employer must have an account on the DETE Portal to apply for a permit.</a:t>
            </a:r>
          </a:p>
          <a:p>
            <a:pPr>
              <a:lnSpc>
                <a:spcPts val="3640"/>
              </a:lnSpc>
            </a:pPr>
            <a:endParaRPr lang="en-GB" sz="2600" dirty="0">
              <a:solidFill>
                <a:srgbClr val="F9F5EF"/>
              </a:solidFill>
              <a:latin typeface="Montserrat"/>
              <a:ea typeface="Montserrat"/>
              <a:cs typeface="Montserrat"/>
              <a:sym typeface="Montserrat"/>
            </a:endParaRPr>
          </a:p>
          <a:p>
            <a:pPr marL="457200" indent="-457200">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Either the employer or employee can start the process of applying for the permit, but both parties need to be involved, answer the relevant questions and attach supporting documents.</a:t>
            </a:r>
          </a:p>
          <a:p>
            <a:pPr marL="457200" indent="-457200">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a:p>
            <a:pPr marL="457200" indent="-457200">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DETE Portal guide linked in Useful Slides link, follow the guide to apply for the permit.</a:t>
            </a:r>
          </a:p>
          <a:p>
            <a:pPr marL="457200" indent="-457200">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a:p>
            <a:pPr marL="457200" indent="-457200">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a:p>
            <a:pPr marL="457200" indent="-457200">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a:p>
            <a:pPr marL="457200" indent="-457200">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p:txBody>
      </p:sp>
    </p:spTree>
    <p:extLst>
      <p:ext uri="{BB962C8B-B14F-4D97-AF65-F5344CB8AC3E}">
        <p14:creationId xmlns:p14="http://schemas.microsoft.com/office/powerpoint/2010/main" val="2629749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267EB74D-661F-4F6A-BB6D-9ADB7634CC9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7E2EAB9-615A-20A5-7C6A-72605A4AF1E8}"/>
              </a:ext>
            </a:extLst>
          </p:cNvPr>
          <p:cNvGrpSpPr/>
          <p:nvPr/>
        </p:nvGrpSpPr>
        <p:grpSpPr>
          <a:xfrm>
            <a:off x="0" y="0"/>
            <a:ext cx="16383000" cy="1698942"/>
            <a:chOff x="0" y="0"/>
            <a:chExt cx="4070932" cy="592224"/>
          </a:xfrm>
        </p:grpSpPr>
        <p:sp>
          <p:nvSpPr>
            <p:cNvPr id="3" name="Freeform 3">
              <a:extLst>
                <a:ext uri="{FF2B5EF4-FFF2-40B4-BE49-F238E27FC236}">
                  <a16:creationId xmlns:a16="http://schemas.microsoft.com/office/drawing/2014/main" id="{977F1155-3D6F-60A9-7F69-5074E7A156B6}"/>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a:p>
          </p:txBody>
        </p:sp>
        <p:sp>
          <p:nvSpPr>
            <p:cNvPr id="4" name="TextBox 4">
              <a:extLst>
                <a:ext uri="{FF2B5EF4-FFF2-40B4-BE49-F238E27FC236}">
                  <a16:creationId xmlns:a16="http://schemas.microsoft.com/office/drawing/2014/main" id="{5AB1005A-9687-39AA-6A6B-BA3ED8CFB0F9}"/>
                </a:ext>
              </a:extLst>
            </p:cNvPr>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6" name="TextBox 6">
            <a:extLst>
              <a:ext uri="{FF2B5EF4-FFF2-40B4-BE49-F238E27FC236}">
                <a16:creationId xmlns:a16="http://schemas.microsoft.com/office/drawing/2014/main" id="{F5731076-7EBB-8D6E-E722-3681CD008BC6}"/>
              </a:ext>
            </a:extLst>
          </p:cNvPr>
          <p:cNvSpPr txBox="1"/>
          <p:nvPr/>
        </p:nvSpPr>
        <p:spPr>
          <a:xfrm>
            <a:off x="381000" y="784603"/>
            <a:ext cx="16764000" cy="1243354"/>
          </a:xfrm>
          <a:prstGeom prst="rect">
            <a:avLst/>
          </a:prstGeom>
        </p:spPr>
        <p:txBody>
          <a:bodyPr wrap="square" lIns="0" tIns="0" rIns="0" bIns="0" rtlCol="0" anchor="t">
            <a:spAutoFit/>
          </a:bodyPr>
          <a:lstStyle/>
          <a:p>
            <a:pPr>
              <a:lnSpc>
                <a:spcPts val="4199"/>
              </a:lnSpc>
            </a:pPr>
            <a:r>
              <a:rPr lang="en-GB" sz="8000" dirty="0">
                <a:solidFill>
                  <a:srgbClr val="F9F5EF"/>
                </a:solidFill>
                <a:latin typeface="DM Serif Display" pitchFamily="2" charset="0"/>
                <a:ea typeface="Montserrat"/>
                <a:cs typeface="Montserrat"/>
                <a:sym typeface="Montserrat"/>
              </a:rPr>
              <a:t>05. Step 2: Applying to the DETE</a:t>
            </a:r>
            <a:endParaRPr lang="en-US" sz="8000" dirty="0">
              <a:solidFill>
                <a:srgbClr val="F9F5EF"/>
              </a:solidFill>
              <a:latin typeface="DM Serif Display" pitchFamily="2" charset="0"/>
              <a:ea typeface="Montserrat"/>
              <a:cs typeface="Montserrat"/>
              <a:sym typeface="Montserrat"/>
            </a:endParaRPr>
          </a:p>
          <a:p>
            <a:pPr algn="just">
              <a:lnSpc>
                <a:spcPts val="4199"/>
              </a:lnSpc>
            </a:pPr>
            <a:endParaRPr lang="en-US" sz="8000" dirty="0">
              <a:solidFill>
                <a:srgbClr val="F9F5EF"/>
              </a:solidFill>
              <a:latin typeface="DM Serif Display" pitchFamily="2" charset="0"/>
              <a:ea typeface="Montserrat"/>
              <a:cs typeface="Montserrat"/>
              <a:sym typeface="Montserrat"/>
            </a:endParaRPr>
          </a:p>
        </p:txBody>
      </p:sp>
      <p:sp>
        <p:nvSpPr>
          <p:cNvPr id="9" name="AutoShape 9">
            <a:extLst>
              <a:ext uri="{FF2B5EF4-FFF2-40B4-BE49-F238E27FC236}">
                <a16:creationId xmlns:a16="http://schemas.microsoft.com/office/drawing/2014/main" id="{655259A2-A488-2B3A-8ECF-7EBD69CEAFFA}"/>
              </a:ext>
            </a:extLst>
          </p:cNvPr>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endParaRPr lang="en-IE"/>
          </a:p>
        </p:txBody>
      </p:sp>
      <p:grpSp>
        <p:nvGrpSpPr>
          <p:cNvPr id="10" name="Group 10">
            <a:extLst>
              <a:ext uri="{FF2B5EF4-FFF2-40B4-BE49-F238E27FC236}">
                <a16:creationId xmlns:a16="http://schemas.microsoft.com/office/drawing/2014/main" id="{C7EC2F95-4C7A-1124-7358-E646BE20EAA4}"/>
              </a:ext>
            </a:extLst>
          </p:cNvPr>
          <p:cNvGrpSpPr/>
          <p:nvPr/>
        </p:nvGrpSpPr>
        <p:grpSpPr>
          <a:xfrm rot="5400000">
            <a:off x="14440804" y="-253339"/>
            <a:ext cx="1688857" cy="2195535"/>
            <a:chOff x="-1" y="-1143932"/>
            <a:chExt cx="1173013" cy="1524932"/>
          </a:xfrm>
        </p:grpSpPr>
        <p:sp>
          <p:nvSpPr>
            <p:cNvPr id="11" name="Freeform 11">
              <a:extLst>
                <a:ext uri="{FF2B5EF4-FFF2-40B4-BE49-F238E27FC236}">
                  <a16:creationId xmlns:a16="http://schemas.microsoft.com/office/drawing/2014/main" id="{CD091658-1550-07F5-3571-7AFB04813BB0}"/>
                </a:ext>
              </a:extLst>
            </p:cNvPr>
            <p:cNvSpPr/>
            <p:nvPr/>
          </p:nvSpPr>
          <p:spPr>
            <a:xfrm>
              <a:off x="-1" y="-1143932"/>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dirty="0"/>
            </a:p>
          </p:txBody>
        </p:sp>
        <p:sp>
          <p:nvSpPr>
            <p:cNvPr id="12" name="TextBox 12">
              <a:extLst>
                <a:ext uri="{FF2B5EF4-FFF2-40B4-BE49-F238E27FC236}">
                  <a16:creationId xmlns:a16="http://schemas.microsoft.com/office/drawing/2014/main" id="{7C478FC7-9C00-D8BF-EE20-1A92D77C72B9}"/>
                </a:ext>
              </a:extLst>
            </p:cNvPr>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13" name="Freeform 13">
            <a:extLst>
              <a:ext uri="{FF2B5EF4-FFF2-40B4-BE49-F238E27FC236}">
                <a16:creationId xmlns:a16="http://schemas.microsoft.com/office/drawing/2014/main" id="{AA35E447-C9CA-4F74-1979-7C3DA653D0BF}"/>
              </a:ext>
            </a:extLst>
          </p:cNvPr>
          <p:cNvSpPr/>
          <p:nvPr/>
        </p:nvSpPr>
        <p:spPr>
          <a:xfrm>
            <a:off x="609600" y="9202287"/>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endParaRPr lang="en-IE"/>
          </a:p>
        </p:txBody>
      </p:sp>
      <p:sp>
        <p:nvSpPr>
          <p:cNvPr id="14" name="TextBox 7">
            <a:extLst>
              <a:ext uri="{FF2B5EF4-FFF2-40B4-BE49-F238E27FC236}">
                <a16:creationId xmlns:a16="http://schemas.microsoft.com/office/drawing/2014/main" id="{55E257AF-0306-BBF0-3C3B-665D46C28387}"/>
              </a:ext>
            </a:extLst>
          </p:cNvPr>
          <p:cNvSpPr txBox="1"/>
          <p:nvPr/>
        </p:nvSpPr>
        <p:spPr>
          <a:xfrm>
            <a:off x="819150" y="2548675"/>
            <a:ext cx="16649700" cy="5968622"/>
          </a:xfrm>
          <a:prstGeom prst="rect">
            <a:avLst/>
          </a:prstGeom>
        </p:spPr>
        <p:txBody>
          <a:bodyPr wrap="square" lIns="0" tIns="0" rIns="0" bIns="0" rtlCol="0" anchor="t">
            <a:spAutoFit/>
          </a:bodyPr>
          <a:lstStyle/>
          <a:p>
            <a:pPr marL="457200" indent="-457200">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Make sure that Reactivation Permit is chosen, not General Employment Permit or Critical Skills.</a:t>
            </a:r>
          </a:p>
          <a:p>
            <a:pPr marL="457200" indent="-457200">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a:p>
            <a:pPr marL="457200" indent="-457200">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Permission letter from Immigration must be attached with the application.</a:t>
            </a:r>
          </a:p>
          <a:p>
            <a:pPr marL="457200" indent="-457200">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a:p>
            <a:pPr marL="457200" indent="-457200">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Payment of €1000 must be made for a 2-year permit, paid directly either by employer or employee. If employer makes the payment they cannot deduct this from salary at a later point.</a:t>
            </a:r>
          </a:p>
          <a:p>
            <a:pPr marL="457200" indent="-457200">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a:p>
            <a:pPr marL="457200" indent="-457200">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Check DETE processing times page for updates on how long this will take (Reactivation permit falls under new permit applications)</a:t>
            </a:r>
          </a:p>
          <a:p>
            <a:pPr marL="457200" indent="-457200">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a:p>
            <a:pPr marL="457200" indent="-457200">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a:p>
            <a:pPr marL="457200" indent="-457200">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a:p>
            <a:pPr marL="457200" indent="-457200">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p:txBody>
      </p:sp>
    </p:spTree>
    <p:extLst>
      <p:ext uri="{BB962C8B-B14F-4D97-AF65-F5344CB8AC3E}">
        <p14:creationId xmlns:p14="http://schemas.microsoft.com/office/powerpoint/2010/main" val="907680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4EB5B8B3-C255-CF9C-E248-F539F361B0A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0BA730A-3112-1E81-265E-E14AD0F7A274}"/>
              </a:ext>
            </a:extLst>
          </p:cNvPr>
          <p:cNvGrpSpPr/>
          <p:nvPr/>
        </p:nvGrpSpPr>
        <p:grpSpPr>
          <a:xfrm>
            <a:off x="0" y="0"/>
            <a:ext cx="14097000" cy="1698942"/>
            <a:chOff x="0" y="0"/>
            <a:chExt cx="4070932" cy="592224"/>
          </a:xfrm>
        </p:grpSpPr>
        <p:sp>
          <p:nvSpPr>
            <p:cNvPr id="3" name="Freeform 3">
              <a:extLst>
                <a:ext uri="{FF2B5EF4-FFF2-40B4-BE49-F238E27FC236}">
                  <a16:creationId xmlns:a16="http://schemas.microsoft.com/office/drawing/2014/main" id="{5D501F66-9C11-DDA9-1DF5-6AEAE5652B19}"/>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a:p>
          </p:txBody>
        </p:sp>
        <p:sp>
          <p:nvSpPr>
            <p:cNvPr id="4" name="TextBox 4">
              <a:extLst>
                <a:ext uri="{FF2B5EF4-FFF2-40B4-BE49-F238E27FC236}">
                  <a16:creationId xmlns:a16="http://schemas.microsoft.com/office/drawing/2014/main" id="{924C09C8-1293-09F6-F597-FD33BD52A200}"/>
                </a:ext>
              </a:extLst>
            </p:cNvPr>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6" name="TextBox 6">
            <a:extLst>
              <a:ext uri="{FF2B5EF4-FFF2-40B4-BE49-F238E27FC236}">
                <a16:creationId xmlns:a16="http://schemas.microsoft.com/office/drawing/2014/main" id="{C92C839B-B63F-4FC1-3A4D-75E13D5A0866}"/>
              </a:ext>
            </a:extLst>
          </p:cNvPr>
          <p:cNvSpPr txBox="1"/>
          <p:nvPr/>
        </p:nvSpPr>
        <p:spPr>
          <a:xfrm>
            <a:off x="381000" y="784603"/>
            <a:ext cx="16764000" cy="1243354"/>
          </a:xfrm>
          <a:prstGeom prst="rect">
            <a:avLst/>
          </a:prstGeom>
        </p:spPr>
        <p:txBody>
          <a:bodyPr wrap="square" lIns="0" tIns="0" rIns="0" bIns="0" rtlCol="0" anchor="t">
            <a:spAutoFit/>
          </a:bodyPr>
          <a:lstStyle/>
          <a:p>
            <a:pPr algn="just">
              <a:lnSpc>
                <a:spcPts val="4199"/>
              </a:lnSpc>
            </a:pPr>
            <a:r>
              <a:rPr lang="en-US" sz="8000" dirty="0">
                <a:solidFill>
                  <a:srgbClr val="F9F5EF"/>
                </a:solidFill>
                <a:latin typeface="DM Serif Display" pitchFamily="2" charset="0"/>
                <a:ea typeface="Montserrat"/>
                <a:cs typeface="Montserrat"/>
                <a:sym typeface="Montserrat"/>
              </a:rPr>
              <a:t>06. Important Information</a:t>
            </a:r>
          </a:p>
          <a:p>
            <a:pPr algn="just">
              <a:lnSpc>
                <a:spcPts val="4199"/>
              </a:lnSpc>
            </a:pPr>
            <a:endParaRPr lang="en-US" sz="8000" dirty="0">
              <a:solidFill>
                <a:srgbClr val="F9F5EF"/>
              </a:solidFill>
              <a:latin typeface="DM Serif Display" pitchFamily="2" charset="0"/>
              <a:ea typeface="Montserrat"/>
              <a:cs typeface="Montserrat"/>
              <a:sym typeface="Montserrat"/>
            </a:endParaRPr>
          </a:p>
        </p:txBody>
      </p:sp>
      <p:sp>
        <p:nvSpPr>
          <p:cNvPr id="9" name="AutoShape 9">
            <a:extLst>
              <a:ext uri="{FF2B5EF4-FFF2-40B4-BE49-F238E27FC236}">
                <a16:creationId xmlns:a16="http://schemas.microsoft.com/office/drawing/2014/main" id="{39AA7EF6-BC5C-357C-BD37-B03E288F21E4}"/>
              </a:ext>
            </a:extLst>
          </p:cNvPr>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endParaRPr lang="en-IE"/>
          </a:p>
        </p:txBody>
      </p:sp>
      <p:grpSp>
        <p:nvGrpSpPr>
          <p:cNvPr id="10" name="Group 10">
            <a:extLst>
              <a:ext uri="{FF2B5EF4-FFF2-40B4-BE49-F238E27FC236}">
                <a16:creationId xmlns:a16="http://schemas.microsoft.com/office/drawing/2014/main" id="{9A55BE3F-B392-997D-9767-DE19FDFE7387}"/>
              </a:ext>
            </a:extLst>
          </p:cNvPr>
          <p:cNvGrpSpPr/>
          <p:nvPr/>
        </p:nvGrpSpPr>
        <p:grpSpPr>
          <a:xfrm rot="5400000">
            <a:off x="12154804" y="-289285"/>
            <a:ext cx="1688857" cy="2195535"/>
            <a:chOff x="-1" y="-1143932"/>
            <a:chExt cx="1173013" cy="1524932"/>
          </a:xfrm>
        </p:grpSpPr>
        <p:sp>
          <p:nvSpPr>
            <p:cNvPr id="11" name="Freeform 11">
              <a:extLst>
                <a:ext uri="{FF2B5EF4-FFF2-40B4-BE49-F238E27FC236}">
                  <a16:creationId xmlns:a16="http://schemas.microsoft.com/office/drawing/2014/main" id="{0BEFE9AD-6C52-451E-4192-0021198F8149}"/>
                </a:ext>
              </a:extLst>
            </p:cNvPr>
            <p:cNvSpPr/>
            <p:nvPr/>
          </p:nvSpPr>
          <p:spPr>
            <a:xfrm>
              <a:off x="-1" y="-1143932"/>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dirty="0"/>
            </a:p>
          </p:txBody>
        </p:sp>
        <p:sp>
          <p:nvSpPr>
            <p:cNvPr id="12" name="TextBox 12">
              <a:extLst>
                <a:ext uri="{FF2B5EF4-FFF2-40B4-BE49-F238E27FC236}">
                  <a16:creationId xmlns:a16="http://schemas.microsoft.com/office/drawing/2014/main" id="{39446686-ED73-075C-F41C-F043BAC3C71F}"/>
                </a:ext>
              </a:extLst>
            </p:cNvPr>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13" name="Freeform 13">
            <a:extLst>
              <a:ext uri="{FF2B5EF4-FFF2-40B4-BE49-F238E27FC236}">
                <a16:creationId xmlns:a16="http://schemas.microsoft.com/office/drawing/2014/main" id="{D9DF2316-B33E-0A9E-33FE-3193325C2E08}"/>
              </a:ext>
            </a:extLst>
          </p:cNvPr>
          <p:cNvSpPr/>
          <p:nvPr/>
        </p:nvSpPr>
        <p:spPr>
          <a:xfrm>
            <a:off x="609600" y="9202287"/>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endParaRPr lang="en-IE"/>
          </a:p>
        </p:txBody>
      </p:sp>
      <p:sp>
        <p:nvSpPr>
          <p:cNvPr id="5" name="TextBox 4">
            <a:extLst>
              <a:ext uri="{FF2B5EF4-FFF2-40B4-BE49-F238E27FC236}">
                <a16:creationId xmlns:a16="http://schemas.microsoft.com/office/drawing/2014/main" id="{DC0734A9-C0F6-278D-1237-9CED9953CBB1}"/>
              </a:ext>
            </a:extLst>
          </p:cNvPr>
          <p:cNvSpPr txBox="1"/>
          <p:nvPr/>
        </p:nvSpPr>
        <p:spPr>
          <a:xfrm>
            <a:off x="1283222" y="2483545"/>
            <a:ext cx="15861778" cy="6494085"/>
          </a:xfrm>
          <a:prstGeom prst="rect">
            <a:avLst/>
          </a:prstGeom>
          <a:noFill/>
        </p:spPr>
        <p:txBody>
          <a:bodyPr wrap="square" rtlCol="0">
            <a:spAutoFit/>
          </a:bodyPr>
          <a:lstStyle/>
          <a:p>
            <a:pPr marL="285750" indent="-285750">
              <a:buFont typeface="Arial" panose="020B0604020202020204" pitchFamily="34" charset="0"/>
              <a:buChar char="•"/>
            </a:pPr>
            <a:r>
              <a:rPr lang="en-IE" sz="2600" dirty="0">
                <a:solidFill>
                  <a:schemeClr val="bg1"/>
                </a:solidFill>
                <a:latin typeface="Montserrat" panose="00000500000000000000" pitchFamily="2" charset="0"/>
              </a:rPr>
              <a:t>Recently, there has been regular requests from Immigration for letters from employers/job offer letters. This is not a requirement. Please contact MRCI if this request is made.</a:t>
            </a:r>
          </a:p>
          <a:p>
            <a:pPr marL="285750" indent="-285750">
              <a:buFont typeface="Arial" panose="020B0604020202020204" pitchFamily="34" charset="0"/>
              <a:buChar char="•"/>
            </a:pPr>
            <a:endParaRPr lang="en-IE" sz="2600" dirty="0">
              <a:solidFill>
                <a:schemeClr val="bg1"/>
              </a:solidFill>
              <a:latin typeface="Montserrat" panose="00000500000000000000" pitchFamily="2" charset="0"/>
            </a:endParaRPr>
          </a:p>
          <a:p>
            <a:pPr marL="285750" indent="-285750">
              <a:buFont typeface="Arial" panose="020B0604020202020204" pitchFamily="34" charset="0"/>
              <a:buChar char="•"/>
            </a:pPr>
            <a:r>
              <a:rPr lang="en-IE" sz="2600" dirty="0">
                <a:solidFill>
                  <a:schemeClr val="bg1"/>
                </a:solidFill>
                <a:latin typeface="Montserrat" panose="00000500000000000000" pitchFamily="2" charset="0"/>
              </a:rPr>
              <a:t>The permission letter from Immigration must specify the word ‘Reactivation’. If not, the wrong letter has been received.</a:t>
            </a:r>
          </a:p>
          <a:p>
            <a:pPr marL="285750" indent="-285750">
              <a:buFont typeface="Arial" panose="020B0604020202020204" pitchFamily="34" charset="0"/>
              <a:buChar char="•"/>
            </a:pPr>
            <a:endParaRPr lang="en-IE" sz="2600" dirty="0">
              <a:solidFill>
                <a:schemeClr val="bg1"/>
              </a:solidFill>
              <a:latin typeface="Montserrat" panose="00000500000000000000" pitchFamily="2" charset="0"/>
            </a:endParaRPr>
          </a:p>
          <a:p>
            <a:pPr marL="285750" indent="-285750">
              <a:buFont typeface="Arial" panose="020B0604020202020204" pitchFamily="34" charset="0"/>
              <a:buChar char="•"/>
            </a:pPr>
            <a:r>
              <a:rPr lang="en-IE" sz="2600" dirty="0">
                <a:solidFill>
                  <a:schemeClr val="bg1"/>
                </a:solidFill>
                <a:latin typeface="Montserrat" panose="00000500000000000000" pitchFamily="2" charset="0"/>
              </a:rPr>
              <a:t>In required supporting documents, request for </a:t>
            </a:r>
            <a:r>
              <a:rPr lang="en-IE" sz="2600" i="1" dirty="0">
                <a:solidFill>
                  <a:schemeClr val="bg1"/>
                </a:solidFill>
                <a:latin typeface="Montserrat" panose="00000500000000000000" pitchFamily="2" charset="0"/>
              </a:rPr>
              <a:t>‘</a:t>
            </a:r>
            <a:r>
              <a:rPr lang="en-GB" sz="2600" i="1" dirty="0">
                <a:solidFill>
                  <a:schemeClr val="bg1"/>
                </a:solidFill>
                <a:latin typeface="Montserrat" panose="00000500000000000000" pitchFamily="2" charset="0"/>
              </a:rPr>
              <a:t>Letter from the Department of Enterprise Tourism and Employment or your employer detailing the reason for this application.’ </a:t>
            </a:r>
            <a:r>
              <a:rPr lang="en-GB" sz="2600" dirty="0">
                <a:solidFill>
                  <a:schemeClr val="bg1"/>
                </a:solidFill>
                <a:latin typeface="Montserrat" panose="00000500000000000000" pitchFamily="2" charset="0"/>
              </a:rPr>
              <a:t>A termination letter or any communication with employer explaining the situation can be accepted. Proof of permit cancellation from the DETE can also be used.</a:t>
            </a:r>
            <a:endParaRPr lang="en-IE" sz="2600" i="1" dirty="0">
              <a:solidFill>
                <a:schemeClr val="bg1"/>
              </a:solidFill>
              <a:latin typeface="Montserrat" panose="00000500000000000000" pitchFamily="2" charset="0"/>
            </a:endParaRPr>
          </a:p>
          <a:p>
            <a:pPr marL="285750" indent="-285750">
              <a:buFont typeface="Arial" panose="020B0604020202020204" pitchFamily="34" charset="0"/>
              <a:buChar char="•"/>
            </a:pPr>
            <a:endParaRPr lang="en-IE" sz="2600" dirty="0">
              <a:solidFill>
                <a:schemeClr val="bg1"/>
              </a:solidFill>
              <a:latin typeface="Montserrat" panose="00000500000000000000" pitchFamily="2" charset="0"/>
            </a:endParaRPr>
          </a:p>
          <a:p>
            <a:pPr marL="285750" indent="-285750">
              <a:buFont typeface="Arial" panose="020B0604020202020204" pitchFamily="34" charset="0"/>
              <a:buChar char="•"/>
            </a:pPr>
            <a:r>
              <a:rPr lang="en-IE" sz="2600" dirty="0">
                <a:solidFill>
                  <a:schemeClr val="bg1"/>
                </a:solidFill>
                <a:latin typeface="Montserrat" panose="00000500000000000000" pitchFamily="2" charset="0"/>
              </a:rPr>
              <a:t>The Change of Employer Scheme does not apply to those on the Reactivation Permit. If a REP holder wishes to change employer they must apply for Reactivation again.</a:t>
            </a:r>
          </a:p>
          <a:p>
            <a:pPr marL="285750" indent="-285750">
              <a:buFont typeface="Arial" panose="020B0604020202020204" pitchFamily="34" charset="0"/>
              <a:buChar char="•"/>
            </a:pPr>
            <a:endParaRPr lang="en-IE" sz="2600" dirty="0">
              <a:solidFill>
                <a:schemeClr val="bg1"/>
              </a:solidFill>
              <a:latin typeface="Montserrat" panose="00000500000000000000" pitchFamily="2" charset="0"/>
            </a:endParaRPr>
          </a:p>
          <a:p>
            <a:pPr marL="285750" indent="-285750">
              <a:buFont typeface="Arial" panose="020B0604020202020204" pitchFamily="34" charset="0"/>
              <a:buChar char="•"/>
            </a:pPr>
            <a:r>
              <a:rPr lang="en-IE" sz="2600" dirty="0">
                <a:solidFill>
                  <a:schemeClr val="bg1"/>
                </a:solidFill>
                <a:latin typeface="Montserrat" panose="00000500000000000000" pitchFamily="2" charset="0"/>
              </a:rPr>
              <a:t>Reactivation Permit required for 5 years to apply for Stamp 4, similar to General Employment Permit.</a:t>
            </a:r>
          </a:p>
        </p:txBody>
      </p:sp>
    </p:spTree>
    <p:extLst>
      <p:ext uri="{BB962C8B-B14F-4D97-AF65-F5344CB8AC3E}">
        <p14:creationId xmlns:p14="http://schemas.microsoft.com/office/powerpoint/2010/main" val="327807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14D72"/>
        </a:solidFill>
        <a:effectLst/>
      </p:bgPr>
    </p:bg>
    <p:spTree>
      <p:nvGrpSpPr>
        <p:cNvPr id="1" name=""/>
        <p:cNvGrpSpPr/>
        <p:nvPr/>
      </p:nvGrpSpPr>
      <p:grpSpPr>
        <a:xfrm>
          <a:off x="0" y="0"/>
          <a:ext cx="0" cy="0"/>
          <a:chOff x="0" y="0"/>
          <a:chExt cx="0" cy="0"/>
        </a:xfrm>
      </p:grpSpPr>
      <p:grpSp>
        <p:nvGrpSpPr>
          <p:cNvPr id="2" name="Group 2"/>
          <p:cNvGrpSpPr/>
          <p:nvPr/>
        </p:nvGrpSpPr>
        <p:grpSpPr>
          <a:xfrm>
            <a:off x="9728649" y="-77687"/>
            <a:ext cx="8559351" cy="10442374"/>
            <a:chOff x="0" y="0"/>
            <a:chExt cx="2983652" cy="3640043"/>
          </a:xfrm>
        </p:grpSpPr>
        <p:sp>
          <p:nvSpPr>
            <p:cNvPr id="3" name="Freeform 3"/>
            <p:cNvSpPr/>
            <p:nvPr/>
          </p:nvSpPr>
          <p:spPr>
            <a:xfrm>
              <a:off x="0" y="0"/>
              <a:ext cx="2983652" cy="3640043"/>
            </a:xfrm>
            <a:custGeom>
              <a:avLst/>
              <a:gdLst/>
              <a:ahLst/>
              <a:cxnLst/>
              <a:rect l="l" t="t" r="r" b="b"/>
              <a:pathLst>
                <a:path w="2983652" h="3640043">
                  <a:moveTo>
                    <a:pt x="0" y="0"/>
                  </a:moveTo>
                  <a:lnTo>
                    <a:pt x="2983652" y="0"/>
                  </a:lnTo>
                  <a:lnTo>
                    <a:pt x="2983652" y="3640043"/>
                  </a:lnTo>
                  <a:lnTo>
                    <a:pt x="0" y="3640043"/>
                  </a:lnTo>
                  <a:close/>
                </a:path>
              </a:pathLst>
            </a:custGeom>
            <a:solidFill>
              <a:srgbClr val="F9F5EF"/>
            </a:solidFill>
          </p:spPr>
          <p:txBody>
            <a:bodyPr/>
            <a:lstStyle/>
            <a:p>
              <a:endParaRPr lang="en-IE"/>
            </a:p>
          </p:txBody>
        </p:sp>
        <p:sp>
          <p:nvSpPr>
            <p:cNvPr id="4" name="TextBox 4"/>
            <p:cNvSpPr txBox="1"/>
            <p:nvPr/>
          </p:nvSpPr>
          <p:spPr>
            <a:xfrm>
              <a:off x="0" y="-28575"/>
              <a:ext cx="2983652" cy="3668618"/>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59609" y="-368567"/>
            <a:ext cx="9988258" cy="13272506"/>
            <a:chOff x="0" y="0"/>
            <a:chExt cx="3481746" cy="4626582"/>
          </a:xfrm>
        </p:grpSpPr>
        <p:sp>
          <p:nvSpPr>
            <p:cNvPr id="6" name="Freeform 6"/>
            <p:cNvSpPr/>
            <p:nvPr/>
          </p:nvSpPr>
          <p:spPr>
            <a:xfrm>
              <a:off x="0" y="0"/>
              <a:ext cx="3481746" cy="4626582"/>
            </a:xfrm>
            <a:custGeom>
              <a:avLst/>
              <a:gdLst/>
              <a:ahLst/>
              <a:cxnLst/>
              <a:rect l="l" t="t" r="r" b="b"/>
              <a:pathLst>
                <a:path w="3481746" h="4626582">
                  <a:moveTo>
                    <a:pt x="0" y="0"/>
                  </a:moveTo>
                  <a:lnTo>
                    <a:pt x="3481746" y="0"/>
                  </a:lnTo>
                  <a:lnTo>
                    <a:pt x="3481746" y="4626582"/>
                  </a:lnTo>
                  <a:lnTo>
                    <a:pt x="0" y="4626582"/>
                  </a:lnTo>
                  <a:close/>
                </a:path>
              </a:pathLst>
            </a:custGeom>
            <a:solidFill>
              <a:srgbClr val="2C7695"/>
            </a:solidFill>
          </p:spPr>
          <p:txBody>
            <a:bodyPr/>
            <a:lstStyle/>
            <a:p>
              <a:endParaRPr lang="en-IE"/>
            </a:p>
          </p:txBody>
        </p:sp>
        <p:sp>
          <p:nvSpPr>
            <p:cNvPr id="7" name="TextBox 7"/>
            <p:cNvSpPr txBox="1"/>
            <p:nvPr/>
          </p:nvSpPr>
          <p:spPr>
            <a:xfrm>
              <a:off x="0" y="-28575"/>
              <a:ext cx="3481746" cy="4655157"/>
            </a:xfrm>
            <a:prstGeom prst="rect">
              <a:avLst/>
            </a:prstGeom>
          </p:spPr>
          <p:txBody>
            <a:bodyPr lIns="50800" tIns="50800" rIns="50800" bIns="50800" rtlCol="0" anchor="ctr"/>
            <a:lstStyle/>
            <a:p>
              <a:pPr algn="ctr">
                <a:lnSpc>
                  <a:spcPts val="1960"/>
                </a:lnSpc>
              </a:pPr>
              <a:endParaRPr/>
            </a:p>
          </p:txBody>
        </p:sp>
      </p:grpSp>
      <p:sp>
        <p:nvSpPr>
          <p:cNvPr id="8" name="Freeform 8"/>
          <p:cNvSpPr/>
          <p:nvPr/>
        </p:nvSpPr>
        <p:spPr>
          <a:xfrm>
            <a:off x="10911297" y="1028700"/>
            <a:ext cx="6286625" cy="8761846"/>
          </a:xfrm>
          <a:custGeom>
            <a:avLst/>
            <a:gdLst/>
            <a:ahLst/>
            <a:cxnLst/>
            <a:rect l="l" t="t" r="r" b="b"/>
            <a:pathLst>
              <a:path w="6286625" h="8761846">
                <a:moveTo>
                  <a:pt x="0" y="0"/>
                </a:moveTo>
                <a:lnTo>
                  <a:pt x="6286625" y="0"/>
                </a:lnTo>
                <a:lnTo>
                  <a:pt x="6286625" y="8761846"/>
                </a:lnTo>
                <a:lnTo>
                  <a:pt x="0" y="8761846"/>
                </a:lnTo>
                <a:lnTo>
                  <a:pt x="0" y="0"/>
                </a:lnTo>
                <a:close/>
              </a:path>
            </a:pathLst>
          </a:custGeom>
          <a:blipFill>
            <a:blip r:embed="rId2"/>
            <a:stretch>
              <a:fillRect/>
            </a:stretch>
          </a:blipFill>
        </p:spPr>
        <p:txBody>
          <a:bodyPr/>
          <a:lstStyle/>
          <a:p>
            <a:endParaRPr lang="en-IE"/>
          </a:p>
        </p:txBody>
      </p:sp>
      <p:sp>
        <p:nvSpPr>
          <p:cNvPr id="9" name="TextBox 9"/>
          <p:cNvSpPr txBox="1"/>
          <p:nvPr/>
        </p:nvSpPr>
        <p:spPr>
          <a:xfrm>
            <a:off x="802801" y="3280408"/>
            <a:ext cx="8123047" cy="3181985"/>
          </a:xfrm>
          <a:prstGeom prst="rect">
            <a:avLst/>
          </a:prstGeom>
        </p:spPr>
        <p:txBody>
          <a:bodyPr lIns="0" tIns="0" rIns="0" bIns="0" rtlCol="0" anchor="t">
            <a:spAutoFit/>
          </a:bodyPr>
          <a:lstStyle/>
          <a:p>
            <a:pPr algn="l">
              <a:lnSpc>
                <a:spcPts val="3639"/>
              </a:lnSpc>
            </a:pPr>
            <a:r>
              <a:rPr lang="en-US" sz="2599" dirty="0">
                <a:solidFill>
                  <a:srgbClr val="F9F5EF"/>
                </a:solidFill>
                <a:latin typeface="Montserrat"/>
                <a:ea typeface="Montserrat"/>
                <a:cs typeface="Montserrat"/>
                <a:sym typeface="Montserrat"/>
              </a:rPr>
              <a:t>Our Information and Support Centre is currently running on an appointment basis. </a:t>
            </a:r>
          </a:p>
          <a:p>
            <a:pPr algn="l">
              <a:lnSpc>
                <a:spcPts val="3639"/>
              </a:lnSpc>
            </a:pPr>
            <a:endParaRPr lang="en-US" sz="2599" dirty="0">
              <a:solidFill>
                <a:srgbClr val="F9F5EF"/>
              </a:solidFill>
              <a:latin typeface="Montserrat"/>
              <a:ea typeface="Montserrat"/>
              <a:cs typeface="Montserrat"/>
              <a:sym typeface="Montserrat"/>
            </a:endParaRPr>
          </a:p>
          <a:p>
            <a:pPr algn="l">
              <a:lnSpc>
                <a:spcPts val="3639"/>
              </a:lnSpc>
            </a:pPr>
            <a:r>
              <a:rPr lang="en-US" sz="2599" dirty="0">
                <a:solidFill>
                  <a:srgbClr val="F9F5EF"/>
                </a:solidFill>
                <a:latin typeface="Montserrat"/>
                <a:ea typeface="Montserrat"/>
                <a:cs typeface="Montserrat"/>
                <a:sym typeface="Montserrat"/>
              </a:rPr>
              <a:t>If you would like to speak to us, the best way to get in touch is by sending us a message via the </a:t>
            </a:r>
            <a:r>
              <a:rPr lang="en-US" sz="2599" b="1" u="sng" dirty="0">
                <a:solidFill>
                  <a:schemeClr val="bg2"/>
                </a:solidFill>
                <a:latin typeface="Montserrat"/>
                <a:ea typeface="Montserrat"/>
                <a:cs typeface="Montserrat"/>
                <a:sym typeface="Montserrat"/>
                <a:hlinkClick r:id="rId3" tooltip="https://www.mrci.ie/contact-us/">
                  <a:extLst>
                    <a:ext uri="{A12FA001-AC4F-418D-AE19-62706E023703}">
                      <ahyp:hlinkClr xmlns:ahyp="http://schemas.microsoft.com/office/drawing/2018/hyperlinkcolor" val="tx"/>
                    </a:ext>
                  </a:extLst>
                </a:hlinkClick>
              </a:rPr>
              <a:t>Contact Page</a:t>
            </a:r>
            <a:r>
              <a:rPr lang="en-US" sz="2599" b="1" dirty="0">
                <a:solidFill>
                  <a:schemeClr val="bg2"/>
                </a:solidFill>
                <a:latin typeface="Montserrat"/>
                <a:ea typeface="Montserrat"/>
                <a:cs typeface="Montserrat"/>
                <a:sym typeface="Montserrat"/>
              </a:rPr>
              <a:t> </a:t>
            </a:r>
            <a:r>
              <a:rPr lang="en-US" sz="2599" dirty="0">
                <a:solidFill>
                  <a:srgbClr val="F9F5EF"/>
                </a:solidFill>
                <a:latin typeface="Montserrat"/>
                <a:ea typeface="Montserrat"/>
                <a:cs typeface="Montserrat"/>
                <a:sym typeface="Montserrat"/>
              </a:rPr>
              <a:t>on our website!  </a:t>
            </a:r>
          </a:p>
          <a:p>
            <a:pPr algn="just">
              <a:lnSpc>
                <a:spcPts val="3639"/>
              </a:lnSpc>
            </a:pPr>
            <a:endParaRPr lang="en-US" sz="2599" dirty="0">
              <a:solidFill>
                <a:srgbClr val="F9F5EF"/>
              </a:solidFill>
              <a:latin typeface="Montserrat"/>
              <a:ea typeface="Montserrat"/>
              <a:cs typeface="Montserrat"/>
              <a:sym typeface="Montserrat"/>
            </a:endParaRPr>
          </a:p>
        </p:txBody>
      </p:sp>
      <p:sp>
        <p:nvSpPr>
          <p:cNvPr id="10" name="TextBox 10"/>
          <p:cNvSpPr txBox="1"/>
          <p:nvPr/>
        </p:nvSpPr>
        <p:spPr>
          <a:xfrm>
            <a:off x="0" y="581849"/>
            <a:ext cx="9728649" cy="1656081"/>
          </a:xfrm>
          <a:prstGeom prst="rect">
            <a:avLst/>
          </a:prstGeom>
        </p:spPr>
        <p:txBody>
          <a:bodyPr lIns="0" tIns="0" rIns="0" bIns="0" rtlCol="0" anchor="t">
            <a:spAutoFit/>
          </a:bodyPr>
          <a:lstStyle/>
          <a:p>
            <a:pPr algn="ctr">
              <a:lnSpc>
                <a:spcPts val="6490"/>
              </a:lnSpc>
            </a:pPr>
            <a:r>
              <a:rPr lang="en-US" sz="5900">
                <a:solidFill>
                  <a:srgbClr val="F9F5EF"/>
                </a:solidFill>
                <a:latin typeface="DM Serif Display"/>
                <a:ea typeface="DM Serif Display"/>
                <a:cs typeface="DM Serif Display"/>
                <a:sym typeface="DM Serif Display"/>
              </a:rPr>
              <a:t>Information and Support Centre</a:t>
            </a:r>
          </a:p>
        </p:txBody>
      </p:sp>
      <p:sp>
        <p:nvSpPr>
          <p:cNvPr id="11" name="TextBox 11"/>
          <p:cNvSpPr txBox="1"/>
          <p:nvPr/>
        </p:nvSpPr>
        <p:spPr>
          <a:xfrm>
            <a:off x="9979036" y="477074"/>
            <a:ext cx="7831418" cy="438785"/>
          </a:xfrm>
          <a:prstGeom prst="rect">
            <a:avLst/>
          </a:prstGeom>
        </p:spPr>
        <p:txBody>
          <a:bodyPr lIns="0" tIns="0" rIns="0" bIns="0" rtlCol="0" anchor="t">
            <a:spAutoFit/>
          </a:bodyPr>
          <a:lstStyle/>
          <a:p>
            <a:pPr algn="ctr">
              <a:lnSpc>
                <a:spcPts val="3639"/>
              </a:lnSpc>
            </a:pPr>
            <a:r>
              <a:rPr lang="en-US" sz="2599" b="1">
                <a:solidFill>
                  <a:srgbClr val="1D3752"/>
                </a:solidFill>
                <a:latin typeface="Montserrat Bold"/>
                <a:ea typeface="Montserrat Bold"/>
                <a:cs typeface="Montserrat Bold"/>
                <a:sym typeface="Montserrat Bold"/>
              </a:rPr>
              <a:t>www.mrci.ie/contact-us</a:t>
            </a:r>
          </a:p>
        </p:txBody>
      </p:sp>
      <p:sp>
        <p:nvSpPr>
          <p:cNvPr id="12" name="Freeform 12"/>
          <p:cNvSpPr/>
          <p:nvPr/>
        </p:nvSpPr>
        <p:spPr>
          <a:xfrm>
            <a:off x="501647" y="9104497"/>
            <a:ext cx="2331235" cy="686049"/>
          </a:xfrm>
          <a:custGeom>
            <a:avLst/>
            <a:gdLst/>
            <a:ahLst/>
            <a:cxnLst/>
            <a:rect l="l" t="t" r="r" b="b"/>
            <a:pathLst>
              <a:path w="2331235" h="686049">
                <a:moveTo>
                  <a:pt x="0" y="0"/>
                </a:moveTo>
                <a:lnTo>
                  <a:pt x="2331234" y="0"/>
                </a:lnTo>
                <a:lnTo>
                  <a:pt x="2331234" y="686049"/>
                </a:lnTo>
                <a:lnTo>
                  <a:pt x="0" y="686049"/>
                </a:lnTo>
                <a:lnTo>
                  <a:pt x="0" y="0"/>
                </a:lnTo>
                <a:close/>
              </a:path>
            </a:pathLst>
          </a:custGeom>
          <a:blipFill>
            <a:blip r:embed="rId4"/>
            <a:stretch>
              <a:fillRect/>
            </a:stretch>
          </a:blipFill>
        </p:spPr>
        <p:txBody>
          <a:bodyPr/>
          <a:lstStyle/>
          <a:p>
            <a:endParaRPr lang="en-I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p:cNvGrpSpPr/>
        <p:nvPr/>
      </p:nvGrpSpPr>
      <p:grpSpPr>
        <a:xfrm>
          <a:off x="0" y="0"/>
          <a:ext cx="0" cy="0"/>
          <a:chOff x="0" y="0"/>
          <a:chExt cx="0" cy="0"/>
        </a:xfrm>
      </p:grpSpPr>
      <p:grpSp>
        <p:nvGrpSpPr>
          <p:cNvPr id="2" name="Group 2"/>
          <p:cNvGrpSpPr/>
          <p:nvPr/>
        </p:nvGrpSpPr>
        <p:grpSpPr>
          <a:xfrm>
            <a:off x="0" y="6083043"/>
            <a:ext cx="17259300" cy="4265174"/>
            <a:chOff x="0" y="0"/>
            <a:chExt cx="23012400" cy="5686899"/>
          </a:xfrm>
        </p:grpSpPr>
        <p:pic>
          <p:nvPicPr>
            <p:cNvPr id="3" name="Picture 3"/>
            <p:cNvPicPr>
              <a:picLocks noChangeAspect="1"/>
            </p:cNvPicPr>
            <p:nvPr/>
          </p:nvPicPr>
          <p:blipFill>
            <a:blip r:embed="rId2"/>
            <a:srcRect t="12863" b="12863"/>
            <a:stretch>
              <a:fillRect/>
            </a:stretch>
          </p:blipFill>
          <p:spPr>
            <a:xfrm>
              <a:off x="0" y="0"/>
              <a:ext cx="11506200" cy="5686899"/>
            </a:xfrm>
            <a:prstGeom prst="rect">
              <a:avLst/>
            </a:prstGeom>
          </p:spPr>
        </p:pic>
        <p:pic>
          <p:nvPicPr>
            <p:cNvPr id="4" name="Picture 4"/>
            <p:cNvPicPr>
              <a:picLocks noChangeAspect="1"/>
            </p:cNvPicPr>
            <p:nvPr/>
          </p:nvPicPr>
          <p:blipFill>
            <a:blip r:embed="rId3"/>
            <a:srcRect l="3812" t="46085" r="11695"/>
            <a:stretch>
              <a:fillRect/>
            </a:stretch>
          </p:blipFill>
          <p:spPr>
            <a:xfrm>
              <a:off x="11506200" y="0"/>
              <a:ext cx="11506200" cy="5686899"/>
            </a:xfrm>
            <a:prstGeom prst="rect">
              <a:avLst/>
            </a:prstGeom>
          </p:spPr>
        </p:pic>
      </p:grpSp>
      <p:grpSp>
        <p:nvGrpSpPr>
          <p:cNvPr id="5" name="Group 5"/>
          <p:cNvGrpSpPr/>
          <p:nvPr/>
        </p:nvGrpSpPr>
        <p:grpSpPr>
          <a:xfrm>
            <a:off x="6975033" y="-490971"/>
            <a:ext cx="11770167" cy="1519671"/>
            <a:chOff x="0" y="0"/>
            <a:chExt cx="4326264" cy="529733"/>
          </a:xfrm>
        </p:grpSpPr>
        <p:sp>
          <p:nvSpPr>
            <p:cNvPr id="6" name="Freeform 6"/>
            <p:cNvSpPr/>
            <p:nvPr/>
          </p:nvSpPr>
          <p:spPr>
            <a:xfrm>
              <a:off x="0" y="0"/>
              <a:ext cx="4326264" cy="529733"/>
            </a:xfrm>
            <a:custGeom>
              <a:avLst/>
              <a:gdLst/>
              <a:ahLst/>
              <a:cxnLst/>
              <a:rect l="l" t="t" r="r" b="b"/>
              <a:pathLst>
                <a:path w="4326264" h="529733">
                  <a:moveTo>
                    <a:pt x="0" y="0"/>
                  </a:moveTo>
                  <a:lnTo>
                    <a:pt x="4326264" y="0"/>
                  </a:lnTo>
                  <a:lnTo>
                    <a:pt x="4326264" y="529733"/>
                  </a:lnTo>
                  <a:lnTo>
                    <a:pt x="0" y="529733"/>
                  </a:lnTo>
                  <a:close/>
                </a:path>
              </a:pathLst>
            </a:custGeom>
            <a:solidFill>
              <a:srgbClr val="F9F5EF"/>
            </a:solidFill>
          </p:spPr>
          <p:txBody>
            <a:bodyPr/>
            <a:lstStyle/>
            <a:p>
              <a:endParaRPr lang="en-IE"/>
            </a:p>
          </p:txBody>
        </p:sp>
        <p:sp>
          <p:nvSpPr>
            <p:cNvPr id="7" name="TextBox 7"/>
            <p:cNvSpPr txBox="1"/>
            <p:nvPr/>
          </p:nvSpPr>
          <p:spPr>
            <a:xfrm>
              <a:off x="0" y="-28575"/>
              <a:ext cx="4326264" cy="558308"/>
            </a:xfrm>
            <a:prstGeom prst="rect">
              <a:avLst/>
            </a:prstGeom>
          </p:spPr>
          <p:txBody>
            <a:bodyPr lIns="50800" tIns="50800" rIns="50800" bIns="50800" rtlCol="0" anchor="ctr"/>
            <a:lstStyle/>
            <a:p>
              <a:pPr algn="ctr">
                <a:lnSpc>
                  <a:spcPts val="1960"/>
                </a:lnSpc>
              </a:pPr>
              <a:endParaRPr/>
            </a:p>
          </p:txBody>
        </p:sp>
      </p:grpSp>
      <p:grpSp>
        <p:nvGrpSpPr>
          <p:cNvPr id="8" name="Group 8"/>
          <p:cNvGrpSpPr/>
          <p:nvPr/>
        </p:nvGrpSpPr>
        <p:grpSpPr>
          <a:xfrm>
            <a:off x="-381000" y="-490971"/>
            <a:ext cx="8769840" cy="1519671"/>
            <a:chOff x="0" y="0"/>
            <a:chExt cx="3092099" cy="529733"/>
          </a:xfrm>
        </p:grpSpPr>
        <p:sp>
          <p:nvSpPr>
            <p:cNvPr id="9" name="Freeform 9"/>
            <p:cNvSpPr/>
            <p:nvPr/>
          </p:nvSpPr>
          <p:spPr>
            <a:xfrm>
              <a:off x="0" y="0"/>
              <a:ext cx="3092099" cy="529733"/>
            </a:xfrm>
            <a:custGeom>
              <a:avLst/>
              <a:gdLst/>
              <a:ahLst/>
              <a:cxnLst/>
              <a:rect l="l" t="t" r="r" b="b"/>
              <a:pathLst>
                <a:path w="3092099" h="529733">
                  <a:moveTo>
                    <a:pt x="0" y="0"/>
                  </a:moveTo>
                  <a:lnTo>
                    <a:pt x="3092099" y="0"/>
                  </a:lnTo>
                  <a:lnTo>
                    <a:pt x="3092099" y="529733"/>
                  </a:lnTo>
                  <a:lnTo>
                    <a:pt x="0" y="529733"/>
                  </a:lnTo>
                  <a:close/>
                </a:path>
              </a:pathLst>
            </a:custGeom>
            <a:solidFill>
              <a:srgbClr val="1D3752"/>
            </a:solidFill>
          </p:spPr>
          <p:txBody>
            <a:bodyPr/>
            <a:lstStyle/>
            <a:p>
              <a:endParaRPr lang="en-IE"/>
            </a:p>
          </p:txBody>
        </p:sp>
        <p:sp>
          <p:nvSpPr>
            <p:cNvPr id="10" name="TextBox 10"/>
            <p:cNvSpPr txBox="1"/>
            <p:nvPr/>
          </p:nvSpPr>
          <p:spPr>
            <a:xfrm>
              <a:off x="0" y="-28575"/>
              <a:ext cx="3092099" cy="558308"/>
            </a:xfrm>
            <a:prstGeom prst="rect">
              <a:avLst/>
            </a:prstGeom>
          </p:spPr>
          <p:txBody>
            <a:bodyPr lIns="50800" tIns="50800" rIns="50800" bIns="50800" rtlCol="0" anchor="ctr"/>
            <a:lstStyle/>
            <a:p>
              <a:pPr algn="ctr">
                <a:lnSpc>
                  <a:spcPts val="1960"/>
                </a:lnSpc>
              </a:pPr>
              <a:endParaRPr/>
            </a:p>
          </p:txBody>
        </p:sp>
      </p:grpSp>
      <p:sp>
        <p:nvSpPr>
          <p:cNvPr id="11" name="TextBox 11"/>
          <p:cNvSpPr txBox="1"/>
          <p:nvPr/>
        </p:nvSpPr>
        <p:spPr>
          <a:xfrm>
            <a:off x="1028700" y="2428539"/>
            <a:ext cx="6128364" cy="1198536"/>
          </a:xfrm>
          <a:prstGeom prst="rect">
            <a:avLst/>
          </a:prstGeom>
        </p:spPr>
        <p:txBody>
          <a:bodyPr lIns="0" tIns="0" rIns="0" bIns="0" rtlCol="0" anchor="t">
            <a:spAutoFit/>
          </a:bodyPr>
          <a:lstStyle/>
          <a:p>
            <a:pPr algn="l">
              <a:lnSpc>
                <a:spcPts val="9299"/>
              </a:lnSpc>
            </a:pPr>
            <a:r>
              <a:rPr lang="en-US" sz="8454">
                <a:solidFill>
                  <a:srgbClr val="F9F5EF"/>
                </a:solidFill>
                <a:latin typeface="DM Serif Display"/>
                <a:ea typeface="DM Serif Display"/>
                <a:cs typeface="DM Serif Display"/>
                <a:sym typeface="DM Serif Display"/>
              </a:rPr>
              <a:t>Get Involved </a:t>
            </a:r>
          </a:p>
        </p:txBody>
      </p:sp>
      <p:grpSp>
        <p:nvGrpSpPr>
          <p:cNvPr id="12" name="Group 12"/>
          <p:cNvGrpSpPr/>
          <p:nvPr/>
        </p:nvGrpSpPr>
        <p:grpSpPr>
          <a:xfrm>
            <a:off x="9121678" y="8215630"/>
            <a:ext cx="8137622" cy="1042670"/>
            <a:chOff x="0" y="0"/>
            <a:chExt cx="2836644" cy="363458"/>
          </a:xfrm>
        </p:grpSpPr>
        <p:sp>
          <p:nvSpPr>
            <p:cNvPr id="13" name="Freeform 13"/>
            <p:cNvSpPr/>
            <p:nvPr/>
          </p:nvSpPr>
          <p:spPr>
            <a:xfrm>
              <a:off x="0" y="0"/>
              <a:ext cx="2836644" cy="363458"/>
            </a:xfrm>
            <a:custGeom>
              <a:avLst/>
              <a:gdLst/>
              <a:ahLst/>
              <a:cxnLst/>
              <a:rect l="l" t="t" r="r" b="b"/>
              <a:pathLst>
                <a:path w="2836644" h="363458">
                  <a:moveTo>
                    <a:pt x="0" y="0"/>
                  </a:moveTo>
                  <a:lnTo>
                    <a:pt x="2836644" y="0"/>
                  </a:lnTo>
                  <a:lnTo>
                    <a:pt x="2836644" y="363458"/>
                  </a:lnTo>
                  <a:lnTo>
                    <a:pt x="0" y="363458"/>
                  </a:lnTo>
                  <a:close/>
                </a:path>
              </a:pathLst>
            </a:custGeom>
            <a:solidFill>
              <a:srgbClr val="F9F5EF"/>
            </a:solidFill>
          </p:spPr>
          <p:txBody>
            <a:bodyPr/>
            <a:lstStyle/>
            <a:p>
              <a:endParaRPr lang="en-IE"/>
            </a:p>
          </p:txBody>
        </p:sp>
        <p:sp>
          <p:nvSpPr>
            <p:cNvPr id="14" name="TextBox 14"/>
            <p:cNvSpPr txBox="1"/>
            <p:nvPr/>
          </p:nvSpPr>
          <p:spPr>
            <a:xfrm>
              <a:off x="0" y="-28575"/>
              <a:ext cx="2836644" cy="392033"/>
            </a:xfrm>
            <a:prstGeom prst="rect">
              <a:avLst/>
            </a:prstGeom>
          </p:spPr>
          <p:txBody>
            <a:bodyPr lIns="50800" tIns="50800" rIns="50800" bIns="50800" rtlCol="0" anchor="ctr"/>
            <a:lstStyle/>
            <a:p>
              <a:pPr algn="ctr">
                <a:lnSpc>
                  <a:spcPts val="1960"/>
                </a:lnSpc>
              </a:pPr>
              <a:endParaRPr/>
            </a:p>
          </p:txBody>
        </p:sp>
      </p:grpSp>
      <p:sp>
        <p:nvSpPr>
          <p:cNvPr id="15" name="TextBox 15"/>
          <p:cNvSpPr txBox="1"/>
          <p:nvPr/>
        </p:nvSpPr>
        <p:spPr>
          <a:xfrm>
            <a:off x="9385696" y="8503435"/>
            <a:ext cx="7425672" cy="455295"/>
          </a:xfrm>
          <a:prstGeom prst="rect">
            <a:avLst/>
          </a:prstGeom>
        </p:spPr>
        <p:txBody>
          <a:bodyPr lIns="0" tIns="0" rIns="0" bIns="0" rtlCol="0" anchor="t">
            <a:spAutoFit/>
          </a:bodyPr>
          <a:lstStyle/>
          <a:p>
            <a:pPr algn="ctr">
              <a:lnSpc>
                <a:spcPts val="3780"/>
              </a:lnSpc>
            </a:pPr>
            <a:r>
              <a:rPr lang="en-US" sz="2700" b="1">
                <a:solidFill>
                  <a:srgbClr val="1D3752"/>
                </a:solidFill>
                <a:latin typeface="Montserrat Bold"/>
                <a:ea typeface="Montserrat Bold"/>
                <a:cs typeface="Montserrat Bold"/>
                <a:sym typeface="Montserrat Bold"/>
              </a:rPr>
              <a:t>Join Us Today!</a:t>
            </a:r>
          </a:p>
        </p:txBody>
      </p:sp>
      <p:grpSp>
        <p:nvGrpSpPr>
          <p:cNvPr id="16" name="Group 16"/>
          <p:cNvGrpSpPr/>
          <p:nvPr/>
        </p:nvGrpSpPr>
        <p:grpSpPr>
          <a:xfrm>
            <a:off x="17259300" y="6021826"/>
            <a:ext cx="1654746" cy="5058469"/>
            <a:chOff x="0" y="0"/>
            <a:chExt cx="576818" cy="1763301"/>
          </a:xfrm>
        </p:grpSpPr>
        <p:sp>
          <p:nvSpPr>
            <p:cNvPr id="17" name="Freeform 17"/>
            <p:cNvSpPr/>
            <p:nvPr/>
          </p:nvSpPr>
          <p:spPr>
            <a:xfrm>
              <a:off x="0" y="0"/>
              <a:ext cx="576818" cy="1763301"/>
            </a:xfrm>
            <a:custGeom>
              <a:avLst/>
              <a:gdLst/>
              <a:ahLst/>
              <a:cxnLst/>
              <a:rect l="l" t="t" r="r" b="b"/>
              <a:pathLst>
                <a:path w="576818" h="1763301">
                  <a:moveTo>
                    <a:pt x="0" y="0"/>
                  </a:moveTo>
                  <a:lnTo>
                    <a:pt x="576818" y="0"/>
                  </a:lnTo>
                  <a:lnTo>
                    <a:pt x="576818" y="1763301"/>
                  </a:lnTo>
                  <a:lnTo>
                    <a:pt x="0" y="1763301"/>
                  </a:lnTo>
                  <a:close/>
                </a:path>
              </a:pathLst>
            </a:custGeom>
            <a:solidFill>
              <a:srgbClr val="1D3752"/>
            </a:solidFill>
          </p:spPr>
          <p:txBody>
            <a:bodyPr/>
            <a:lstStyle/>
            <a:p>
              <a:endParaRPr lang="en-IE"/>
            </a:p>
          </p:txBody>
        </p:sp>
        <p:sp>
          <p:nvSpPr>
            <p:cNvPr id="18" name="TextBox 18"/>
            <p:cNvSpPr txBox="1"/>
            <p:nvPr/>
          </p:nvSpPr>
          <p:spPr>
            <a:xfrm>
              <a:off x="0" y="-28575"/>
              <a:ext cx="576818" cy="1791876"/>
            </a:xfrm>
            <a:prstGeom prst="rect">
              <a:avLst/>
            </a:prstGeom>
          </p:spPr>
          <p:txBody>
            <a:bodyPr lIns="50800" tIns="50800" rIns="50800" bIns="50800" rtlCol="0" anchor="ctr"/>
            <a:lstStyle/>
            <a:p>
              <a:pPr algn="ctr">
                <a:lnSpc>
                  <a:spcPts val="1960"/>
                </a:lnSpc>
              </a:pPr>
              <a:endParaRPr/>
            </a:p>
          </p:txBody>
        </p:sp>
      </p:grpSp>
      <p:grpSp>
        <p:nvGrpSpPr>
          <p:cNvPr id="19" name="Group 19"/>
          <p:cNvGrpSpPr/>
          <p:nvPr/>
        </p:nvGrpSpPr>
        <p:grpSpPr>
          <a:xfrm>
            <a:off x="7873604" y="6054468"/>
            <a:ext cx="1512092" cy="924195"/>
            <a:chOff x="0" y="0"/>
            <a:chExt cx="1069706" cy="653807"/>
          </a:xfrm>
        </p:grpSpPr>
        <p:sp>
          <p:nvSpPr>
            <p:cNvPr id="20" name="Freeform 20"/>
            <p:cNvSpPr/>
            <p:nvPr/>
          </p:nvSpPr>
          <p:spPr>
            <a:xfrm>
              <a:off x="0" y="0"/>
              <a:ext cx="1069706" cy="653807"/>
            </a:xfrm>
            <a:custGeom>
              <a:avLst/>
              <a:gdLst/>
              <a:ahLst/>
              <a:cxnLst/>
              <a:rect l="l" t="t" r="r" b="b"/>
              <a:pathLst>
                <a:path w="1069706" h="653807">
                  <a:moveTo>
                    <a:pt x="534853" y="653807"/>
                  </a:moveTo>
                  <a:lnTo>
                    <a:pt x="1069706" y="0"/>
                  </a:lnTo>
                  <a:lnTo>
                    <a:pt x="0" y="0"/>
                  </a:lnTo>
                  <a:lnTo>
                    <a:pt x="534853" y="653807"/>
                  </a:lnTo>
                  <a:close/>
                </a:path>
              </a:pathLst>
            </a:custGeom>
            <a:solidFill>
              <a:srgbClr val="2C7695"/>
            </a:solidFill>
          </p:spPr>
          <p:txBody>
            <a:bodyPr/>
            <a:lstStyle/>
            <a:p>
              <a:endParaRPr lang="en-IE"/>
            </a:p>
          </p:txBody>
        </p:sp>
        <p:sp>
          <p:nvSpPr>
            <p:cNvPr id="21" name="TextBox 21"/>
            <p:cNvSpPr txBox="1"/>
            <p:nvPr/>
          </p:nvSpPr>
          <p:spPr>
            <a:xfrm>
              <a:off x="167142" y="18126"/>
              <a:ext cx="735423" cy="332128"/>
            </a:xfrm>
            <a:prstGeom prst="rect">
              <a:avLst/>
            </a:prstGeom>
          </p:spPr>
          <p:txBody>
            <a:bodyPr lIns="50800" tIns="50800" rIns="50800" bIns="50800" rtlCol="0" anchor="ctr"/>
            <a:lstStyle/>
            <a:p>
              <a:pPr algn="ctr">
                <a:lnSpc>
                  <a:spcPts val="1960"/>
                </a:lnSpc>
              </a:pPr>
              <a:endParaRPr/>
            </a:p>
          </p:txBody>
        </p:sp>
      </p:grpSp>
      <p:sp>
        <p:nvSpPr>
          <p:cNvPr id="22" name="TextBox 22"/>
          <p:cNvSpPr txBox="1"/>
          <p:nvPr/>
        </p:nvSpPr>
        <p:spPr>
          <a:xfrm>
            <a:off x="9451823" y="2141324"/>
            <a:ext cx="6835706" cy="364882"/>
          </a:xfrm>
          <a:prstGeom prst="rect">
            <a:avLst/>
          </a:prstGeom>
        </p:spPr>
        <p:txBody>
          <a:bodyPr lIns="0" tIns="0" rIns="0" bIns="0" rtlCol="0" anchor="t">
            <a:spAutoFit/>
          </a:bodyPr>
          <a:lstStyle/>
          <a:p>
            <a:pPr algn="just">
              <a:lnSpc>
                <a:spcPts val="3066"/>
              </a:lnSpc>
            </a:pPr>
            <a:r>
              <a:rPr lang="en-US" sz="2190" dirty="0">
                <a:solidFill>
                  <a:srgbClr val="F9F5EF"/>
                </a:solidFill>
                <a:latin typeface="Montserrat"/>
                <a:ea typeface="Montserrat"/>
                <a:cs typeface="Montserrat"/>
                <a:sym typeface="Montserrat"/>
              </a:rPr>
              <a:t>www.mrci.ie/our-work</a:t>
            </a:r>
          </a:p>
        </p:txBody>
      </p:sp>
      <p:sp>
        <p:nvSpPr>
          <p:cNvPr id="23" name="TextBox 23"/>
          <p:cNvSpPr txBox="1"/>
          <p:nvPr/>
        </p:nvSpPr>
        <p:spPr>
          <a:xfrm>
            <a:off x="9451823" y="1475442"/>
            <a:ext cx="6256211" cy="505765"/>
          </a:xfrm>
          <a:prstGeom prst="rect">
            <a:avLst/>
          </a:prstGeom>
        </p:spPr>
        <p:txBody>
          <a:bodyPr lIns="0" tIns="0" rIns="0" bIns="0" rtlCol="0" anchor="t">
            <a:spAutoFit/>
          </a:bodyPr>
          <a:lstStyle/>
          <a:p>
            <a:pPr algn="l">
              <a:lnSpc>
                <a:spcPts val="3891"/>
              </a:lnSpc>
            </a:pPr>
            <a:r>
              <a:rPr lang="en-US" sz="3537">
                <a:solidFill>
                  <a:srgbClr val="F9F5EF"/>
                </a:solidFill>
                <a:latin typeface="DM Serif Display"/>
                <a:ea typeface="DM Serif Display"/>
                <a:cs typeface="DM Serif Display"/>
                <a:sym typeface="DM Serif Display"/>
              </a:rPr>
              <a:t>Join our campaigns</a:t>
            </a:r>
          </a:p>
        </p:txBody>
      </p:sp>
      <p:sp>
        <p:nvSpPr>
          <p:cNvPr id="24" name="TextBox 24"/>
          <p:cNvSpPr txBox="1"/>
          <p:nvPr/>
        </p:nvSpPr>
        <p:spPr>
          <a:xfrm>
            <a:off x="9385696" y="3704084"/>
            <a:ext cx="6835706" cy="367583"/>
          </a:xfrm>
          <a:prstGeom prst="rect">
            <a:avLst/>
          </a:prstGeom>
        </p:spPr>
        <p:txBody>
          <a:bodyPr lIns="0" tIns="0" rIns="0" bIns="0" rtlCol="0" anchor="t">
            <a:spAutoFit/>
          </a:bodyPr>
          <a:lstStyle/>
          <a:p>
            <a:pPr algn="just">
              <a:lnSpc>
                <a:spcPts val="3066"/>
              </a:lnSpc>
            </a:pPr>
            <a:r>
              <a:rPr lang="en-US" sz="2190">
                <a:solidFill>
                  <a:srgbClr val="F9F5EF"/>
                </a:solidFill>
                <a:latin typeface="Montserrat"/>
                <a:ea typeface="Montserrat"/>
                <a:cs typeface="Montserrat"/>
                <a:sym typeface="Montserrat"/>
              </a:rPr>
              <a:t>www.mrci.ie/#signup</a:t>
            </a:r>
          </a:p>
        </p:txBody>
      </p:sp>
      <p:sp>
        <p:nvSpPr>
          <p:cNvPr id="25" name="TextBox 25"/>
          <p:cNvSpPr txBox="1"/>
          <p:nvPr/>
        </p:nvSpPr>
        <p:spPr>
          <a:xfrm>
            <a:off x="9385696" y="3038202"/>
            <a:ext cx="4720328" cy="505765"/>
          </a:xfrm>
          <a:prstGeom prst="rect">
            <a:avLst/>
          </a:prstGeom>
        </p:spPr>
        <p:txBody>
          <a:bodyPr lIns="0" tIns="0" rIns="0" bIns="0" rtlCol="0" anchor="t">
            <a:spAutoFit/>
          </a:bodyPr>
          <a:lstStyle/>
          <a:p>
            <a:pPr algn="l">
              <a:lnSpc>
                <a:spcPts val="3891"/>
              </a:lnSpc>
            </a:pPr>
            <a:r>
              <a:rPr lang="en-US" sz="3537">
                <a:solidFill>
                  <a:srgbClr val="F9F5EF"/>
                </a:solidFill>
                <a:latin typeface="DM Serif Display"/>
                <a:ea typeface="DM Serif Display"/>
                <a:cs typeface="DM Serif Display"/>
                <a:sym typeface="DM Serif Display"/>
              </a:rPr>
              <a:t>Sign up as a supporter </a:t>
            </a:r>
          </a:p>
        </p:txBody>
      </p:sp>
      <p:sp>
        <p:nvSpPr>
          <p:cNvPr id="26" name="TextBox 26"/>
          <p:cNvSpPr txBox="1"/>
          <p:nvPr/>
        </p:nvSpPr>
        <p:spPr>
          <a:xfrm>
            <a:off x="9385696" y="5268718"/>
            <a:ext cx="6835706" cy="367583"/>
          </a:xfrm>
          <a:prstGeom prst="rect">
            <a:avLst/>
          </a:prstGeom>
        </p:spPr>
        <p:txBody>
          <a:bodyPr lIns="0" tIns="0" rIns="0" bIns="0" rtlCol="0" anchor="t">
            <a:spAutoFit/>
          </a:bodyPr>
          <a:lstStyle/>
          <a:p>
            <a:pPr algn="just">
              <a:lnSpc>
                <a:spcPts val="3066"/>
              </a:lnSpc>
            </a:pPr>
            <a:r>
              <a:rPr lang="en-US" sz="2190" dirty="0">
                <a:solidFill>
                  <a:srgbClr val="F9F5EF"/>
                </a:solidFill>
                <a:latin typeface="Montserrat"/>
                <a:ea typeface="Montserrat"/>
                <a:cs typeface="Montserrat"/>
                <a:sym typeface="Montserrat"/>
              </a:rPr>
              <a:t>www.mrci.ie/donate</a:t>
            </a:r>
          </a:p>
        </p:txBody>
      </p:sp>
      <p:sp>
        <p:nvSpPr>
          <p:cNvPr id="27" name="TextBox 27"/>
          <p:cNvSpPr txBox="1"/>
          <p:nvPr/>
        </p:nvSpPr>
        <p:spPr>
          <a:xfrm>
            <a:off x="9385696" y="4602836"/>
            <a:ext cx="4155406" cy="505765"/>
          </a:xfrm>
          <a:prstGeom prst="rect">
            <a:avLst/>
          </a:prstGeom>
        </p:spPr>
        <p:txBody>
          <a:bodyPr lIns="0" tIns="0" rIns="0" bIns="0" rtlCol="0" anchor="t">
            <a:spAutoFit/>
          </a:bodyPr>
          <a:lstStyle/>
          <a:p>
            <a:pPr algn="l">
              <a:lnSpc>
                <a:spcPts val="3891"/>
              </a:lnSpc>
            </a:pPr>
            <a:r>
              <a:rPr lang="en-US" sz="3537">
                <a:solidFill>
                  <a:srgbClr val="F9F5EF"/>
                </a:solidFill>
                <a:latin typeface="DM Serif Display"/>
                <a:ea typeface="DM Serif Display"/>
                <a:cs typeface="DM Serif Display"/>
                <a:sym typeface="DM Serif Display"/>
              </a:rPr>
              <a:t>Donate</a:t>
            </a:r>
          </a:p>
        </p:txBody>
      </p:sp>
      <p:sp>
        <p:nvSpPr>
          <p:cNvPr id="28" name="Freeform 28"/>
          <p:cNvSpPr/>
          <p:nvPr/>
        </p:nvSpPr>
        <p:spPr>
          <a:xfrm>
            <a:off x="2273236" y="3852411"/>
            <a:ext cx="3360748" cy="989020"/>
          </a:xfrm>
          <a:custGeom>
            <a:avLst/>
            <a:gdLst/>
            <a:ahLst/>
            <a:cxnLst/>
            <a:rect l="l" t="t" r="r" b="b"/>
            <a:pathLst>
              <a:path w="3360748" h="989020">
                <a:moveTo>
                  <a:pt x="0" y="0"/>
                </a:moveTo>
                <a:lnTo>
                  <a:pt x="3360748" y="0"/>
                </a:lnTo>
                <a:lnTo>
                  <a:pt x="3360748" y="989020"/>
                </a:lnTo>
                <a:lnTo>
                  <a:pt x="0" y="989020"/>
                </a:lnTo>
                <a:lnTo>
                  <a:pt x="0" y="0"/>
                </a:lnTo>
                <a:close/>
              </a:path>
            </a:pathLst>
          </a:custGeom>
          <a:blipFill>
            <a:blip r:embed="rId4"/>
            <a:stretch>
              <a:fillRect/>
            </a:stretch>
          </a:blipFill>
        </p:spPr>
        <p:txBody>
          <a:bodyPr/>
          <a:lstStyle/>
          <a:p>
            <a:endParaRPr lang="en-I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p:cNvGrpSpPr/>
        <p:nvPr/>
      </p:nvGrpSpPr>
      <p:grpSpPr>
        <a:xfrm>
          <a:off x="0" y="0"/>
          <a:ext cx="0" cy="0"/>
          <a:chOff x="0" y="0"/>
          <a:chExt cx="0" cy="0"/>
        </a:xfrm>
      </p:grpSpPr>
      <p:grpSp>
        <p:nvGrpSpPr>
          <p:cNvPr id="2" name="Group 2"/>
          <p:cNvGrpSpPr/>
          <p:nvPr/>
        </p:nvGrpSpPr>
        <p:grpSpPr>
          <a:xfrm>
            <a:off x="7616379" y="9906138"/>
            <a:ext cx="10671621" cy="361950"/>
            <a:chOff x="0" y="0"/>
            <a:chExt cx="3719955" cy="126170"/>
          </a:xfrm>
        </p:grpSpPr>
        <p:sp>
          <p:nvSpPr>
            <p:cNvPr id="3" name="Freeform 3"/>
            <p:cNvSpPr/>
            <p:nvPr/>
          </p:nvSpPr>
          <p:spPr>
            <a:xfrm>
              <a:off x="0" y="0"/>
              <a:ext cx="3719955" cy="126170"/>
            </a:xfrm>
            <a:custGeom>
              <a:avLst/>
              <a:gdLst/>
              <a:ahLst/>
              <a:cxnLst/>
              <a:rect l="l" t="t" r="r" b="b"/>
              <a:pathLst>
                <a:path w="3719955" h="126170">
                  <a:moveTo>
                    <a:pt x="0" y="0"/>
                  </a:moveTo>
                  <a:lnTo>
                    <a:pt x="3719955" y="0"/>
                  </a:lnTo>
                  <a:lnTo>
                    <a:pt x="3719955" y="126170"/>
                  </a:lnTo>
                  <a:lnTo>
                    <a:pt x="0" y="126170"/>
                  </a:lnTo>
                  <a:close/>
                </a:path>
              </a:pathLst>
            </a:custGeom>
            <a:solidFill>
              <a:srgbClr val="F9F5E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28575"/>
              <a:ext cx="3719955" cy="154745"/>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0" y="9906138"/>
            <a:ext cx="7778634" cy="361950"/>
            <a:chOff x="0" y="0"/>
            <a:chExt cx="2711507" cy="126170"/>
          </a:xfrm>
        </p:grpSpPr>
        <p:sp>
          <p:nvSpPr>
            <p:cNvPr id="6" name="Freeform 6"/>
            <p:cNvSpPr/>
            <p:nvPr/>
          </p:nvSpPr>
          <p:spPr>
            <a:xfrm>
              <a:off x="0" y="0"/>
              <a:ext cx="2711507" cy="126170"/>
            </a:xfrm>
            <a:custGeom>
              <a:avLst/>
              <a:gdLst/>
              <a:ahLst/>
              <a:cxnLst/>
              <a:rect l="l" t="t" r="r" b="b"/>
              <a:pathLst>
                <a:path w="2711507" h="126170">
                  <a:moveTo>
                    <a:pt x="0" y="0"/>
                  </a:moveTo>
                  <a:lnTo>
                    <a:pt x="2711507" y="0"/>
                  </a:lnTo>
                  <a:lnTo>
                    <a:pt x="2711507" y="126170"/>
                  </a:lnTo>
                  <a:lnTo>
                    <a:pt x="0" y="126170"/>
                  </a:lnTo>
                  <a:close/>
                </a:path>
              </a:pathLst>
            </a:custGeom>
            <a:solidFill>
              <a:srgbClr val="92CFD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28575"/>
              <a:ext cx="2711507" cy="154745"/>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0" y="0"/>
            <a:ext cx="7778634" cy="361950"/>
            <a:chOff x="0" y="0"/>
            <a:chExt cx="2711507" cy="126170"/>
          </a:xfrm>
        </p:grpSpPr>
        <p:sp>
          <p:nvSpPr>
            <p:cNvPr id="9" name="Freeform 9"/>
            <p:cNvSpPr/>
            <p:nvPr/>
          </p:nvSpPr>
          <p:spPr>
            <a:xfrm>
              <a:off x="0" y="0"/>
              <a:ext cx="2711507" cy="126170"/>
            </a:xfrm>
            <a:custGeom>
              <a:avLst/>
              <a:gdLst/>
              <a:ahLst/>
              <a:cxnLst/>
              <a:rect l="l" t="t" r="r" b="b"/>
              <a:pathLst>
                <a:path w="2711507" h="126170">
                  <a:moveTo>
                    <a:pt x="0" y="0"/>
                  </a:moveTo>
                  <a:lnTo>
                    <a:pt x="2711507" y="0"/>
                  </a:lnTo>
                  <a:lnTo>
                    <a:pt x="2711507" y="126170"/>
                  </a:lnTo>
                  <a:lnTo>
                    <a:pt x="0" y="126170"/>
                  </a:lnTo>
                  <a:close/>
                </a:path>
              </a:pathLst>
            </a:custGeom>
            <a:solidFill>
              <a:srgbClr val="F9F5E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0" y="-28575"/>
              <a:ext cx="2711507" cy="154745"/>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17259300" y="0"/>
            <a:ext cx="1028700" cy="368320"/>
            <a:chOff x="0" y="0"/>
            <a:chExt cx="358588" cy="128390"/>
          </a:xfrm>
        </p:grpSpPr>
        <p:sp>
          <p:nvSpPr>
            <p:cNvPr id="12" name="Freeform 12"/>
            <p:cNvSpPr/>
            <p:nvPr/>
          </p:nvSpPr>
          <p:spPr>
            <a:xfrm>
              <a:off x="0" y="0"/>
              <a:ext cx="358588" cy="128390"/>
            </a:xfrm>
            <a:custGeom>
              <a:avLst/>
              <a:gdLst/>
              <a:ahLst/>
              <a:cxnLst/>
              <a:rect l="l" t="t" r="r" b="b"/>
              <a:pathLst>
                <a:path w="358588" h="128390">
                  <a:moveTo>
                    <a:pt x="0" y="0"/>
                  </a:moveTo>
                  <a:lnTo>
                    <a:pt x="358588" y="0"/>
                  </a:lnTo>
                  <a:lnTo>
                    <a:pt x="358588" y="128390"/>
                  </a:lnTo>
                  <a:lnTo>
                    <a:pt x="0" y="128390"/>
                  </a:lnTo>
                  <a:close/>
                </a:path>
              </a:pathLst>
            </a:custGeom>
            <a:solidFill>
              <a:srgbClr val="92CFD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0" y="-28575"/>
              <a:ext cx="358588" cy="156965"/>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oup 14"/>
          <p:cNvGrpSpPr/>
          <p:nvPr/>
        </p:nvGrpSpPr>
        <p:grpSpPr>
          <a:xfrm rot="-10800000">
            <a:off x="4924549" y="6582689"/>
            <a:ext cx="1688857" cy="1023957"/>
            <a:chOff x="0" y="0"/>
            <a:chExt cx="1173013" cy="711200"/>
          </a:xfrm>
        </p:grpSpPr>
        <p:sp>
          <p:nvSpPr>
            <p:cNvPr id="15" name="Freeform 15"/>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6"/>
            <p:cNvSpPr txBox="1"/>
            <p:nvPr/>
          </p:nvSpPr>
          <p:spPr>
            <a:xfrm>
              <a:off x="183283" y="22225"/>
              <a:ext cx="806447" cy="358775"/>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17"/>
          <p:cNvGrpSpPr/>
          <p:nvPr/>
        </p:nvGrpSpPr>
        <p:grpSpPr>
          <a:xfrm>
            <a:off x="477030" y="2513565"/>
            <a:ext cx="8145334" cy="5061083"/>
            <a:chOff x="0" y="0"/>
            <a:chExt cx="1584600" cy="984587"/>
          </a:xfrm>
        </p:grpSpPr>
        <p:sp>
          <p:nvSpPr>
            <p:cNvPr id="18" name="Freeform 18"/>
            <p:cNvSpPr/>
            <p:nvPr/>
          </p:nvSpPr>
          <p:spPr>
            <a:xfrm>
              <a:off x="0" y="0"/>
              <a:ext cx="1584600" cy="984587"/>
            </a:xfrm>
            <a:custGeom>
              <a:avLst/>
              <a:gdLst/>
              <a:ahLst/>
              <a:cxnLst/>
              <a:rect l="l" t="t" r="r" b="b"/>
              <a:pathLst>
                <a:path w="1584600" h="962160">
                  <a:moveTo>
                    <a:pt x="21861" y="0"/>
                  </a:moveTo>
                  <a:lnTo>
                    <a:pt x="1562739" y="0"/>
                  </a:lnTo>
                  <a:cubicBezTo>
                    <a:pt x="1568537" y="0"/>
                    <a:pt x="1574097" y="2303"/>
                    <a:pt x="1578197" y="6403"/>
                  </a:cubicBezTo>
                  <a:cubicBezTo>
                    <a:pt x="1582297" y="10503"/>
                    <a:pt x="1584600" y="16063"/>
                    <a:pt x="1584600" y="21861"/>
                  </a:cubicBezTo>
                  <a:lnTo>
                    <a:pt x="1584600" y="940299"/>
                  </a:lnTo>
                  <a:cubicBezTo>
                    <a:pt x="1584600" y="946097"/>
                    <a:pt x="1582297" y="951658"/>
                    <a:pt x="1578197" y="955757"/>
                  </a:cubicBezTo>
                  <a:cubicBezTo>
                    <a:pt x="1574097" y="959857"/>
                    <a:pt x="1568537" y="962160"/>
                    <a:pt x="1562739" y="962160"/>
                  </a:cubicBezTo>
                  <a:lnTo>
                    <a:pt x="21861" y="962160"/>
                  </a:lnTo>
                  <a:cubicBezTo>
                    <a:pt x="16063" y="962160"/>
                    <a:pt x="10503" y="959857"/>
                    <a:pt x="6403" y="955757"/>
                  </a:cubicBezTo>
                  <a:cubicBezTo>
                    <a:pt x="2303" y="951658"/>
                    <a:pt x="0" y="946097"/>
                    <a:pt x="0" y="940299"/>
                  </a:cubicBezTo>
                  <a:lnTo>
                    <a:pt x="0" y="21861"/>
                  </a:lnTo>
                  <a:cubicBezTo>
                    <a:pt x="0" y="16063"/>
                    <a:pt x="2303" y="10503"/>
                    <a:pt x="6403" y="6403"/>
                  </a:cubicBezTo>
                  <a:cubicBezTo>
                    <a:pt x="10503" y="2303"/>
                    <a:pt x="16063" y="0"/>
                    <a:pt x="21861" y="0"/>
                  </a:cubicBezTo>
                  <a:close/>
                </a:path>
              </a:pathLst>
            </a:custGeom>
            <a:blipFill>
              <a:blip r:embed="rId2"/>
              <a:stretch>
                <a:fillRect l="-2065" t="-2114" r="-286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9" name="Freeform 19"/>
          <p:cNvSpPr/>
          <p:nvPr/>
        </p:nvSpPr>
        <p:spPr>
          <a:xfrm>
            <a:off x="15442415" y="8915275"/>
            <a:ext cx="2331235" cy="686049"/>
          </a:xfrm>
          <a:custGeom>
            <a:avLst/>
            <a:gdLst/>
            <a:ahLst/>
            <a:cxnLst/>
            <a:rect l="l" t="t" r="r" b="b"/>
            <a:pathLst>
              <a:path w="2331235" h="686049">
                <a:moveTo>
                  <a:pt x="0" y="0"/>
                </a:moveTo>
                <a:lnTo>
                  <a:pt x="2331235" y="0"/>
                </a:lnTo>
                <a:lnTo>
                  <a:pt x="2331235" y="686050"/>
                </a:lnTo>
                <a:lnTo>
                  <a:pt x="0" y="68605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TextBox 20"/>
          <p:cNvSpPr txBox="1"/>
          <p:nvPr/>
        </p:nvSpPr>
        <p:spPr>
          <a:xfrm>
            <a:off x="8918203" y="1849210"/>
            <a:ext cx="8439261" cy="6885603"/>
          </a:xfrm>
          <a:prstGeom prst="rect">
            <a:avLst/>
          </a:prstGeom>
        </p:spPr>
        <p:txBody>
          <a:bodyPr lIns="0" tIns="0" rIns="0" bIns="0" rtlCol="0" anchor="t">
            <a:spAutoFit/>
          </a:bodyPr>
          <a:lstStyle/>
          <a:p>
            <a:pPr marL="457200" marR="0" lvl="0" indent="-457200" algn="l" defTabSz="914400" rtl="0" eaLnBrk="1" fontAlgn="auto" latinLnBrk="0" hangingPunct="1">
              <a:lnSpc>
                <a:spcPts val="3639"/>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F9F5EF"/>
                </a:solidFill>
                <a:effectLst/>
                <a:uLnTx/>
                <a:uFillTx/>
                <a:latin typeface="Montserrat"/>
                <a:ea typeface="Montserrat"/>
                <a:cs typeface="Montserrat"/>
                <a:sym typeface="Montserrat"/>
              </a:rPr>
              <a:t>MRCI is a national organisation working to advance the rights of migrant workers and their families at risk of exploitation, social exclusion and discrimination. </a:t>
            </a:r>
          </a:p>
          <a:p>
            <a:pPr marL="0" marR="0" lvl="0" indent="0" algn="l" defTabSz="914400" rtl="0" eaLnBrk="1" fontAlgn="auto" latinLnBrk="0" hangingPunct="1">
              <a:lnSpc>
                <a:spcPts val="3639"/>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9F5EF"/>
              </a:solidFill>
              <a:effectLst/>
              <a:uLnTx/>
              <a:uFillTx/>
              <a:latin typeface="Montserrat"/>
              <a:ea typeface="Montserrat"/>
              <a:cs typeface="Montserrat"/>
              <a:sym typeface="Montserrat"/>
            </a:endParaRPr>
          </a:p>
          <a:p>
            <a:pPr marL="457200" marR="0" lvl="0" indent="-457200" algn="l" defTabSz="914400" rtl="0" eaLnBrk="1" fontAlgn="auto" latinLnBrk="0" hangingPunct="1">
              <a:lnSpc>
                <a:spcPts val="3639"/>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F9F5EF"/>
                </a:solidFill>
                <a:effectLst/>
                <a:uLnTx/>
                <a:uFillTx/>
                <a:latin typeface="Montserrat"/>
                <a:ea typeface="Montserrat"/>
                <a:cs typeface="Montserrat"/>
                <a:sym typeface="Montserrat"/>
              </a:rPr>
              <a:t>MRCI handle up to 3,500 cases a year through our national Information and Support Centre, which is a free and confidential service. We provide information, support, and advocacy on a wide variety of issues, including immigration rights and employment rights, via face-to-face, telephone, email and ongoing public awareness campaigns.</a:t>
            </a:r>
          </a:p>
          <a:p>
            <a:pPr marL="0" marR="0" lvl="0" indent="0" algn="l" defTabSz="914400" rtl="0" eaLnBrk="1" fontAlgn="auto" latinLnBrk="0" hangingPunct="1">
              <a:lnSpc>
                <a:spcPts val="3639"/>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9F5EF"/>
              </a:solidFill>
              <a:effectLst/>
              <a:uLnTx/>
              <a:uFillTx/>
              <a:latin typeface="Montserrat"/>
              <a:ea typeface="Montserrat"/>
              <a:cs typeface="Montserrat"/>
              <a:sym typeface="Montserrat"/>
            </a:endParaRPr>
          </a:p>
          <a:p>
            <a:pPr marL="457200" marR="0" lvl="0" indent="-457200" algn="l" defTabSz="914400" rtl="0" eaLnBrk="1" fontAlgn="auto" latinLnBrk="0" hangingPunct="1">
              <a:lnSpc>
                <a:spcPts val="3639"/>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F9F5EF"/>
                </a:solidFill>
                <a:effectLst/>
                <a:uLnTx/>
                <a:uFillTx/>
                <a:latin typeface="Montserrat"/>
                <a:ea typeface="Montserrat"/>
                <a:cs typeface="Montserrat"/>
                <a:sym typeface="Montserrat"/>
              </a:rPr>
              <a:t>MRCI has been taking a stand with migrants to tackle the root causes of inequality since 2001.</a:t>
            </a:r>
          </a:p>
        </p:txBody>
      </p:sp>
      <p:sp>
        <p:nvSpPr>
          <p:cNvPr id="21" name="TextBox 21"/>
          <p:cNvSpPr txBox="1"/>
          <p:nvPr/>
        </p:nvSpPr>
        <p:spPr>
          <a:xfrm>
            <a:off x="9829800" y="719406"/>
            <a:ext cx="6495197" cy="1108716"/>
          </a:xfrm>
          <a:prstGeom prst="rect">
            <a:avLst/>
          </a:prstGeom>
        </p:spPr>
        <p:txBody>
          <a:bodyPr lIns="0" tIns="0" rIns="0" bIns="0" rtlCol="0" anchor="t">
            <a:spAutoFit/>
          </a:bodyPr>
          <a:lstStyle/>
          <a:p>
            <a:pPr marL="0" marR="0" lvl="0" indent="0" algn="ctr" defTabSz="914400" rtl="0" eaLnBrk="1" fontAlgn="auto" latinLnBrk="0" hangingPunct="1">
              <a:lnSpc>
                <a:spcPts val="8580"/>
              </a:lnSpc>
              <a:spcBef>
                <a:spcPts val="0"/>
              </a:spcBef>
              <a:spcAft>
                <a:spcPts val="0"/>
              </a:spcAft>
              <a:buClrTx/>
              <a:buSzTx/>
              <a:buFontTx/>
              <a:buNone/>
              <a:tabLst/>
              <a:defRPr/>
            </a:pPr>
            <a:r>
              <a:rPr kumimoji="0" lang="en-US" sz="7800" b="0" i="0" u="none" strike="noStrike" kern="1200" cap="none" spc="0" normalizeH="0" baseline="0" noProof="0" dirty="0">
                <a:ln>
                  <a:noFill/>
                </a:ln>
                <a:solidFill>
                  <a:srgbClr val="F9F5EF"/>
                </a:solidFill>
                <a:effectLst/>
                <a:uLnTx/>
                <a:uFillTx/>
                <a:latin typeface="DM Serif Display"/>
                <a:ea typeface="DM Serif Display"/>
                <a:cs typeface="DM Serif Display"/>
                <a:sym typeface="DM Serif Display"/>
              </a:rPr>
              <a:t>Who is MRCI?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p:cNvGrpSpPr/>
        <p:nvPr/>
      </p:nvGrpSpPr>
      <p:grpSpPr>
        <a:xfrm>
          <a:off x="0" y="0"/>
          <a:ext cx="0" cy="0"/>
          <a:chOff x="0" y="0"/>
          <a:chExt cx="0" cy="0"/>
        </a:xfrm>
      </p:grpSpPr>
      <p:grpSp>
        <p:nvGrpSpPr>
          <p:cNvPr id="2" name="Group 2"/>
          <p:cNvGrpSpPr/>
          <p:nvPr/>
        </p:nvGrpSpPr>
        <p:grpSpPr>
          <a:xfrm>
            <a:off x="-135799" y="3374551"/>
            <a:ext cx="18510252" cy="7060216"/>
            <a:chOff x="0" y="0"/>
            <a:chExt cx="6452375" cy="2461077"/>
          </a:xfrm>
        </p:grpSpPr>
        <p:sp>
          <p:nvSpPr>
            <p:cNvPr id="3" name="Freeform 3"/>
            <p:cNvSpPr/>
            <p:nvPr/>
          </p:nvSpPr>
          <p:spPr>
            <a:xfrm>
              <a:off x="0" y="0"/>
              <a:ext cx="6452376" cy="2461077"/>
            </a:xfrm>
            <a:custGeom>
              <a:avLst/>
              <a:gdLst/>
              <a:ahLst/>
              <a:cxnLst/>
              <a:rect l="l" t="t" r="r" b="b"/>
              <a:pathLst>
                <a:path w="6452376" h="2461077">
                  <a:moveTo>
                    <a:pt x="0" y="0"/>
                  </a:moveTo>
                  <a:lnTo>
                    <a:pt x="6452376" y="0"/>
                  </a:lnTo>
                  <a:lnTo>
                    <a:pt x="6452376" y="2461077"/>
                  </a:lnTo>
                  <a:lnTo>
                    <a:pt x="0" y="2461077"/>
                  </a:lnTo>
                  <a:close/>
                </a:path>
              </a:pathLst>
            </a:custGeom>
            <a:solidFill>
              <a:srgbClr val="F9F5E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28575"/>
              <a:ext cx="6452375" cy="2489652"/>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313359" y="-131083"/>
            <a:ext cx="18712485" cy="2050213"/>
            <a:chOff x="0" y="0"/>
            <a:chExt cx="6522871" cy="714671"/>
          </a:xfrm>
        </p:grpSpPr>
        <p:sp>
          <p:nvSpPr>
            <p:cNvPr id="6" name="Freeform 6"/>
            <p:cNvSpPr/>
            <p:nvPr/>
          </p:nvSpPr>
          <p:spPr>
            <a:xfrm>
              <a:off x="0" y="0"/>
              <a:ext cx="6522871" cy="714671"/>
            </a:xfrm>
            <a:custGeom>
              <a:avLst/>
              <a:gdLst/>
              <a:ahLst/>
              <a:cxnLst/>
              <a:rect l="l" t="t" r="r" b="b"/>
              <a:pathLst>
                <a:path w="6522871" h="714671">
                  <a:moveTo>
                    <a:pt x="0" y="0"/>
                  </a:moveTo>
                  <a:lnTo>
                    <a:pt x="6522871" y="0"/>
                  </a:lnTo>
                  <a:lnTo>
                    <a:pt x="6522871" y="714671"/>
                  </a:lnTo>
                  <a:lnTo>
                    <a:pt x="0" y="714671"/>
                  </a:lnTo>
                  <a:close/>
                </a:path>
              </a:pathLst>
            </a:custGeom>
            <a:solidFill>
              <a:srgbClr val="F9F5E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28575"/>
              <a:ext cx="6522871" cy="743246"/>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8585735" y="1907998"/>
            <a:ext cx="1067184" cy="805452"/>
            <a:chOff x="0" y="0"/>
            <a:chExt cx="1173013" cy="885326"/>
          </a:xfrm>
        </p:grpSpPr>
        <p:sp>
          <p:nvSpPr>
            <p:cNvPr id="9" name="Freeform 9"/>
            <p:cNvSpPr/>
            <p:nvPr/>
          </p:nvSpPr>
          <p:spPr>
            <a:xfrm>
              <a:off x="0" y="0"/>
              <a:ext cx="1173013" cy="885326"/>
            </a:xfrm>
            <a:custGeom>
              <a:avLst/>
              <a:gdLst/>
              <a:ahLst/>
              <a:cxnLst/>
              <a:rect l="l" t="t" r="r" b="b"/>
              <a:pathLst>
                <a:path w="1173013" h="885326">
                  <a:moveTo>
                    <a:pt x="586507" y="885326"/>
                  </a:moveTo>
                  <a:lnTo>
                    <a:pt x="1173013" y="0"/>
                  </a:lnTo>
                  <a:lnTo>
                    <a:pt x="0" y="0"/>
                  </a:lnTo>
                  <a:lnTo>
                    <a:pt x="586507" y="885326"/>
                  </a:lnTo>
                  <a:close/>
                </a:path>
              </a:pathLst>
            </a:custGeom>
            <a:solidFill>
              <a:srgbClr val="F9F5E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183283" y="34663"/>
              <a:ext cx="806447" cy="439619"/>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Freeform 11"/>
          <p:cNvSpPr/>
          <p:nvPr/>
        </p:nvSpPr>
        <p:spPr>
          <a:xfrm>
            <a:off x="4212996" y="5155018"/>
            <a:ext cx="1276924" cy="1276924"/>
          </a:xfrm>
          <a:custGeom>
            <a:avLst/>
            <a:gdLst/>
            <a:ahLst/>
            <a:cxnLst/>
            <a:rect l="l" t="t" r="r" b="b"/>
            <a:pathLst>
              <a:path w="1276924" h="1276924">
                <a:moveTo>
                  <a:pt x="0" y="0"/>
                </a:moveTo>
                <a:lnTo>
                  <a:pt x="1276924" y="0"/>
                </a:lnTo>
                <a:lnTo>
                  <a:pt x="1276924" y="1276924"/>
                </a:lnTo>
                <a:lnTo>
                  <a:pt x="0" y="12769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7584523" y="5107132"/>
            <a:ext cx="1348752" cy="1348752"/>
          </a:xfrm>
          <a:custGeom>
            <a:avLst/>
            <a:gdLst/>
            <a:ahLst/>
            <a:cxnLst/>
            <a:rect l="l" t="t" r="r" b="b"/>
            <a:pathLst>
              <a:path w="1348752" h="1348752">
                <a:moveTo>
                  <a:pt x="0" y="0"/>
                </a:moveTo>
                <a:lnTo>
                  <a:pt x="1348753" y="0"/>
                </a:lnTo>
                <a:lnTo>
                  <a:pt x="1348753" y="1348752"/>
                </a:lnTo>
                <a:lnTo>
                  <a:pt x="0" y="13487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0934008" y="5107132"/>
            <a:ext cx="1372695" cy="1372695"/>
          </a:xfrm>
          <a:custGeom>
            <a:avLst/>
            <a:gdLst/>
            <a:ahLst/>
            <a:cxnLst/>
            <a:rect l="l" t="t" r="r" b="b"/>
            <a:pathLst>
              <a:path w="1372695" h="1372695">
                <a:moveTo>
                  <a:pt x="0" y="0"/>
                </a:moveTo>
                <a:lnTo>
                  <a:pt x="1372694" y="0"/>
                </a:lnTo>
                <a:lnTo>
                  <a:pt x="1372694" y="1372695"/>
                </a:lnTo>
                <a:lnTo>
                  <a:pt x="0" y="1372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12700849" y="5131075"/>
            <a:ext cx="1324809" cy="1324809"/>
          </a:xfrm>
          <a:custGeom>
            <a:avLst/>
            <a:gdLst/>
            <a:ahLst/>
            <a:cxnLst/>
            <a:rect l="l" t="t" r="r" b="b"/>
            <a:pathLst>
              <a:path w="1324809" h="1324809">
                <a:moveTo>
                  <a:pt x="0" y="0"/>
                </a:moveTo>
                <a:lnTo>
                  <a:pt x="1324809" y="0"/>
                </a:lnTo>
                <a:lnTo>
                  <a:pt x="1324809" y="1324809"/>
                </a:lnTo>
                <a:lnTo>
                  <a:pt x="0" y="13248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9437619" y="7665301"/>
            <a:ext cx="1113156" cy="648413"/>
          </a:xfrm>
          <a:custGeom>
            <a:avLst/>
            <a:gdLst/>
            <a:ahLst/>
            <a:cxnLst/>
            <a:rect l="l" t="t" r="r" b="b"/>
            <a:pathLst>
              <a:path w="1113156" h="648413">
                <a:moveTo>
                  <a:pt x="0" y="0"/>
                </a:moveTo>
                <a:lnTo>
                  <a:pt x="1113156" y="0"/>
                </a:lnTo>
                <a:lnTo>
                  <a:pt x="1113156" y="648413"/>
                </a:lnTo>
                <a:lnTo>
                  <a:pt x="0" y="64841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a:off x="5956349" y="5107132"/>
            <a:ext cx="1372695" cy="1372695"/>
          </a:xfrm>
          <a:custGeom>
            <a:avLst/>
            <a:gdLst/>
            <a:ahLst/>
            <a:cxnLst/>
            <a:rect l="l" t="t" r="r" b="b"/>
            <a:pathLst>
              <a:path w="1372695" h="1372695">
                <a:moveTo>
                  <a:pt x="0" y="0"/>
                </a:moveTo>
                <a:lnTo>
                  <a:pt x="1372695" y="0"/>
                </a:lnTo>
                <a:lnTo>
                  <a:pt x="1372695" y="1372695"/>
                </a:lnTo>
                <a:lnTo>
                  <a:pt x="0" y="137269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9203084" y="5107132"/>
            <a:ext cx="1372695" cy="1372695"/>
          </a:xfrm>
          <a:custGeom>
            <a:avLst/>
            <a:gdLst/>
            <a:ahLst/>
            <a:cxnLst/>
            <a:rect l="l" t="t" r="r" b="b"/>
            <a:pathLst>
              <a:path w="1372695" h="1372695">
                <a:moveTo>
                  <a:pt x="0" y="0"/>
                </a:moveTo>
                <a:lnTo>
                  <a:pt x="1372695" y="0"/>
                </a:lnTo>
                <a:lnTo>
                  <a:pt x="1372695" y="1372695"/>
                </a:lnTo>
                <a:lnTo>
                  <a:pt x="0" y="1372695"/>
                </a:lnTo>
                <a:lnTo>
                  <a:pt x="0" y="0"/>
                </a:lnTo>
                <a:close/>
              </a:path>
            </a:pathLst>
          </a:custGeom>
          <a:blipFill>
            <a:blip r:embed="rId1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8"/>
          <p:cNvSpPr txBox="1"/>
          <p:nvPr/>
        </p:nvSpPr>
        <p:spPr>
          <a:xfrm>
            <a:off x="-13873" y="4058747"/>
            <a:ext cx="18266400" cy="492125"/>
          </a:xfrm>
          <a:prstGeom prst="rect">
            <a:avLst/>
          </a:prstGeom>
        </p:spPr>
        <p:txBody>
          <a:bodyPr lIns="0" tIns="0" rIns="0" bIns="0" rtlCol="0" anchor="t">
            <a:spAutoFit/>
          </a:bodyPr>
          <a:lstStyle/>
          <a:p>
            <a:pPr marL="0" marR="0" lvl="0" indent="0" algn="ctr" defTabSz="914400" rtl="0" eaLnBrk="1" fontAlgn="auto" latinLnBrk="0" hangingPunct="1">
              <a:lnSpc>
                <a:spcPts val="3850"/>
              </a:lnSpc>
              <a:spcBef>
                <a:spcPts val="0"/>
              </a:spcBef>
              <a:spcAft>
                <a:spcPts val="0"/>
              </a:spcAft>
              <a:buClrTx/>
              <a:buSzTx/>
              <a:buFontTx/>
              <a:buNone/>
              <a:tabLst/>
              <a:defRPr/>
            </a:pPr>
            <a:r>
              <a:rPr kumimoji="0" lang="en-US" sz="3500" b="0" i="0" u="none" strike="noStrike" kern="1200" cap="none" spc="0" normalizeH="0" baseline="0" noProof="0">
                <a:ln>
                  <a:noFill/>
                </a:ln>
                <a:solidFill>
                  <a:srgbClr val="2C7695"/>
                </a:solidFill>
                <a:effectLst/>
                <a:uLnTx/>
                <a:uFillTx/>
                <a:latin typeface="DM Serif Display"/>
                <a:ea typeface="DM Serif Display"/>
                <a:cs typeface="DM Serif Display"/>
                <a:sym typeface="DM Serif Display"/>
              </a:rPr>
              <a:t>Follow us on Social Media</a:t>
            </a:r>
          </a:p>
        </p:txBody>
      </p:sp>
      <p:sp>
        <p:nvSpPr>
          <p:cNvPr id="19" name="TextBox 19"/>
          <p:cNvSpPr txBox="1"/>
          <p:nvPr/>
        </p:nvSpPr>
        <p:spPr>
          <a:xfrm>
            <a:off x="-13873" y="402751"/>
            <a:ext cx="18280273" cy="993776"/>
          </a:xfrm>
          <a:prstGeom prst="rect">
            <a:avLst/>
          </a:prstGeom>
        </p:spPr>
        <p:txBody>
          <a:bodyPr lIns="0" tIns="0" rIns="0" bIns="0" rtlCol="0" anchor="t">
            <a:spAutoFit/>
          </a:bodyPr>
          <a:lstStyle/>
          <a:p>
            <a:pPr marL="0" marR="0" lvl="0" indent="0" algn="ctr" defTabSz="914400" rtl="0" eaLnBrk="1" fontAlgn="auto" latinLnBrk="0" hangingPunct="1">
              <a:lnSpc>
                <a:spcPts val="7700"/>
              </a:lnSpc>
              <a:spcBef>
                <a:spcPts val="0"/>
              </a:spcBef>
              <a:spcAft>
                <a:spcPts val="0"/>
              </a:spcAft>
              <a:buClrTx/>
              <a:buSzTx/>
              <a:buFontTx/>
              <a:buNone/>
              <a:tabLst/>
              <a:defRPr/>
            </a:pPr>
            <a:r>
              <a:rPr kumimoji="0" lang="en-US" sz="7000" b="0" i="0" u="none" strike="noStrike" kern="1200" cap="none" spc="0" normalizeH="0" baseline="0" noProof="0">
                <a:ln>
                  <a:noFill/>
                </a:ln>
                <a:solidFill>
                  <a:srgbClr val="214D72"/>
                </a:solidFill>
                <a:effectLst/>
                <a:uLnTx/>
                <a:uFillTx/>
                <a:latin typeface="DM Serif Display"/>
                <a:ea typeface="DM Serif Display"/>
                <a:cs typeface="DM Serif Display"/>
                <a:sym typeface="DM Serif Display"/>
              </a:rPr>
              <a:t>For Regular Updates </a:t>
            </a:r>
          </a:p>
        </p:txBody>
      </p:sp>
      <p:sp>
        <p:nvSpPr>
          <p:cNvPr id="20" name="TextBox 20"/>
          <p:cNvSpPr txBox="1"/>
          <p:nvPr/>
        </p:nvSpPr>
        <p:spPr>
          <a:xfrm>
            <a:off x="6994773" y="8325866"/>
            <a:ext cx="4298454" cy="932434"/>
          </a:xfrm>
          <a:prstGeom prst="rect">
            <a:avLst/>
          </a:prstGeom>
        </p:spPr>
        <p:txBody>
          <a:bodyPr lIns="0" tIns="0" rIns="0" bIns="0" rtlCol="0" anchor="t">
            <a:spAutoFit/>
          </a:bodyPr>
          <a:lstStyle/>
          <a:p>
            <a:pPr marL="0" marR="0" lvl="0" indent="0" algn="ctr" defTabSz="914400" rtl="0" eaLnBrk="1" fontAlgn="auto" latinLnBrk="0" hangingPunct="1">
              <a:lnSpc>
                <a:spcPts val="7747"/>
              </a:lnSpc>
              <a:spcBef>
                <a:spcPts val="0"/>
              </a:spcBef>
              <a:spcAft>
                <a:spcPts val="0"/>
              </a:spcAft>
              <a:buClrTx/>
              <a:buSzTx/>
              <a:buFontTx/>
              <a:buNone/>
              <a:tabLst/>
              <a:defRPr/>
            </a:pPr>
            <a:r>
              <a:rPr kumimoji="0" lang="en-US" sz="5199" b="0" i="0" u="none" strike="noStrike" kern="1200" cap="none" spc="327" normalizeH="0" baseline="0" noProof="0">
                <a:ln>
                  <a:noFill/>
                </a:ln>
                <a:solidFill>
                  <a:srgbClr val="2C7695"/>
                </a:solidFill>
                <a:effectLst/>
                <a:uLnTx/>
                <a:uFillTx/>
                <a:latin typeface="DM Serif Display"/>
                <a:ea typeface="DM Serif Display"/>
                <a:cs typeface="DM Serif Display"/>
                <a:sym typeface="DM Serif Display"/>
              </a:rPr>
              <a:t>www.mrci.ie</a:t>
            </a:r>
          </a:p>
        </p:txBody>
      </p:sp>
      <p:sp>
        <p:nvSpPr>
          <p:cNvPr id="21" name="TextBox 21"/>
          <p:cNvSpPr txBox="1"/>
          <p:nvPr/>
        </p:nvSpPr>
        <p:spPr>
          <a:xfrm>
            <a:off x="7329044" y="7598626"/>
            <a:ext cx="1955761" cy="602922"/>
          </a:xfrm>
          <a:prstGeom prst="rect">
            <a:avLst/>
          </a:prstGeom>
        </p:spPr>
        <p:txBody>
          <a:bodyPr wrap="square" lIns="0" tIns="0" rIns="0" bIns="0" rtlCol="0" anchor="t">
            <a:spAutoFit/>
          </a:bodyPr>
          <a:lstStyle/>
          <a:p>
            <a:pPr marL="0" marR="0" lvl="0" indent="0" algn="ctr" defTabSz="914400" rtl="0" eaLnBrk="1" fontAlgn="auto" latinLnBrk="0" hangingPunct="1">
              <a:lnSpc>
                <a:spcPts val="4900"/>
              </a:lnSpc>
              <a:spcBef>
                <a:spcPts val="0"/>
              </a:spcBef>
              <a:spcAft>
                <a:spcPts val="0"/>
              </a:spcAft>
              <a:buClrTx/>
              <a:buSzTx/>
              <a:buFontTx/>
              <a:buNone/>
              <a:tabLst/>
              <a:defRPr/>
            </a:pPr>
            <a:r>
              <a:rPr kumimoji="0" lang="en-US" sz="3500" b="0" i="0" u="none" strike="noStrike" kern="1200" cap="none" spc="0" normalizeH="0" baseline="0" noProof="0" dirty="0">
                <a:ln>
                  <a:noFill/>
                </a:ln>
                <a:solidFill>
                  <a:srgbClr val="2C7695"/>
                </a:solidFill>
                <a:effectLst/>
                <a:uLnTx/>
                <a:uFillTx/>
                <a:latin typeface="DM Serif Display"/>
                <a:ea typeface="DM Serif Display"/>
                <a:cs typeface="DM Serif Display"/>
                <a:sym typeface="DM Serif Display"/>
              </a:rPr>
              <a:t>Website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9F5EF"/>
        </a:solidFill>
        <a:effectLst/>
      </p:bgPr>
    </p:bg>
    <p:spTree>
      <p:nvGrpSpPr>
        <p:cNvPr id="1" name=""/>
        <p:cNvGrpSpPr/>
        <p:nvPr/>
      </p:nvGrpSpPr>
      <p:grpSpPr>
        <a:xfrm>
          <a:off x="0" y="0"/>
          <a:ext cx="0" cy="0"/>
          <a:chOff x="0" y="0"/>
          <a:chExt cx="0" cy="0"/>
        </a:xfrm>
      </p:grpSpPr>
      <p:grpSp>
        <p:nvGrpSpPr>
          <p:cNvPr id="2" name="Group 2"/>
          <p:cNvGrpSpPr/>
          <p:nvPr/>
        </p:nvGrpSpPr>
        <p:grpSpPr>
          <a:xfrm>
            <a:off x="0" y="1751044"/>
            <a:ext cx="18288000" cy="3392456"/>
            <a:chOff x="0" y="0"/>
            <a:chExt cx="4470210" cy="799132"/>
          </a:xfrm>
        </p:grpSpPr>
        <p:sp>
          <p:nvSpPr>
            <p:cNvPr id="3" name="Freeform 3"/>
            <p:cNvSpPr/>
            <p:nvPr/>
          </p:nvSpPr>
          <p:spPr>
            <a:xfrm>
              <a:off x="0" y="0"/>
              <a:ext cx="4470210" cy="799132"/>
            </a:xfrm>
            <a:custGeom>
              <a:avLst/>
              <a:gdLst/>
              <a:ahLst/>
              <a:cxnLst/>
              <a:rect l="l" t="t" r="r" b="b"/>
              <a:pathLst>
                <a:path w="4470210" h="799132">
                  <a:moveTo>
                    <a:pt x="0" y="0"/>
                  </a:moveTo>
                  <a:lnTo>
                    <a:pt x="4470210" y="0"/>
                  </a:lnTo>
                  <a:lnTo>
                    <a:pt x="4470210" y="799132"/>
                  </a:lnTo>
                  <a:lnTo>
                    <a:pt x="0" y="799132"/>
                  </a:lnTo>
                  <a:close/>
                </a:path>
              </a:pathLst>
            </a:custGeom>
            <a:solidFill>
              <a:srgbClr val="1D3752"/>
            </a:solidFill>
          </p:spPr>
          <p:txBody>
            <a:bodyPr/>
            <a:lstStyle/>
            <a:p>
              <a:endParaRPr lang="en-IE"/>
            </a:p>
          </p:txBody>
        </p:sp>
      </p:grpSp>
      <p:sp>
        <p:nvSpPr>
          <p:cNvPr id="4" name="Freeform 4"/>
          <p:cNvSpPr/>
          <p:nvPr/>
        </p:nvSpPr>
        <p:spPr>
          <a:xfrm>
            <a:off x="5017344" y="5830116"/>
            <a:ext cx="7766545" cy="1868825"/>
          </a:xfrm>
          <a:custGeom>
            <a:avLst/>
            <a:gdLst/>
            <a:ahLst/>
            <a:cxnLst/>
            <a:rect l="l" t="t" r="r" b="b"/>
            <a:pathLst>
              <a:path w="7766545" h="1868825">
                <a:moveTo>
                  <a:pt x="0" y="0"/>
                </a:moveTo>
                <a:lnTo>
                  <a:pt x="7766545" y="0"/>
                </a:lnTo>
                <a:lnTo>
                  <a:pt x="7766545" y="1868824"/>
                </a:lnTo>
                <a:lnTo>
                  <a:pt x="0" y="1868824"/>
                </a:lnTo>
                <a:lnTo>
                  <a:pt x="0" y="0"/>
                </a:lnTo>
                <a:close/>
              </a:path>
            </a:pathLst>
          </a:custGeom>
          <a:blipFill>
            <a:blip r:embed="rId2"/>
            <a:stretch>
              <a:fillRect/>
            </a:stretch>
          </a:blipFill>
        </p:spPr>
        <p:txBody>
          <a:bodyPr/>
          <a:lstStyle/>
          <a:p>
            <a:endParaRPr lang="en-IE"/>
          </a:p>
        </p:txBody>
      </p:sp>
      <p:sp>
        <p:nvSpPr>
          <p:cNvPr id="5" name="Freeform 5"/>
          <p:cNvSpPr/>
          <p:nvPr/>
        </p:nvSpPr>
        <p:spPr>
          <a:xfrm>
            <a:off x="3683510" y="7698940"/>
            <a:ext cx="10920979" cy="1901804"/>
          </a:xfrm>
          <a:custGeom>
            <a:avLst/>
            <a:gdLst/>
            <a:ahLst/>
            <a:cxnLst/>
            <a:rect l="l" t="t" r="r" b="b"/>
            <a:pathLst>
              <a:path w="10920979" h="1901804">
                <a:moveTo>
                  <a:pt x="0" y="0"/>
                </a:moveTo>
                <a:lnTo>
                  <a:pt x="10920980" y="0"/>
                </a:lnTo>
                <a:lnTo>
                  <a:pt x="10920980" y="1901805"/>
                </a:lnTo>
                <a:lnTo>
                  <a:pt x="0" y="1901805"/>
                </a:lnTo>
                <a:lnTo>
                  <a:pt x="0" y="0"/>
                </a:lnTo>
                <a:close/>
              </a:path>
            </a:pathLst>
          </a:custGeom>
          <a:blipFill>
            <a:blip r:embed="rId3"/>
            <a:stretch>
              <a:fillRect t="-221667" b="-252575"/>
            </a:stretch>
          </a:blipFill>
        </p:spPr>
        <p:txBody>
          <a:bodyPr/>
          <a:lstStyle/>
          <a:p>
            <a:endParaRPr lang="en-IE"/>
          </a:p>
        </p:txBody>
      </p:sp>
      <p:sp>
        <p:nvSpPr>
          <p:cNvPr id="6" name="TextBox 6"/>
          <p:cNvSpPr txBox="1"/>
          <p:nvPr/>
        </p:nvSpPr>
        <p:spPr>
          <a:xfrm>
            <a:off x="1028700" y="2513305"/>
            <a:ext cx="16230600" cy="1678687"/>
          </a:xfrm>
          <a:prstGeom prst="rect">
            <a:avLst/>
          </a:prstGeom>
        </p:spPr>
        <p:txBody>
          <a:bodyPr lIns="0" tIns="0" rIns="0" bIns="0" rtlCol="0" anchor="t">
            <a:spAutoFit/>
          </a:bodyPr>
          <a:lstStyle/>
          <a:p>
            <a:pPr algn="ctr">
              <a:lnSpc>
                <a:spcPts val="13391"/>
              </a:lnSpc>
            </a:pPr>
            <a:r>
              <a:rPr lang="en-US" sz="10799" spc="961">
                <a:solidFill>
                  <a:srgbClr val="F9F5EF"/>
                </a:solidFill>
                <a:latin typeface="DM Serif Display"/>
                <a:ea typeface="DM Serif Display"/>
                <a:cs typeface="DM Serif Display"/>
                <a:sym typeface="DM Serif Display"/>
              </a:rPr>
              <a:t>THANK YOU</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9F5EF"/>
        </a:solidFill>
        <a:effectLst/>
      </p:bgPr>
    </p:bg>
    <p:spTree>
      <p:nvGrpSpPr>
        <p:cNvPr id="1" name=""/>
        <p:cNvGrpSpPr/>
        <p:nvPr/>
      </p:nvGrpSpPr>
      <p:grpSpPr>
        <a:xfrm>
          <a:off x="0" y="0"/>
          <a:ext cx="0" cy="0"/>
          <a:chOff x="0" y="0"/>
          <a:chExt cx="0" cy="0"/>
        </a:xfrm>
      </p:grpSpPr>
      <p:grpSp>
        <p:nvGrpSpPr>
          <p:cNvPr id="2" name="Group 2"/>
          <p:cNvGrpSpPr/>
          <p:nvPr/>
        </p:nvGrpSpPr>
        <p:grpSpPr>
          <a:xfrm>
            <a:off x="-481620" y="-1722772"/>
            <a:ext cx="14223258" cy="2751472"/>
            <a:chOff x="0" y="0"/>
            <a:chExt cx="4957998" cy="959119"/>
          </a:xfrm>
        </p:grpSpPr>
        <p:sp>
          <p:nvSpPr>
            <p:cNvPr id="3" name="Freeform 3"/>
            <p:cNvSpPr/>
            <p:nvPr/>
          </p:nvSpPr>
          <p:spPr>
            <a:xfrm>
              <a:off x="0" y="0"/>
              <a:ext cx="4957998" cy="959119"/>
            </a:xfrm>
            <a:custGeom>
              <a:avLst/>
              <a:gdLst/>
              <a:ahLst/>
              <a:cxnLst/>
              <a:rect l="l" t="t" r="r" b="b"/>
              <a:pathLst>
                <a:path w="4957998" h="959119">
                  <a:moveTo>
                    <a:pt x="0" y="0"/>
                  </a:moveTo>
                  <a:lnTo>
                    <a:pt x="4957998" y="0"/>
                  </a:lnTo>
                  <a:lnTo>
                    <a:pt x="4957998" y="959119"/>
                  </a:lnTo>
                  <a:lnTo>
                    <a:pt x="0" y="959119"/>
                  </a:lnTo>
                  <a:close/>
                </a:path>
              </a:pathLst>
            </a:custGeom>
            <a:solidFill>
              <a:srgbClr val="1D3752"/>
            </a:solidFill>
          </p:spPr>
          <p:txBody>
            <a:bodyPr/>
            <a:lstStyle/>
            <a:p>
              <a:endParaRPr lang="en-IE"/>
            </a:p>
          </p:txBody>
        </p:sp>
        <p:sp>
          <p:nvSpPr>
            <p:cNvPr id="4" name="TextBox 4"/>
            <p:cNvSpPr txBox="1"/>
            <p:nvPr/>
          </p:nvSpPr>
          <p:spPr>
            <a:xfrm>
              <a:off x="0" y="-28575"/>
              <a:ext cx="4957998" cy="987694"/>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0" y="1028700"/>
            <a:ext cx="13741637" cy="4245590"/>
            <a:chOff x="0" y="0"/>
            <a:chExt cx="18322183" cy="5660787"/>
          </a:xfrm>
        </p:grpSpPr>
        <p:pic>
          <p:nvPicPr>
            <p:cNvPr id="6" name="Picture 6"/>
            <p:cNvPicPr>
              <a:picLocks noChangeAspect="1"/>
            </p:cNvPicPr>
            <p:nvPr/>
          </p:nvPicPr>
          <p:blipFill>
            <a:blip r:embed="rId2"/>
            <a:srcRect l="14102" r="14102"/>
            <a:stretch>
              <a:fillRect/>
            </a:stretch>
          </p:blipFill>
          <p:spPr>
            <a:xfrm>
              <a:off x="0" y="0"/>
              <a:ext cx="6107394" cy="5660787"/>
            </a:xfrm>
            <a:prstGeom prst="rect">
              <a:avLst/>
            </a:prstGeom>
          </p:spPr>
        </p:pic>
        <p:pic>
          <p:nvPicPr>
            <p:cNvPr id="7" name="Picture 7"/>
            <p:cNvPicPr>
              <a:picLocks noChangeAspect="1"/>
            </p:cNvPicPr>
            <p:nvPr/>
          </p:nvPicPr>
          <p:blipFill>
            <a:blip r:embed="rId3"/>
            <a:srcRect l="19878" t="5977" r="19142" b="9088"/>
            <a:stretch>
              <a:fillRect/>
            </a:stretch>
          </p:blipFill>
          <p:spPr>
            <a:xfrm>
              <a:off x="6107394" y="0"/>
              <a:ext cx="6107394" cy="5660787"/>
            </a:xfrm>
            <a:prstGeom prst="rect">
              <a:avLst/>
            </a:prstGeom>
          </p:spPr>
        </p:pic>
        <p:pic>
          <p:nvPicPr>
            <p:cNvPr id="8" name="Picture 8"/>
            <p:cNvPicPr>
              <a:picLocks noChangeAspect="1"/>
            </p:cNvPicPr>
            <p:nvPr/>
          </p:nvPicPr>
          <p:blipFill>
            <a:blip r:embed="rId4"/>
            <a:srcRect l="14059" r="14059"/>
            <a:stretch>
              <a:fillRect/>
            </a:stretch>
          </p:blipFill>
          <p:spPr>
            <a:xfrm>
              <a:off x="12214789" y="0"/>
              <a:ext cx="6107394" cy="5660787"/>
            </a:xfrm>
            <a:prstGeom prst="rect">
              <a:avLst/>
            </a:prstGeom>
          </p:spPr>
        </p:pic>
      </p:grpSp>
      <p:grpSp>
        <p:nvGrpSpPr>
          <p:cNvPr id="9" name="Group 9"/>
          <p:cNvGrpSpPr/>
          <p:nvPr/>
        </p:nvGrpSpPr>
        <p:grpSpPr>
          <a:xfrm>
            <a:off x="13741637" y="5274290"/>
            <a:ext cx="4546363" cy="5012710"/>
            <a:chOff x="0" y="0"/>
            <a:chExt cx="1584789" cy="1747350"/>
          </a:xfrm>
        </p:grpSpPr>
        <p:sp>
          <p:nvSpPr>
            <p:cNvPr id="10" name="Freeform 10"/>
            <p:cNvSpPr/>
            <p:nvPr/>
          </p:nvSpPr>
          <p:spPr>
            <a:xfrm>
              <a:off x="0" y="0"/>
              <a:ext cx="1584789" cy="1747350"/>
            </a:xfrm>
            <a:custGeom>
              <a:avLst/>
              <a:gdLst/>
              <a:ahLst/>
              <a:cxnLst/>
              <a:rect l="l" t="t" r="r" b="b"/>
              <a:pathLst>
                <a:path w="1584789" h="1747350">
                  <a:moveTo>
                    <a:pt x="0" y="0"/>
                  </a:moveTo>
                  <a:lnTo>
                    <a:pt x="1584789" y="0"/>
                  </a:lnTo>
                  <a:lnTo>
                    <a:pt x="1584789" y="1747350"/>
                  </a:lnTo>
                  <a:lnTo>
                    <a:pt x="0" y="1747350"/>
                  </a:lnTo>
                  <a:close/>
                </a:path>
              </a:pathLst>
            </a:custGeom>
            <a:solidFill>
              <a:srgbClr val="2C7695"/>
            </a:solidFill>
          </p:spPr>
          <p:txBody>
            <a:bodyPr/>
            <a:lstStyle/>
            <a:p>
              <a:endParaRPr lang="en-IE"/>
            </a:p>
          </p:txBody>
        </p:sp>
        <p:sp>
          <p:nvSpPr>
            <p:cNvPr id="11" name="TextBox 11"/>
            <p:cNvSpPr txBox="1"/>
            <p:nvPr/>
          </p:nvSpPr>
          <p:spPr>
            <a:xfrm>
              <a:off x="0" y="-28575"/>
              <a:ext cx="1584789" cy="1775925"/>
            </a:xfrm>
            <a:prstGeom prst="rect">
              <a:avLst/>
            </a:prstGeom>
          </p:spPr>
          <p:txBody>
            <a:bodyPr lIns="50800" tIns="50800" rIns="50800" bIns="50800" rtlCol="0" anchor="ctr"/>
            <a:lstStyle/>
            <a:p>
              <a:pPr algn="ctr">
                <a:lnSpc>
                  <a:spcPts val="1960"/>
                </a:lnSpc>
              </a:pPr>
              <a:endParaRPr/>
            </a:p>
          </p:txBody>
        </p:sp>
      </p:grpSp>
      <p:sp>
        <p:nvSpPr>
          <p:cNvPr id="12" name="AutoShape 12"/>
          <p:cNvSpPr/>
          <p:nvPr/>
        </p:nvSpPr>
        <p:spPr>
          <a:xfrm>
            <a:off x="7673311" y="9047433"/>
            <a:ext cx="2796769" cy="0"/>
          </a:xfrm>
          <a:prstGeom prst="line">
            <a:avLst/>
          </a:prstGeom>
          <a:ln w="38100" cap="flat">
            <a:solidFill>
              <a:srgbClr val="1D3752"/>
            </a:solidFill>
            <a:prstDash val="solid"/>
            <a:headEnd type="none" w="sm" len="sm"/>
            <a:tailEnd type="none" w="sm" len="sm"/>
          </a:ln>
        </p:spPr>
        <p:txBody>
          <a:bodyPr/>
          <a:lstStyle/>
          <a:p>
            <a:endParaRPr lang="en-IE"/>
          </a:p>
        </p:txBody>
      </p:sp>
      <p:grpSp>
        <p:nvGrpSpPr>
          <p:cNvPr id="13" name="Group 13"/>
          <p:cNvGrpSpPr/>
          <p:nvPr/>
        </p:nvGrpSpPr>
        <p:grpSpPr>
          <a:xfrm>
            <a:off x="15815269" y="5264765"/>
            <a:ext cx="1688857" cy="1023957"/>
            <a:chOff x="0" y="0"/>
            <a:chExt cx="1173013" cy="711200"/>
          </a:xfrm>
        </p:grpSpPr>
        <p:sp>
          <p:nvSpPr>
            <p:cNvPr id="14" name="Freeform 14"/>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F9F5EF"/>
            </a:solidFill>
          </p:spPr>
          <p:txBody>
            <a:bodyPr/>
            <a:lstStyle/>
            <a:p>
              <a:endParaRPr lang="en-IE"/>
            </a:p>
          </p:txBody>
        </p:sp>
        <p:sp>
          <p:nvSpPr>
            <p:cNvPr id="15" name="TextBox 15"/>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16" name="TextBox 16"/>
          <p:cNvSpPr txBox="1"/>
          <p:nvPr/>
        </p:nvSpPr>
        <p:spPr>
          <a:xfrm>
            <a:off x="1028700" y="8713375"/>
            <a:ext cx="5744663" cy="601440"/>
          </a:xfrm>
          <a:prstGeom prst="rect">
            <a:avLst/>
          </a:prstGeom>
        </p:spPr>
        <p:txBody>
          <a:bodyPr lIns="0" tIns="0" rIns="0" bIns="0" rtlCol="0" anchor="t">
            <a:spAutoFit/>
          </a:bodyPr>
          <a:lstStyle/>
          <a:p>
            <a:pPr algn="just">
              <a:lnSpc>
                <a:spcPts val="4983"/>
              </a:lnSpc>
            </a:pPr>
            <a:r>
              <a:rPr lang="en-US" sz="3559">
                <a:solidFill>
                  <a:srgbClr val="214D72"/>
                </a:solidFill>
                <a:latin typeface="Montserrat"/>
                <a:ea typeface="Montserrat"/>
                <a:cs typeface="Montserrat"/>
                <a:sym typeface="Montserrat"/>
              </a:rPr>
              <a:t>Please ask any questions.</a:t>
            </a:r>
          </a:p>
        </p:txBody>
      </p:sp>
      <p:sp>
        <p:nvSpPr>
          <p:cNvPr id="17" name="TextBox 17"/>
          <p:cNvSpPr txBox="1"/>
          <p:nvPr/>
        </p:nvSpPr>
        <p:spPr>
          <a:xfrm>
            <a:off x="1028700" y="6119475"/>
            <a:ext cx="10332141" cy="1906287"/>
          </a:xfrm>
          <a:prstGeom prst="rect">
            <a:avLst/>
          </a:prstGeom>
        </p:spPr>
        <p:txBody>
          <a:bodyPr lIns="0" tIns="0" rIns="0" bIns="0" rtlCol="0" anchor="t">
            <a:spAutoFit/>
          </a:bodyPr>
          <a:lstStyle/>
          <a:p>
            <a:pPr algn="l">
              <a:lnSpc>
                <a:spcPts val="14790"/>
              </a:lnSpc>
            </a:pPr>
            <a:r>
              <a:rPr lang="en-US" sz="13445">
                <a:solidFill>
                  <a:srgbClr val="1D3752"/>
                </a:solidFill>
                <a:latin typeface="DM Serif Display"/>
                <a:ea typeface="DM Serif Display"/>
                <a:cs typeface="DM Serif Display"/>
                <a:sym typeface="DM Serif Display"/>
              </a:rPr>
              <a:t>Q&amp;A Session</a:t>
            </a:r>
          </a:p>
        </p:txBody>
      </p:sp>
      <p:sp>
        <p:nvSpPr>
          <p:cNvPr id="18" name="Freeform 18"/>
          <p:cNvSpPr/>
          <p:nvPr/>
        </p:nvSpPr>
        <p:spPr>
          <a:xfrm>
            <a:off x="15494080" y="9258300"/>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5"/>
            <a:stretch>
              <a:fillRect/>
            </a:stretch>
          </a:blipFill>
        </p:spPr>
        <p:txBody>
          <a:bodyPr/>
          <a:lstStyle/>
          <a:p>
            <a:endParaRPr lang="en-IE"/>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14D7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482506" cy="10287000"/>
            <a:chOff x="0" y="0"/>
            <a:chExt cx="6442704" cy="3585882"/>
          </a:xfrm>
        </p:grpSpPr>
        <p:sp>
          <p:nvSpPr>
            <p:cNvPr id="3" name="Freeform 3"/>
            <p:cNvSpPr/>
            <p:nvPr/>
          </p:nvSpPr>
          <p:spPr>
            <a:xfrm>
              <a:off x="0" y="0"/>
              <a:ext cx="6442704" cy="3585882"/>
            </a:xfrm>
            <a:custGeom>
              <a:avLst/>
              <a:gdLst/>
              <a:ahLst/>
              <a:cxnLst/>
              <a:rect l="l" t="t" r="r" b="b"/>
              <a:pathLst>
                <a:path w="6442704" h="3585882">
                  <a:moveTo>
                    <a:pt x="0" y="0"/>
                  </a:moveTo>
                  <a:lnTo>
                    <a:pt x="6442704" y="0"/>
                  </a:lnTo>
                  <a:lnTo>
                    <a:pt x="6442704" y="3585882"/>
                  </a:lnTo>
                  <a:lnTo>
                    <a:pt x="0" y="3585882"/>
                  </a:lnTo>
                  <a:close/>
                </a:path>
              </a:pathLst>
            </a:custGeom>
            <a:solidFill>
              <a:srgbClr val="F9F5EF"/>
            </a:solidFill>
          </p:spPr>
          <p:txBody>
            <a:bodyPr/>
            <a:lstStyle/>
            <a:p>
              <a:endParaRPr lang="en-IE"/>
            </a:p>
          </p:txBody>
        </p:sp>
        <p:sp>
          <p:nvSpPr>
            <p:cNvPr id="4" name="TextBox 4"/>
            <p:cNvSpPr txBox="1"/>
            <p:nvPr/>
          </p:nvSpPr>
          <p:spPr>
            <a:xfrm>
              <a:off x="0" y="-28575"/>
              <a:ext cx="6442704" cy="3614457"/>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9700074" y="-142675"/>
            <a:ext cx="8782432" cy="1624234"/>
            <a:chOff x="0" y="0"/>
            <a:chExt cx="3061414" cy="566182"/>
          </a:xfrm>
        </p:grpSpPr>
        <p:sp>
          <p:nvSpPr>
            <p:cNvPr id="6" name="Freeform 6"/>
            <p:cNvSpPr/>
            <p:nvPr/>
          </p:nvSpPr>
          <p:spPr>
            <a:xfrm>
              <a:off x="0" y="0"/>
              <a:ext cx="3061414" cy="566182"/>
            </a:xfrm>
            <a:custGeom>
              <a:avLst/>
              <a:gdLst/>
              <a:ahLst/>
              <a:cxnLst/>
              <a:rect l="l" t="t" r="r" b="b"/>
              <a:pathLst>
                <a:path w="3061414" h="566182">
                  <a:moveTo>
                    <a:pt x="0" y="0"/>
                  </a:moveTo>
                  <a:lnTo>
                    <a:pt x="3061414" y="0"/>
                  </a:lnTo>
                  <a:lnTo>
                    <a:pt x="3061414" y="566182"/>
                  </a:lnTo>
                  <a:lnTo>
                    <a:pt x="0" y="566182"/>
                  </a:lnTo>
                  <a:close/>
                </a:path>
              </a:pathLst>
            </a:custGeom>
            <a:solidFill>
              <a:srgbClr val="2C7695"/>
            </a:solidFill>
          </p:spPr>
          <p:txBody>
            <a:bodyPr/>
            <a:lstStyle/>
            <a:p>
              <a:endParaRPr lang="en-IE"/>
            </a:p>
          </p:txBody>
        </p:sp>
        <p:sp>
          <p:nvSpPr>
            <p:cNvPr id="7" name="TextBox 7"/>
            <p:cNvSpPr txBox="1"/>
            <p:nvPr/>
          </p:nvSpPr>
          <p:spPr>
            <a:xfrm>
              <a:off x="0" y="-28575"/>
              <a:ext cx="3061414" cy="594757"/>
            </a:xfrm>
            <a:prstGeom prst="rect">
              <a:avLst/>
            </a:prstGeom>
          </p:spPr>
          <p:txBody>
            <a:bodyPr lIns="50800" tIns="50800" rIns="50800" bIns="50800" rtlCol="0" anchor="ctr"/>
            <a:lstStyle/>
            <a:p>
              <a:pPr algn="ctr">
                <a:lnSpc>
                  <a:spcPts val="1960"/>
                </a:lnSpc>
              </a:pPr>
              <a:endParaRPr/>
            </a:p>
          </p:txBody>
        </p:sp>
      </p:grpSp>
      <p:sp>
        <p:nvSpPr>
          <p:cNvPr id="9" name="TextBox 9"/>
          <p:cNvSpPr txBox="1"/>
          <p:nvPr/>
        </p:nvSpPr>
        <p:spPr>
          <a:xfrm>
            <a:off x="745118" y="2205459"/>
            <a:ext cx="17542882" cy="8738611"/>
          </a:xfrm>
          <a:prstGeom prst="rect">
            <a:avLst/>
          </a:prstGeom>
        </p:spPr>
        <p:txBody>
          <a:bodyPr wrap="square" lIns="0" tIns="0" rIns="0" bIns="0" rtlCol="0" anchor="t">
            <a:spAutoFit/>
          </a:bodyPr>
          <a:lstStyle/>
          <a:p>
            <a:pPr marL="561339" lvl="1" indent="-280669">
              <a:lnSpc>
                <a:spcPts val="3639"/>
              </a:lnSpc>
              <a:buFont typeface="Arial"/>
              <a:buChar char="•"/>
            </a:pPr>
            <a:r>
              <a:rPr lang="de-DE" sz="2599" dirty="0">
                <a:solidFill>
                  <a:srgbClr val="1D3752"/>
                </a:solidFill>
                <a:latin typeface="Montserrat"/>
                <a:ea typeface="Montserrat"/>
                <a:cs typeface="Montserrat"/>
                <a:sym typeface="Montserrat"/>
              </a:rPr>
              <a:t>DOJ Webpage on Reactivation (includes a link to the application form: </a:t>
            </a:r>
            <a:r>
              <a:rPr lang="de-DE" sz="2599" dirty="0">
                <a:solidFill>
                  <a:srgbClr val="1D3752"/>
                </a:solidFill>
                <a:latin typeface="Montserrat"/>
                <a:ea typeface="Montserrat"/>
                <a:cs typeface="Montserrat"/>
                <a:sym typeface="Montserrat"/>
                <a:hlinkClick r:id="rId2"/>
              </a:rPr>
              <a:t>https://www.irishimmigration.ie/my-situation-has-changed-since-i-arrived-in-ireland/reactivation-employment-permit-scheme/ </a:t>
            </a:r>
            <a:endParaRPr lang="de-DE" sz="2599" dirty="0">
              <a:solidFill>
                <a:srgbClr val="1D3752"/>
              </a:solidFill>
              <a:latin typeface="Montserrat"/>
              <a:ea typeface="Montserrat"/>
              <a:cs typeface="Montserrat"/>
              <a:sym typeface="Montserrat"/>
            </a:endParaRPr>
          </a:p>
          <a:p>
            <a:pPr marL="561339" lvl="1" indent="-280669">
              <a:lnSpc>
                <a:spcPts val="3639"/>
              </a:lnSpc>
              <a:buFont typeface="Arial"/>
              <a:buChar char="•"/>
            </a:pPr>
            <a:endParaRPr lang="de-DE" sz="2599" dirty="0">
              <a:solidFill>
                <a:srgbClr val="1D3752"/>
              </a:solidFill>
              <a:latin typeface="Montserrat"/>
              <a:ea typeface="Montserrat"/>
              <a:cs typeface="Montserrat"/>
              <a:sym typeface="Montserrat"/>
            </a:endParaRPr>
          </a:p>
          <a:p>
            <a:pPr marL="561339" lvl="1" indent="-280669">
              <a:lnSpc>
                <a:spcPts val="3639"/>
              </a:lnSpc>
              <a:buFont typeface="Arial"/>
              <a:buChar char="•"/>
            </a:pPr>
            <a:r>
              <a:rPr lang="de-DE" sz="2599" dirty="0">
                <a:solidFill>
                  <a:srgbClr val="1D3752"/>
                </a:solidFill>
                <a:latin typeface="Montserrat"/>
                <a:ea typeface="Montserrat"/>
                <a:cs typeface="Montserrat"/>
                <a:sym typeface="Montserrat"/>
              </a:rPr>
              <a:t>Immigration Customer Service Portal: </a:t>
            </a:r>
            <a:r>
              <a:rPr lang="de-DE" sz="2599" dirty="0">
                <a:solidFill>
                  <a:srgbClr val="1D3752"/>
                </a:solidFill>
                <a:latin typeface="Montserrat"/>
                <a:ea typeface="Montserrat"/>
                <a:cs typeface="Montserrat"/>
                <a:sym typeface="Montserrat"/>
                <a:hlinkClick r:id="rId3"/>
              </a:rPr>
              <a:t>https://portal.irishimmigration.ie/en/</a:t>
            </a:r>
            <a:endParaRPr lang="de-DE" sz="2599" dirty="0">
              <a:solidFill>
                <a:srgbClr val="1D3752"/>
              </a:solidFill>
              <a:latin typeface="Montserrat"/>
              <a:ea typeface="Montserrat"/>
              <a:cs typeface="Montserrat"/>
              <a:sym typeface="Montserrat"/>
            </a:endParaRPr>
          </a:p>
          <a:p>
            <a:pPr marL="561339" lvl="1" indent="-280669">
              <a:lnSpc>
                <a:spcPts val="3639"/>
              </a:lnSpc>
              <a:buFont typeface="Arial"/>
              <a:buChar char="•"/>
            </a:pPr>
            <a:endParaRPr lang="de-DE" sz="2599" dirty="0">
              <a:solidFill>
                <a:srgbClr val="1D3752"/>
              </a:solidFill>
              <a:latin typeface="Montserrat"/>
              <a:ea typeface="Montserrat"/>
              <a:cs typeface="Montserrat"/>
              <a:sym typeface="Montserrat"/>
            </a:endParaRPr>
          </a:p>
          <a:p>
            <a:pPr marL="561339" lvl="1" indent="-280669">
              <a:lnSpc>
                <a:spcPts val="3639"/>
              </a:lnSpc>
              <a:buFont typeface="Arial"/>
              <a:buChar char="•"/>
            </a:pPr>
            <a:r>
              <a:rPr lang="de-DE" sz="2599" dirty="0">
                <a:solidFill>
                  <a:srgbClr val="1D3752"/>
                </a:solidFill>
                <a:latin typeface="Montserrat"/>
                <a:ea typeface="Montserrat"/>
                <a:cs typeface="Montserrat"/>
                <a:sym typeface="Montserrat"/>
              </a:rPr>
              <a:t>MRCI Webinar on using Customer Service Portal: </a:t>
            </a:r>
            <a:r>
              <a:rPr lang="de-DE" sz="2599" dirty="0">
                <a:solidFill>
                  <a:srgbClr val="1D3752"/>
                </a:solidFill>
                <a:latin typeface="Montserrat"/>
                <a:ea typeface="Montserrat"/>
                <a:cs typeface="Montserrat"/>
                <a:sym typeface="Montserrat"/>
                <a:hlinkClick r:id="rId4"/>
              </a:rPr>
              <a:t>https://www.youtube.com/watch?v=Z8XN7PyXhUU</a:t>
            </a:r>
            <a:endParaRPr lang="de-DE" sz="2599" dirty="0">
              <a:solidFill>
                <a:srgbClr val="1D3752"/>
              </a:solidFill>
              <a:latin typeface="Montserrat"/>
              <a:ea typeface="Montserrat"/>
              <a:cs typeface="Montserrat"/>
              <a:sym typeface="Montserrat"/>
            </a:endParaRPr>
          </a:p>
          <a:p>
            <a:pPr marL="561339" lvl="1" indent="-280669">
              <a:lnSpc>
                <a:spcPts val="3639"/>
              </a:lnSpc>
              <a:buFont typeface="Arial"/>
              <a:buChar char="•"/>
            </a:pPr>
            <a:endParaRPr lang="de-DE" sz="2599" dirty="0">
              <a:solidFill>
                <a:srgbClr val="1D3752"/>
              </a:solidFill>
              <a:latin typeface="Montserrat"/>
              <a:ea typeface="Montserrat"/>
              <a:cs typeface="Montserrat"/>
              <a:sym typeface="Montserrat"/>
            </a:endParaRPr>
          </a:p>
          <a:p>
            <a:pPr marL="561339" lvl="1" indent="-280669">
              <a:lnSpc>
                <a:spcPts val="3639"/>
              </a:lnSpc>
              <a:buFont typeface="Arial"/>
              <a:buChar char="•"/>
            </a:pPr>
            <a:r>
              <a:rPr lang="de-DE" sz="2599" dirty="0">
                <a:solidFill>
                  <a:srgbClr val="1D3752"/>
                </a:solidFill>
                <a:latin typeface="Montserrat"/>
                <a:ea typeface="Montserrat"/>
                <a:cs typeface="Montserrat"/>
                <a:sym typeface="Montserrat"/>
              </a:rPr>
              <a:t>DETE Portal (for permit applications): </a:t>
            </a:r>
            <a:r>
              <a:rPr lang="de-DE" sz="2599" dirty="0">
                <a:solidFill>
                  <a:srgbClr val="1D3752"/>
                </a:solidFill>
                <a:latin typeface="Montserrat"/>
                <a:ea typeface="Montserrat"/>
                <a:cs typeface="Montserrat"/>
                <a:sym typeface="Montserrat"/>
                <a:hlinkClick r:id="rId5"/>
              </a:rPr>
              <a:t>https://employmentpermits.enterprise.gov.ie/</a:t>
            </a:r>
            <a:endParaRPr lang="de-DE" sz="2599" dirty="0">
              <a:solidFill>
                <a:srgbClr val="1D3752"/>
              </a:solidFill>
              <a:latin typeface="Montserrat"/>
              <a:ea typeface="Montserrat"/>
              <a:cs typeface="Montserrat"/>
              <a:sym typeface="Montserrat"/>
            </a:endParaRPr>
          </a:p>
          <a:p>
            <a:pPr marL="561339" lvl="1" indent="-280669">
              <a:lnSpc>
                <a:spcPts val="3639"/>
              </a:lnSpc>
              <a:buFont typeface="Arial"/>
              <a:buChar char="•"/>
            </a:pPr>
            <a:endParaRPr lang="de-DE" sz="2599" dirty="0">
              <a:solidFill>
                <a:srgbClr val="1D3752"/>
              </a:solidFill>
              <a:latin typeface="Montserrat"/>
              <a:ea typeface="Montserrat"/>
              <a:cs typeface="Montserrat"/>
              <a:sym typeface="Montserrat"/>
            </a:endParaRPr>
          </a:p>
          <a:p>
            <a:pPr marL="561339" lvl="1" indent="-280669">
              <a:lnSpc>
                <a:spcPts val="3639"/>
              </a:lnSpc>
              <a:buFont typeface="Arial"/>
              <a:buChar char="•"/>
            </a:pPr>
            <a:r>
              <a:rPr lang="de-DE" sz="2599" dirty="0">
                <a:solidFill>
                  <a:srgbClr val="1D3752"/>
                </a:solidFill>
                <a:latin typeface="Montserrat"/>
                <a:ea typeface="Montserrat"/>
                <a:cs typeface="Montserrat"/>
                <a:sym typeface="Montserrat"/>
              </a:rPr>
              <a:t>DETE Portal Guide: </a:t>
            </a:r>
            <a:r>
              <a:rPr lang="de-DE" sz="2599" dirty="0">
                <a:solidFill>
                  <a:srgbClr val="1D3752"/>
                </a:solidFill>
                <a:latin typeface="Montserrat"/>
                <a:ea typeface="Montserrat"/>
                <a:cs typeface="Montserrat"/>
                <a:sym typeface="Montserrat"/>
                <a:hlinkClick r:id="rId6"/>
              </a:rPr>
              <a:t>https://enterprise.gov.ie/en/what-we-do/workplace-and-skills/employment-permits/latest-updates/new-eps/new-employment-permits-system.html</a:t>
            </a:r>
            <a:endParaRPr lang="de-DE" sz="2599" dirty="0">
              <a:solidFill>
                <a:srgbClr val="1D3752"/>
              </a:solidFill>
              <a:latin typeface="Montserrat"/>
              <a:ea typeface="Montserrat"/>
              <a:cs typeface="Montserrat"/>
              <a:sym typeface="Montserrat"/>
            </a:endParaRPr>
          </a:p>
          <a:p>
            <a:pPr marL="561339" lvl="1" indent="-280669">
              <a:lnSpc>
                <a:spcPts val="3639"/>
              </a:lnSpc>
              <a:buFont typeface="Arial"/>
              <a:buChar char="•"/>
            </a:pPr>
            <a:endParaRPr lang="de-DE" sz="2599" dirty="0">
              <a:solidFill>
                <a:srgbClr val="1D3752"/>
              </a:solidFill>
              <a:latin typeface="Montserrat"/>
              <a:ea typeface="Montserrat"/>
              <a:cs typeface="Montserrat"/>
              <a:sym typeface="Montserrat"/>
            </a:endParaRPr>
          </a:p>
          <a:p>
            <a:pPr marL="561339" lvl="1" indent="-280669">
              <a:lnSpc>
                <a:spcPts val="3639"/>
              </a:lnSpc>
              <a:buFont typeface="Arial"/>
              <a:buChar char="•"/>
            </a:pPr>
            <a:r>
              <a:rPr lang="de-DE" sz="2599" dirty="0">
                <a:solidFill>
                  <a:srgbClr val="1D3752"/>
                </a:solidFill>
                <a:latin typeface="Montserrat"/>
                <a:ea typeface="Montserrat"/>
                <a:cs typeface="Montserrat"/>
                <a:sym typeface="Montserrat"/>
              </a:rPr>
              <a:t>DETE permit processing times: </a:t>
            </a:r>
            <a:r>
              <a:rPr lang="de-DE" sz="2599" dirty="0">
                <a:solidFill>
                  <a:srgbClr val="1D3752"/>
                </a:solidFill>
                <a:latin typeface="Montserrat"/>
                <a:ea typeface="Montserrat"/>
                <a:cs typeface="Montserrat"/>
                <a:sym typeface="Montserrat"/>
                <a:hlinkClick r:id="rId7"/>
              </a:rPr>
              <a:t>https://enterprise.gov.ie/en/what-we-do/workplace-and-skills/employment-permits/current-application-processing-dates/</a:t>
            </a:r>
            <a:endParaRPr lang="de-DE" sz="2599" dirty="0">
              <a:solidFill>
                <a:srgbClr val="1D3752"/>
              </a:solidFill>
              <a:latin typeface="Montserrat"/>
              <a:ea typeface="Montserrat"/>
              <a:cs typeface="Montserrat"/>
              <a:sym typeface="Montserrat"/>
            </a:endParaRPr>
          </a:p>
          <a:p>
            <a:pPr marL="561339" lvl="1" indent="-280669">
              <a:lnSpc>
                <a:spcPts val="3639"/>
              </a:lnSpc>
              <a:buFont typeface="Arial"/>
              <a:buChar char="•"/>
            </a:pPr>
            <a:endParaRPr lang="de-DE" sz="2599" dirty="0">
              <a:solidFill>
                <a:srgbClr val="1D3752"/>
              </a:solidFill>
              <a:latin typeface="Montserrat"/>
              <a:ea typeface="Montserrat"/>
              <a:cs typeface="Montserrat"/>
              <a:sym typeface="Montserrat"/>
            </a:endParaRPr>
          </a:p>
          <a:p>
            <a:pPr marL="561339" lvl="1" indent="-280669">
              <a:lnSpc>
                <a:spcPts val="3639"/>
              </a:lnSpc>
              <a:buFont typeface="Arial"/>
              <a:buChar char="•"/>
            </a:pPr>
            <a:r>
              <a:rPr lang="de-DE" sz="2599" dirty="0">
                <a:solidFill>
                  <a:srgbClr val="1D3752"/>
                </a:solidFill>
                <a:latin typeface="Montserrat"/>
                <a:ea typeface="Montserrat"/>
                <a:cs typeface="Montserrat"/>
                <a:sym typeface="Montserrat"/>
              </a:rPr>
              <a:t>Contact MRCI: </a:t>
            </a:r>
            <a:r>
              <a:rPr lang="de-DE" sz="2599" dirty="0">
                <a:solidFill>
                  <a:srgbClr val="1D3752"/>
                </a:solidFill>
                <a:latin typeface="Montserrat"/>
                <a:ea typeface="Montserrat"/>
                <a:cs typeface="Montserrat"/>
                <a:sym typeface="Montserrat"/>
                <a:hlinkClick r:id="rId8"/>
              </a:rPr>
              <a:t>https://www.mrci.ie/contact-us/</a:t>
            </a:r>
            <a:endParaRPr lang="de-DE" sz="2599" dirty="0">
              <a:solidFill>
                <a:srgbClr val="1D3752"/>
              </a:solidFill>
              <a:latin typeface="Montserrat"/>
              <a:ea typeface="Montserrat"/>
              <a:cs typeface="Montserrat"/>
              <a:sym typeface="Montserrat"/>
            </a:endParaRPr>
          </a:p>
          <a:p>
            <a:pPr marL="561339" lvl="1" indent="-280669">
              <a:lnSpc>
                <a:spcPts val="3639"/>
              </a:lnSpc>
              <a:buFont typeface="Arial"/>
              <a:buChar char="•"/>
            </a:pPr>
            <a:endParaRPr lang="de-DE" sz="2599" dirty="0">
              <a:solidFill>
                <a:srgbClr val="1D3752"/>
              </a:solidFill>
              <a:latin typeface="Montserrat"/>
              <a:ea typeface="Montserrat"/>
              <a:cs typeface="Montserrat"/>
              <a:sym typeface="Montserrat"/>
            </a:endParaRPr>
          </a:p>
          <a:p>
            <a:pPr marL="280670" lvl="1" algn="just">
              <a:lnSpc>
                <a:spcPts val="3639"/>
              </a:lnSpc>
            </a:pPr>
            <a:endParaRPr lang="en-US" sz="2599" dirty="0">
              <a:solidFill>
                <a:srgbClr val="1D3752"/>
              </a:solidFill>
              <a:latin typeface="Montserrat"/>
              <a:ea typeface="Montserrat"/>
              <a:cs typeface="Montserrat"/>
              <a:sym typeface="Montserrat"/>
            </a:endParaRPr>
          </a:p>
        </p:txBody>
      </p:sp>
      <p:sp>
        <p:nvSpPr>
          <p:cNvPr id="10" name="TextBox 10"/>
          <p:cNvSpPr txBox="1"/>
          <p:nvPr/>
        </p:nvSpPr>
        <p:spPr>
          <a:xfrm>
            <a:off x="745118" y="1519659"/>
            <a:ext cx="3456739" cy="565150"/>
          </a:xfrm>
          <a:prstGeom prst="rect">
            <a:avLst/>
          </a:prstGeom>
        </p:spPr>
        <p:txBody>
          <a:bodyPr lIns="0" tIns="0" rIns="0" bIns="0" rtlCol="0" anchor="t">
            <a:spAutoFit/>
          </a:bodyPr>
          <a:lstStyle/>
          <a:p>
            <a:pPr algn="l">
              <a:lnSpc>
                <a:spcPts val="4400"/>
              </a:lnSpc>
            </a:pPr>
            <a:r>
              <a:rPr lang="en-US" sz="4000">
                <a:solidFill>
                  <a:srgbClr val="1D3752"/>
                </a:solidFill>
                <a:latin typeface="DM Serif Display"/>
                <a:ea typeface="DM Serif Display"/>
                <a:cs typeface="DM Serif Display"/>
                <a:sym typeface="DM Serif Display"/>
              </a:rPr>
              <a:t>Related Links:</a:t>
            </a:r>
          </a:p>
        </p:txBody>
      </p:sp>
      <p:sp>
        <p:nvSpPr>
          <p:cNvPr id="14" name="TextBox 14"/>
          <p:cNvSpPr txBox="1"/>
          <p:nvPr/>
        </p:nvSpPr>
        <p:spPr>
          <a:xfrm>
            <a:off x="10105244" y="222426"/>
            <a:ext cx="7831437" cy="1108710"/>
          </a:xfrm>
          <a:prstGeom prst="rect">
            <a:avLst/>
          </a:prstGeom>
        </p:spPr>
        <p:txBody>
          <a:bodyPr lIns="0" tIns="0" rIns="0" bIns="0" rtlCol="0" anchor="t">
            <a:spAutoFit/>
          </a:bodyPr>
          <a:lstStyle/>
          <a:p>
            <a:pPr algn="ctr">
              <a:lnSpc>
                <a:spcPts val="8580"/>
              </a:lnSpc>
            </a:pPr>
            <a:r>
              <a:rPr lang="en-US" sz="7800">
                <a:solidFill>
                  <a:srgbClr val="F9F5EF"/>
                </a:solidFill>
                <a:latin typeface="DM Serif Display"/>
                <a:ea typeface="DM Serif Display"/>
                <a:cs typeface="DM Serif Display"/>
                <a:sym typeface="DM Serif Display"/>
              </a:rPr>
              <a:t>More Info / links</a:t>
            </a:r>
          </a:p>
        </p:txBody>
      </p:sp>
      <p:grpSp>
        <p:nvGrpSpPr>
          <p:cNvPr id="15" name="Group 15"/>
          <p:cNvGrpSpPr/>
          <p:nvPr/>
        </p:nvGrpSpPr>
        <p:grpSpPr>
          <a:xfrm>
            <a:off x="13498835" y="1331136"/>
            <a:ext cx="1184910" cy="1044126"/>
            <a:chOff x="0" y="0"/>
            <a:chExt cx="1173013" cy="1033643"/>
          </a:xfrm>
        </p:grpSpPr>
        <p:sp>
          <p:nvSpPr>
            <p:cNvPr id="16" name="Freeform 16"/>
            <p:cNvSpPr/>
            <p:nvPr/>
          </p:nvSpPr>
          <p:spPr>
            <a:xfrm>
              <a:off x="0" y="0"/>
              <a:ext cx="1173013" cy="1033643"/>
            </a:xfrm>
            <a:custGeom>
              <a:avLst/>
              <a:gdLst/>
              <a:ahLst/>
              <a:cxnLst/>
              <a:rect l="l" t="t" r="r" b="b"/>
              <a:pathLst>
                <a:path w="1173013" h="1033643">
                  <a:moveTo>
                    <a:pt x="586507" y="1033643"/>
                  </a:moveTo>
                  <a:lnTo>
                    <a:pt x="1173013" y="0"/>
                  </a:lnTo>
                  <a:lnTo>
                    <a:pt x="0" y="0"/>
                  </a:lnTo>
                  <a:lnTo>
                    <a:pt x="586507" y="1033643"/>
                  </a:lnTo>
                  <a:close/>
                </a:path>
              </a:pathLst>
            </a:custGeom>
            <a:solidFill>
              <a:srgbClr val="2C7695"/>
            </a:solidFill>
          </p:spPr>
          <p:txBody>
            <a:bodyPr/>
            <a:lstStyle/>
            <a:p>
              <a:endParaRPr lang="en-IE"/>
            </a:p>
          </p:txBody>
        </p:sp>
        <p:sp>
          <p:nvSpPr>
            <p:cNvPr id="17" name="TextBox 17"/>
            <p:cNvSpPr txBox="1"/>
            <p:nvPr/>
          </p:nvSpPr>
          <p:spPr>
            <a:xfrm>
              <a:off x="183283" y="45257"/>
              <a:ext cx="806447" cy="508481"/>
            </a:xfrm>
            <a:prstGeom prst="rect">
              <a:avLst/>
            </a:prstGeom>
          </p:spPr>
          <p:txBody>
            <a:bodyPr lIns="50800" tIns="50800" rIns="50800" bIns="50800" rtlCol="0" anchor="ctr"/>
            <a:lstStyle/>
            <a:p>
              <a:pPr algn="ctr">
                <a:lnSpc>
                  <a:spcPts val="1960"/>
                </a:lnSpc>
              </a:pPr>
              <a:endParaRPr/>
            </a:p>
          </p:txBody>
        </p:sp>
      </p:grpSp>
      <p:sp>
        <p:nvSpPr>
          <p:cNvPr id="18" name="Freeform 18"/>
          <p:cNvSpPr/>
          <p:nvPr/>
        </p:nvSpPr>
        <p:spPr>
          <a:xfrm>
            <a:off x="15453238" y="9388105"/>
            <a:ext cx="2330685" cy="560821"/>
          </a:xfrm>
          <a:custGeom>
            <a:avLst/>
            <a:gdLst/>
            <a:ahLst/>
            <a:cxnLst/>
            <a:rect l="l" t="t" r="r" b="b"/>
            <a:pathLst>
              <a:path w="2330685" h="560821">
                <a:moveTo>
                  <a:pt x="0" y="0"/>
                </a:moveTo>
                <a:lnTo>
                  <a:pt x="2330685" y="0"/>
                </a:lnTo>
                <a:lnTo>
                  <a:pt x="2330685" y="560821"/>
                </a:lnTo>
                <a:lnTo>
                  <a:pt x="0" y="560821"/>
                </a:lnTo>
                <a:lnTo>
                  <a:pt x="0" y="0"/>
                </a:lnTo>
                <a:close/>
              </a:path>
            </a:pathLst>
          </a:custGeom>
          <a:blipFill>
            <a:blip r:embed="rId9"/>
            <a:stretch>
              <a:fillRect/>
            </a:stretch>
          </a:blipFill>
        </p:spPr>
        <p:txBody>
          <a:bodyPr/>
          <a:lstStyle/>
          <a:p>
            <a:endParaRPr lang="en-I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C8A9B"/>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482506" cy="10287000"/>
            <a:chOff x="0" y="0"/>
            <a:chExt cx="6442704" cy="3585882"/>
          </a:xfrm>
        </p:grpSpPr>
        <p:sp>
          <p:nvSpPr>
            <p:cNvPr id="3" name="Freeform 3"/>
            <p:cNvSpPr/>
            <p:nvPr/>
          </p:nvSpPr>
          <p:spPr>
            <a:xfrm>
              <a:off x="0" y="0"/>
              <a:ext cx="6442704" cy="3585882"/>
            </a:xfrm>
            <a:custGeom>
              <a:avLst/>
              <a:gdLst/>
              <a:ahLst/>
              <a:cxnLst/>
              <a:rect l="l" t="t" r="r" b="b"/>
              <a:pathLst>
                <a:path w="6442704" h="3585882">
                  <a:moveTo>
                    <a:pt x="0" y="0"/>
                  </a:moveTo>
                  <a:lnTo>
                    <a:pt x="6442704" y="0"/>
                  </a:lnTo>
                  <a:lnTo>
                    <a:pt x="6442704" y="3585882"/>
                  </a:lnTo>
                  <a:lnTo>
                    <a:pt x="0" y="3585882"/>
                  </a:lnTo>
                  <a:close/>
                </a:path>
              </a:pathLst>
            </a:custGeom>
            <a:solidFill>
              <a:srgbClr val="F9F5EF"/>
            </a:solidFill>
          </p:spPr>
          <p:txBody>
            <a:bodyPr/>
            <a:lstStyle/>
            <a:p>
              <a:endParaRPr lang="en-IE"/>
            </a:p>
          </p:txBody>
        </p:sp>
        <p:sp>
          <p:nvSpPr>
            <p:cNvPr id="4" name="TextBox 4"/>
            <p:cNvSpPr txBox="1"/>
            <p:nvPr/>
          </p:nvSpPr>
          <p:spPr>
            <a:xfrm>
              <a:off x="0" y="-28575"/>
              <a:ext cx="6442704" cy="3614457"/>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9700074" y="-142675"/>
            <a:ext cx="8782432" cy="1624234"/>
            <a:chOff x="0" y="0"/>
            <a:chExt cx="3061414" cy="566182"/>
          </a:xfrm>
        </p:grpSpPr>
        <p:sp>
          <p:nvSpPr>
            <p:cNvPr id="6" name="Freeform 6"/>
            <p:cNvSpPr/>
            <p:nvPr/>
          </p:nvSpPr>
          <p:spPr>
            <a:xfrm>
              <a:off x="0" y="0"/>
              <a:ext cx="3061414" cy="566182"/>
            </a:xfrm>
            <a:custGeom>
              <a:avLst/>
              <a:gdLst/>
              <a:ahLst/>
              <a:cxnLst/>
              <a:rect l="l" t="t" r="r" b="b"/>
              <a:pathLst>
                <a:path w="3061414" h="566182">
                  <a:moveTo>
                    <a:pt x="0" y="0"/>
                  </a:moveTo>
                  <a:lnTo>
                    <a:pt x="3061414" y="0"/>
                  </a:lnTo>
                  <a:lnTo>
                    <a:pt x="3061414" y="566182"/>
                  </a:lnTo>
                  <a:lnTo>
                    <a:pt x="0" y="566182"/>
                  </a:lnTo>
                  <a:close/>
                </a:path>
              </a:pathLst>
            </a:custGeom>
            <a:solidFill>
              <a:srgbClr val="1D3752"/>
            </a:solidFill>
          </p:spPr>
          <p:txBody>
            <a:bodyPr/>
            <a:lstStyle/>
            <a:p>
              <a:endParaRPr lang="en-IE"/>
            </a:p>
          </p:txBody>
        </p:sp>
        <p:sp>
          <p:nvSpPr>
            <p:cNvPr id="7" name="TextBox 7"/>
            <p:cNvSpPr txBox="1"/>
            <p:nvPr/>
          </p:nvSpPr>
          <p:spPr>
            <a:xfrm>
              <a:off x="0" y="-28575"/>
              <a:ext cx="3061414" cy="594757"/>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572802" y="2659775"/>
            <a:ext cx="16974465" cy="3181985"/>
          </a:xfrm>
          <a:prstGeom prst="rect">
            <a:avLst/>
          </a:prstGeom>
        </p:spPr>
        <p:txBody>
          <a:bodyPr lIns="0" tIns="0" rIns="0" bIns="0" rtlCol="0" anchor="t">
            <a:spAutoFit/>
          </a:bodyPr>
          <a:lstStyle/>
          <a:p>
            <a:pPr algn="just">
              <a:lnSpc>
                <a:spcPts val="3639"/>
              </a:lnSpc>
            </a:pPr>
            <a:r>
              <a:rPr lang="en-US" sz="2599" dirty="0">
                <a:solidFill>
                  <a:srgbClr val="1D3752"/>
                </a:solidFill>
                <a:latin typeface="Montserrat"/>
                <a:ea typeface="Montserrat"/>
                <a:cs typeface="Montserrat"/>
                <a:sym typeface="Montserrat"/>
              </a:rPr>
              <a:t>These materials have been prepared by the Migrant Rights Centre Ireland (MRCI) for information purposes only with no guarantee as to accuracy or applicability to a particular set of circumstances. The materials are not intended and should not be considered to be legal advice. The information given may change from time to time and may be out of date. The Migrant Rights Centre Ireland disclaims any legal responsibility for the content or the accuracy of the information provided. MRCI is not a practicing law </a:t>
            </a:r>
            <a:r>
              <a:rPr lang="en-US" sz="2599" dirty="0" err="1">
                <a:solidFill>
                  <a:srgbClr val="1D3752"/>
                </a:solidFill>
                <a:latin typeface="Montserrat"/>
                <a:ea typeface="Montserrat"/>
                <a:cs typeface="Montserrat"/>
                <a:sym typeface="Montserrat"/>
              </a:rPr>
              <a:t>centre</a:t>
            </a:r>
            <a:r>
              <a:rPr lang="en-US" sz="2599" dirty="0">
                <a:solidFill>
                  <a:srgbClr val="1D3752"/>
                </a:solidFill>
                <a:latin typeface="Montserrat"/>
                <a:ea typeface="Montserrat"/>
                <a:cs typeface="Montserrat"/>
                <a:sym typeface="Montserrat"/>
              </a:rPr>
              <a:t>. </a:t>
            </a:r>
          </a:p>
          <a:p>
            <a:pPr algn="just">
              <a:lnSpc>
                <a:spcPts val="3639"/>
              </a:lnSpc>
            </a:pPr>
            <a:endParaRPr lang="en-US" sz="2599" dirty="0">
              <a:solidFill>
                <a:srgbClr val="1D3752"/>
              </a:solidFill>
              <a:latin typeface="Montserrat"/>
              <a:ea typeface="Montserrat"/>
              <a:cs typeface="Montserrat"/>
              <a:sym typeface="Montserrat"/>
            </a:endParaRPr>
          </a:p>
        </p:txBody>
      </p:sp>
      <p:sp>
        <p:nvSpPr>
          <p:cNvPr id="9" name="TextBox 9"/>
          <p:cNvSpPr txBox="1"/>
          <p:nvPr/>
        </p:nvSpPr>
        <p:spPr>
          <a:xfrm>
            <a:off x="10105244" y="222426"/>
            <a:ext cx="7442023" cy="1108710"/>
          </a:xfrm>
          <a:prstGeom prst="rect">
            <a:avLst/>
          </a:prstGeom>
        </p:spPr>
        <p:txBody>
          <a:bodyPr lIns="0" tIns="0" rIns="0" bIns="0" rtlCol="0" anchor="t">
            <a:spAutoFit/>
          </a:bodyPr>
          <a:lstStyle/>
          <a:p>
            <a:pPr algn="ctr">
              <a:lnSpc>
                <a:spcPts val="8580"/>
              </a:lnSpc>
            </a:pPr>
            <a:r>
              <a:rPr lang="en-US" sz="7800" dirty="0">
                <a:solidFill>
                  <a:srgbClr val="F9F5EF"/>
                </a:solidFill>
                <a:latin typeface="DM Serif Display"/>
                <a:ea typeface="DM Serif Display"/>
                <a:cs typeface="DM Serif Display"/>
                <a:sym typeface="DM Serif Display"/>
              </a:rPr>
              <a:t>Disclaimer</a:t>
            </a:r>
          </a:p>
        </p:txBody>
      </p:sp>
      <p:grpSp>
        <p:nvGrpSpPr>
          <p:cNvPr id="10" name="Group 10"/>
          <p:cNvGrpSpPr/>
          <p:nvPr/>
        </p:nvGrpSpPr>
        <p:grpSpPr>
          <a:xfrm>
            <a:off x="13498835" y="1331136"/>
            <a:ext cx="1184910" cy="1044126"/>
            <a:chOff x="0" y="0"/>
            <a:chExt cx="1173013" cy="1033643"/>
          </a:xfrm>
        </p:grpSpPr>
        <p:sp>
          <p:nvSpPr>
            <p:cNvPr id="11" name="Freeform 11"/>
            <p:cNvSpPr/>
            <p:nvPr/>
          </p:nvSpPr>
          <p:spPr>
            <a:xfrm>
              <a:off x="0" y="0"/>
              <a:ext cx="1173013" cy="1033643"/>
            </a:xfrm>
            <a:custGeom>
              <a:avLst/>
              <a:gdLst/>
              <a:ahLst/>
              <a:cxnLst/>
              <a:rect l="l" t="t" r="r" b="b"/>
              <a:pathLst>
                <a:path w="1173013" h="1033643">
                  <a:moveTo>
                    <a:pt x="586507" y="1033643"/>
                  </a:moveTo>
                  <a:lnTo>
                    <a:pt x="1173013" y="0"/>
                  </a:lnTo>
                  <a:lnTo>
                    <a:pt x="0" y="0"/>
                  </a:lnTo>
                  <a:lnTo>
                    <a:pt x="586507" y="1033643"/>
                  </a:lnTo>
                  <a:close/>
                </a:path>
              </a:pathLst>
            </a:custGeom>
            <a:solidFill>
              <a:srgbClr val="1D3752"/>
            </a:solidFill>
          </p:spPr>
          <p:txBody>
            <a:bodyPr/>
            <a:lstStyle/>
            <a:p>
              <a:endParaRPr lang="en-IE"/>
            </a:p>
          </p:txBody>
        </p:sp>
        <p:sp>
          <p:nvSpPr>
            <p:cNvPr id="12" name="TextBox 12"/>
            <p:cNvSpPr txBox="1"/>
            <p:nvPr/>
          </p:nvSpPr>
          <p:spPr>
            <a:xfrm>
              <a:off x="183283" y="45257"/>
              <a:ext cx="806447" cy="508481"/>
            </a:xfrm>
            <a:prstGeom prst="rect">
              <a:avLst/>
            </a:prstGeom>
          </p:spPr>
          <p:txBody>
            <a:bodyPr lIns="50800" tIns="50800" rIns="50800" bIns="50800" rtlCol="0" anchor="ctr"/>
            <a:lstStyle/>
            <a:p>
              <a:pPr algn="ctr">
                <a:lnSpc>
                  <a:spcPts val="1960"/>
                </a:lnSpc>
              </a:pPr>
              <a:endParaRPr/>
            </a:p>
          </p:txBody>
        </p:sp>
      </p:grpSp>
      <p:sp>
        <p:nvSpPr>
          <p:cNvPr id="13" name="Freeform 13"/>
          <p:cNvSpPr/>
          <p:nvPr/>
        </p:nvSpPr>
        <p:spPr>
          <a:xfrm>
            <a:off x="15420787" y="9258300"/>
            <a:ext cx="2330685" cy="560821"/>
          </a:xfrm>
          <a:custGeom>
            <a:avLst/>
            <a:gdLst/>
            <a:ahLst/>
            <a:cxnLst/>
            <a:rect l="l" t="t" r="r" b="b"/>
            <a:pathLst>
              <a:path w="2330685" h="560821">
                <a:moveTo>
                  <a:pt x="0" y="0"/>
                </a:moveTo>
                <a:lnTo>
                  <a:pt x="2330685" y="0"/>
                </a:lnTo>
                <a:lnTo>
                  <a:pt x="2330685" y="560821"/>
                </a:lnTo>
                <a:lnTo>
                  <a:pt x="0" y="560821"/>
                </a:lnTo>
                <a:lnTo>
                  <a:pt x="0" y="0"/>
                </a:lnTo>
                <a:close/>
              </a:path>
            </a:pathLst>
          </a:custGeom>
          <a:blipFill>
            <a:blip r:embed="rId2"/>
            <a:stretch>
              <a:fillRect/>
            </a:stretch>
          </a:blipFill>
        </p:spPr>
        <p:txBody>
          <a:bodyPr/>
          <a:lstStyle/>
          <a:p>
            <a:endParaRPr lang="en-I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p:cNvGrpSpPr/>
        <p:nvPr/>
      </p:nvGrpSpPr>
      <p:grpSpPr>
        <a:xfrm>
          <a:off x="0" y="0"/>
          <a:ext cx="0" cy="0"/>
          <a:chOff x="0" y="0"/>
          <a:chExt cx="0" cy="0"/>
        </a:xfrm>
      </p:grpSpPr>
      <p:grpSp>
        <p:nvGrpSpPr>
          <p:cNvPr id="2" name="Group 2"/>
          <p:cNvGrpSpPr/>
          <p:nvPr/>
        </p:nvGrpSpPr>
        <p:grpSpPr>
          <a:xfrm>
            <a:off x="0" y="3020561"/>
            <a:ext cx="18288000" cy="7266439"/>
            <a:chOff x="0" y="0"/>
            <a:chExt cx="6374902" cy="2532963"/>
          </a:xfrm>
        </p:grpSpPr>
        <p:sp>
          <p:nvSpPr>
            <p:cNvPr id="3" name="Freeform 3"/>
            <p:cNvSpPr/>
            <p:nvPr/>
          </p:nvSpPr>
          <p:spPr>
            <a:xfrm>
              <a:off x="0" y="0"/>
              <a:ext cx="6374902" cy="2532963"/>
            </a:xfrm>
            <a:custGeom>
              <a:avLst/>
              <a:gdLst/>
              <a:ahLst/>
              <a:cxnLst/>
              <a:rect l="l" t="t" r="r" b="b"/>
              <a:pathLst>
                <a:path w="6374902" h="2532963">
                  <a:moveTo>
                    <a:pt x="0" y="0"/>
                  </a:moveTo>
                  <a:lnTo>
                    <a:pt x="6374902" y="0"/>
                  </a:lnTo>
                  <a:lnTo>
                    <a:pt x="6374902" y="2532963"/>
                  </a:lnTo>
                  <a:lnTo>
                    <a:pt x="0" y="2532963"/>
                  </a:lnTo>
                  <a:close/>
                </a:path>
              </a:pathLst>
            </a:custGeom>
            <a:solidFill>
              <a:srgbClr val="1D3752"/>
            </a:solidFill>
          </p:spPr>
          <p:txBody>
            <a:bodyPr/>
            <a:lstStyle/>
            <a:p>
              <a:endParaRPr lang="en-IE"/>
            </a:p>
          </p:txBody>
        </p:sp>
        <p:sp>
          <p:nvSpPr>
            <p:cNvPr id="4" name="TextBox 4"/>
            <p:cNvSpPr txBox="1"/>
            <p:nvPr/>
          </p:nvSpPr>
          <p:spPr>
            <a:xfrm>
              <a:off x="0" y="-28575"/>
              <a:ext cx="6374902" cy="2561538"/>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8319483" y="3020561"/>
            <a:ext cx="1327316" cy="804754"/>
            <a:chOff x="0" y="0"/>
            <a:chExt cx="1173013" cy="711200"/>
          </a:xfrm>
        </p:grpSpPr>
        <p:sp>
          <p:nvSpPr>
            <p:cNvPr id="6" name="Freeform 6"/>
            <p:cNvSpPr/>
            <p:nvPr/>
          </p:nvSpPr>
          <p:spPr>
            <a:xfrm>
              <a:off x="0" y="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F9F5EF"/>
            </a:solidFill>
          </p:spPr>
          <p:txBody>
            <a:bodyPr/>
            <a:lstStyle/>
            <a:p>
              <a:endParaRPr lang="en-IE"/>
            </a:p>
          </p:txBody>
        </p:sp>
        <p:sp>
          <p:nvSpPr>
            <p:cNvPr id="7" name="TextBox 7"/>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3166352" y="4420191"/>
            <a:ext cx="5153131" cy="495300"/>
          </a:xfrm>
          <a:prstGeom prst="rect">
            <a:avLst/>
          </a:prstGeom>
        </p:spPr>
        <p:txBody>
          <a:bodyPr lIns="0" tIns="0" rIns="0" bIns="0" rtlCol="0" anchor="t">
            <a:spAutoFit/>
          </a:bodyPr>
          <a:lstStyle/>
          <a:p>
            <a:pPr algn="just">
              <a:lnSpc>
                <a:spcPts val="4199"/>
              </a:lnSpc>
            </a:pPr>
            <a:r>
              <a:rPr lang="en-US" sz="2999" dirty="0">
                <a:solidFill>
                  <a:srgbClr val="F9F5EF"/>
                </a:solidFill>
                <a:latin typeface="Montserrat"/>
                <a:ea typeface="Montserrat"/>
                <a:cs typeface="Montserrat"/>
                <a:sym typeface="Montserrat"/>
              </a:rPr>
              <a:t>What is Reactivation?</a:t>
            </a:r>
          </a:p>
        </p:txBody>
      </p:sp>
      <p:sp>
        <p:nvSpPr>
          <p:cNvPr id="9" name="TextBox 9"/>
          <p:cNvSpPr txBox="1"/>
          <p:nvPr/>
        </p:nvSpPr>
        <p:spPr>
          <a:xfrm>
            <a:off x="0" y="1104900"/>
            <a:ext cx="18288000" cy="1120435"/>
          </a:xfrm>
          <a:prstGeom prst="rect">
            <a:avLst/>
          </a:prstGeom>
        </p:spPr>
        <p:txBody>
          <a:bodyPr lIns="0" tIns="0" rIns="0" bIns="0" rtlCol="0" anchor="t">
            <a:spAutoFit/>
          </a:bodyPr>
          <a:lstStyle/>
          <a:p>
            <a:pPr algn="ctr">
              <a:lnSpc>
                <a:spcPts val="8580"/>
              </a:lnSpc>
            </a:pPr>
            <a:r>
              <a:rPr lang="en-US" sz="7800" dirty="0">
                <a:solidFill>
                  <a:srgbClr val="F9F5EF"/>
                </a:solidFill>
                <a:latin typeface="DM Serif Display"/>
                <a:ea typeface="DM Serif Display"/>
                <a:cs typeface="DM Serif Display"/>
                <a:sym typeface="DM Serif Display"/>
              </a:rPr>
              <a:t>Agenda</a:t>
            </a:r>
          </a:p>
        </p:txBody>
      </p:sp>
      <p:sp>
        <p:nvSpPr>
          <p:cNvPr id="10" name="TextBox 10"/>
          <p:cNvSpPr txBox="1"/>
          <p:nvPr/>
        </p:nvSpPr>
        <p:spPr>
          <a:xfrm>
            <a:off x="1925381" y="4390962"/>
            <a:ext cx="1076438" cy="625512"/>
          </a:xfrm>
          <a:prstGeom prst="rect">
            <a:avLst/>
          </a:prstGeom>
        </p:spPr>
        <p:txBody>
          <a:bodyPr lIns="0" tIns="0" rIns="0" bIns="0" rtlCol="0" anchor="t">
            <a:spAutoFit/>
          </a:bodyPr>
          <a:lstStyle/>
          <a:p>
            <a:pPr algn="l">
              <a:lnSpc>
                <a:spcPts val="4927"/>
              </a:lnSpc>
            </a:pPr>
            <a:r>
              <a:rPr lang="en-US" sz="4479">
                <a:solidFill>
                  <a:srgbClr val="F9F5EF"/>
                </a:solidFill>
                <a:latin typeface="DM Serif Display"/>
                <a:ea typeface="DM Serif Display"/>
                <a:cs typeface="DM Serif Display"/>
                <a:sym typeface="DM Serif Display"/>
              </a:rPr>
              <a:t>01.</a:t>
            </a:r>
          </a:p>
        </p:txBody>
      </p:sp>
      <p:sp>
        <p:nvSpPr>
          <p:cNvPr id="11" name="TextBox 11"/>
          <p:cNvSpPr txBox="1"/>
          <p:nvPr/>
        </p:nvSpPr>
        <p:spPr>
          <a:xfrm>
            <a:off x="3166352" y="5348604"/>
            <a:ext cx="5462551" cy="498983"/>
          </a:xfrm>
          <a:prstGeom prst="rect">
            <a:avLst/>
          </a:prstGeom>
        </p:spPr>
        <p:txBody>
          <a:bodyPr wrap="square" lIns="0" tIns="0" rIns="0" bIns="0" rtlCol="0" anchor="t">
            <a:spAutoFit/>
          </a:bodyPr>
          <a:lstStyle/>
          <a:p>
            <a:pPr>
              <a:lnSpc>
                <a:spcPts val="4199"/>
              </a:lnSpc>
            </a:pPr>
            <a:r>
              <a:rPr lang="en-GB" sz="2999" dirty="0">
                <a:solidFill>
                  <a:srgbClr val="F9F5EF"/>
                </a:solidFill>
                <a:latin typeface="Montserrat"/>
                <a:ea typeface="Montserrat"/>
                <a:cs typeface="Montserrat"/>
                <a:sym typeface="Montserrat"/>
              </a:rPr>
              <a:t>The Benefits of Reactivation</a:t>
            </a:r>
            <a:endParaRPr lang="en-US" sz="2999" dirty="0">
              <a:solidFill>
                <a:srgbClr val="F9F5EF"/>
              </a:solidFill>
              <a:latin typeface="Montserrat"/>
              <a:ea typeface="Montserrat"/>
              <a:cs typeface="Montserrat"/>
              <a:sym typeface="Montserrat"/>
            </a:endParaRPr>
          </a:p>
        </p:txBody>
      </p:sp>
      <p:sp>
        <p:nvSpPr>
          <p:cNvPr id="12" name="TextBox 12"/>
          <p:cNvSpPr txBox="1"/>
          <p:nvPr/>
        </p:nvSpPr>
        <p:spPr>
          <a:xfrm>
            <a:off x="1925381" y="5319375"/>
            <a:ext cx="1076438" cy="625512"/>
          </a:xfrm>
          <a:prstGeom prst="rect">
            <a:avLst/>
          </a:prstGeom>
        </p:spPr>
        <p:txBody>
          <a:bodyPr lIns="0" tIns="0" rIns="0" bIns="0" rtlCol="0" anchor="t">
            <a:spAutoFit/>
          </a:bodyPr>
          <a:lstStyle/>
          <a:p>
            <a:pPr algn="l">
              <a:lnSpc>
                <a:spcPts val="4927"/>
              </a:lnSpc>
            </a:pPr>
            <a:r>
              <a:rPr lang="en-US" sz="4479">
                <a:solidFill>
                  <a:srgbClr val="F9F5EF"/>
                </a:solidFill>
                <a:latin typeface="DM Serif Display"/>
                <a:ea typeface="DM Serif Display"/>
                <a:cs typeface="DM Serif Display"/>
                <a:sym typeface="DM Serif Display"/>
              </a:rPr>
              <a:t>02.</a:t>
            </a:r>
          </a:p>
        </p:txBody>
      </p:sp>
      <p:sp>
        <p:nvSpPr>
          <p:cNvPr id="13" name="TextBox 13"/>
          <p:cNvSpPr txBox="1"/>
          <p:nvPr/>
        </p:nvSpPr>
        <p:spPr>
          <a:xfrm>
            <a:off x="3166352" y="6277016"/>
            <a:ext cx="5153131" cy="495300"/>
          </a:xfrm>
          <a:prstGeom prst="rect">
            <a:avLst/>
          </a:prstGeom>
        </p:spPr>
        <p:txBody>
          <a:bodyPr lIns="0" tIns="0" rIns="0" bIns="0" rtlCol="0" anchor="t">
            <a:spAutoFit/>
          </a:bodyPr>
          <a:lstStyle/>
          <a:p>
            <a:pPr algn="just">
              <a:lnSpc>
                <a:spcPts val="4199"/>
              </a:lnSpc>
            </a:pPr>
            <a:r>
              <a:rPr lang="en-US" sz="2999" dirty="0">
                <a:solidFill>
                  <a:srgbClr val="F9F5EF"/>
                </a:solidFill>
                <a:latin typeface="Montserrat"/>
                <a:ea typeface="Montserrat"/>
                <a:cs typeface="Montserrat"/>
                <a:sym typeface="Montserrat"/>
              </a:rPr>
              <a:t>The Eligibility Criteria</a:t>
            </a:r>
          </a:p>
        </p:txBody>
      </p:sp>
      <p:sp>
        <p:nvSpPr>
          <p:cNvPr id="14" name="TextBox 14"/>
          <p:cNvSpPr txBox="1"/>
          <p:nvPr/>
        </p:nvSpPr>
        <p:spPr>
          <a:xfrm>
            <a:off x="1925381" y="6247788"/>
            <a:ext cx="1076438" cy="625512"/>
          </a:xfrm>
          <a:prstGeom prst="rect">
            <a:avLst/>
          </a:prstGeom>
        </p:spPr>
        <p:txBody>
          <a:bodyPr lIns="0" tIns="0" rIns="0" bIns="0" rtlCol="0" anchor="t">
            <a:spAutoFit/>
          </a:bodyPr>
          <a:lstStyle/>
          <a:p>
            <a:pPr algn="l">
              <a:lnSpc>
                <a:spcPts val="4927"/>
              </a:lnSpc>
            </a:pPr>
            <a:r>
              <a:rPr lang="en-US" sz="4479">
                <a:solidFill>
                  <a:srgbClr val="F9F5EF"/>
                </a:solidFill>
                <a:latin typeface="DM Serif Display"/>
                <a:ea typeface="DM Serif Display"/>
                <a:cs typeface="DM Serif Display"/>
                <a:sym typeface="DM Serif Display"/>
              </a:rPr>
              <a:t>03.</a:t>
            </a:r>
          </a:p>
        </p:txBody>
      </p:sp>
      <p:sp>
        <p:nvSpPr>
          <p:cNvPr id="15" name="TextBox 15"/>
          <p:cNvSpPr txBox="1"/>
          <p:nvPr/>
        </p:nvSpPr>
        <p:spPr>
          <a:xfrm>
            <a:off x="3166352" y="7205429"/>
            <a:ext cx="6273054" cy="498983"/>
          </a:xfrm>
          <a:prstGeom prst="rect">
            <a:avLst/>
          </a:prstGeom>
        </p:spPr>
        <p:txBody>
          <a:bodyPr wrap="square" lIns="0" tIns="0" rIns="0" bIns="0" rtlCol="0" anchor="t">
            <a:spAutoFit/>
          </a:bodyPr>
          <a:lstStyle/>
          <a:p>
            <a:pPr>
              <a:lnSpc>
                <a:spcPts val="4199"/>
              </a:lnSpc>
            </a:pPr>
            <a:r>
              <a:rPr lang="en-GB" sz="2999" dirty="0">
                <a:solidFill>
                  <a:srgbClr val="F9F5EF"/>
                </a:solidFill>
                <a:latin typeface="Montserrat"/>
                <a:ea typeface="Montserrat"/>
                <a:cs typeface="Montserrat"/>
                <a:sym typeface="Montserrat"/>
              </a:rPr>
              <a:t>Step 1: Applying to Immigration</a:t>
            </a:r>
            <a:endParaRPr lang="en-US" sz="2999" dirty="0">
              <a:solidFill>
                <a:srgbClr val="F9F5EF"/>
              </a:solidFill>
              <a:latin typeface="Montserrat"/>
              <a:ea typeface="Montserrat"/>
              <a:cs typeface="Montserrat"/>
              <a:sym typeface="Montserrat"/>
            </a:endParaRPr>
          </a:p>
        </p:txBody>
      </p:sp>
      <p:sp>
        <p:nvSpPr>
          <p:cNvPr id="16" name="TextBox 16"/>
          <p:cNvSpPr txBox="1"/>
          <p:nvPr/>
        </p:nvSpPr>
        <p:spPr>
          <a:xfrm>
            <a:off x="1925381" y="7176200"/>
            <a:ext cx="1076438" cy="625512"/>
          </a:xfrm>
          <a:prstGeom prst="rect">
            <a:avLst/>
          </a:prstGeom>
        </p:spPr>
        <p:txBody>
          <a:bodyPr lIns="0" tIns="0" rIns="0" bIns="0" rtlCol="0" anchor="t">
            <a:spAutoFit/>
          </a:bodyPr>
          <a:lstStyle/>
          <a:p>
            <a:pPr algn="l">
              <a:lnSpc>
                <a:spcPts val="4927"/>
              </a:lnSpc>
            </a:pPr>
            <a:r>
              <a:rPr lang="en-US" sz="4479">
                <a:solidFill>
                  <a:srgbClr val="F9F5EF"/>
                </a:solidFill>
                <a:latin typeface="DM Serif Display"/>
                <a:ea typeface="DM Serif Display"/>
                <a:cs typeface="DM Serif Display"/>
                <a:sym typeface="DM Serif Display"/>
              </a:rPr>
              <a:t>04.</a:t>
            </a:r>
          </a:p>
        </p:txBody>
      </p:sp>
      <p:sp>
        <p:nvSpPr>
          <p:cNvPr id="17" name="TextBox 17"/>
          <p:cNvSpPr txBox="1"/>
          <p:nvPr/>
        </p:nvSpPr>
        <p:spPr>
          <a:xfrm>
            <a:off x="11486341" y="4417029"/>
            <a:ext cx="5749048" cy="498983"/>
          </a:xfrm>
          <a:prstGeom prst="rect">
            <a:avLst/>
          </a:prstGeom>
        </p:spPr>
        <p:txBody>
          <a:bodyPr wrap="square" lIns="0" tIns="0" rIns="0" bIns="0" rtlCol="0" anchor="t">
            <a:spAutoFit/>
          </a:bodyPr>
          <a:lstStyle/>
          <a:p>
            <a:pPr>
              <a:lnSpc>
                <a:spcPts val="4199"/>
              </a:lnSpc>
            </a:pPr>
            <a:r>
              <a:rPr lang="en-GB" sz="2999" dirty="0">
                <a:solidFill>
                  <a:srgbClr val="F9F5EF"/>
                </a:solidFill>
                <a:latin typeface="Montserrat"/>
                <a:ea typeface="Montserrat"/>
                <a:cs typeface="Montserrat"/>
                <a:sym typeface="Montserrat"/>
              </a:rPr>
              <a:t>Step 2: Applying to the DETE</a:t>
            </a:r>
            <a:endParaRPr lang="en-US" sz="2999" dirty="0">
              <a:solidFill>
                <a:srgbClr val="F9F5EF"/>
              </a:solidFill>
              <a:latin typeface="Montserrat"/>
              <a:ea typeface="Montserrat"/>
              <a:cs typeface="Montserrat"/>
              <a:sym typeface="Montserrat"/>
            </a:endParaRPr>
          </a:p>
        </p:txBody>
      </p:sp>
      <p:sp>
        <p:nvSpPr>
          <p:cNvPr id="18" name="TextBox 18"/>
          <p:cNvSpPr txBox="1"/>
          <p:nvPr/>
        </p:nvSpPr>
        <p:spPr>
          <a:xfrm>
            <a:off x="10439400" y="4390962"/>
            <a:ext cx="1076438" cy="625512"/>
          </a:xfrm>
          <a:prstGeom prst="rect">
            <a:avLst/>
          </a:prstGeom>
        </p:spPr>
        <p:txBody>
          <a:bodyPr lIns="0" tIns="0" rIns="0" bIns="0" rtlCol="0" anchor="t">
            <a:spAutoFit/>
          </a:bodyPr>
          <a:lstStyle/>
          <a:p>
            <a:pPr algn="l">
              <a:lnSpc>
                <a:spcPts val="4927"/>
              </a:lnSpc>
            </a:pPr>
            <a:r>
              <a:rPr lang="en-US" sz="4479" dirty="0">
                <a:solidFill>
                  <a:srgbClr val="F9F5EF"/>
                </a:solidFill>
                <a:latin typeface="DM Serif Display"/>
                <a:ea typeface="DM Serif Display"/>
                <a:cs typeface="DM Serif Display"/>
                <a:sym typeface="DM Serif Display"/>
              </a:rPr>
              <a:t>05.</a:t>
            </a:r>
          </a:p>
        </p:txBody>
      </p:sp>
      <p:grpSp>
        <p:nvGrpSpPr>
          <p:cNvPr id="19" name="Group 19"/>
          <p:cNvGrpSpPr/>
          <p:nvPr/>
        </p:nvGrpSpPr>
        <p:grpSpPr>
          <a:xfrm>
            <a:off x="0" y="3020561"/>
            <a:ext cx="1028700" cy="7305629"/>
            <a:chOff x="0" y="0"/>
            <a:chExt cx="358588" cy="2546625"/>
          </a:xfrm>
        </p:grpSpPr>
        <p:sp>
          <p:nvSpPr>
            <p:cNvPr id="20" name="Freeform 20"/>
            <p:cNvSpPr/>
            <p:nvPr/>
          </p:nvSpPr>
          <p:spPr>
            <a:xfrm>
              <a:off x="0" y="0"/>
              <a:ext cx="358588" cy="2546625"/>
            </a:xfrm>
            <a:custGeom>
              <a:avLst/>
              <a:gdLst/>
              <a:ahLst/>
              <a:cxnLst/>
              <a:rect l="l" t="t" r="r" b="b"/>
              <a:pathLst>
                <a:path w="358588" h="2546625">
                  <a:moveTo>
                    <a:pt x="0" y="0"/>
                  </a:moveTo>
                  <a:lnTo>
                    <a:pt x="358588" y="0"/>
                  </a:lnTo>
                  <a:lnTo>
                    <a:pt x="358588" y="2546625"/>
                  </a:lnTo>
                  <a:lnTo>
                    <a:pt x="0" y="2546625"/>
                  </a:lnTo>
                  <a:close/>
                </a:path>
              </a:pathLst>
            </a:custGeom>
            <a:solidFill>
              <a:srgbClr val="F9F5EF"/>
            </a:solidFill>
          </p:spPr>
          <p:txBody>
            <a:bodyPr/>
            <a:lstStyle/>
            <a:p>
              <a:endParaRPr lang="en-IE"/>
            </a:p>
          </p:txBody>
        </p:sp>
        <p:sp>
          <p:nvSpPr>
            <p:cNvPr id="21" name="TextBox 21"/>
            <p:cNvSpPr txBox="1"/>
            <p:nvPr/>
          </p:nvSpPr>
          <p:spPr>
            <a:xfrm>
              <a:off x="0" y="-28575"/>
              <a:ext cx="358588" cy="2575200"/>
            </a:xfrm>
            <a:prstGeom prst="rect">
              <a:avLst/>
            </a:prstGeom>
          </p:spPr>
          <p:txBody>
            <a:bodyPr lIns="50800" tIns="50800" rIns="50800" bIns="50800" rtlCol="0" anchor="ctr"/>
            <a:lstStyle/>
            <a:p>
              <a:pPr algn="ctr">
                <a:lnSpc>
                  <a:spcPts val="1960"/>
                </a:lnSpc>
              </a:pPr>
              <a:endParaRPr/>
            </a:p>
          </p:txBody>
        </p:sp>
      </p:grpSp>
      <p:sp>
        <p:nvSpPr>
          <p:cNvPr id="22" name="TextBox 22"/>
          <p:cNvSpPr txBox="1"/>
          <p:nvPr/>
        </p:nvSpPr>
        <p:spPr>
          <a:xfrm>
            <a:off x="11486341" y="5365928"/>
            <a:ext cx="5153131" cy="495300"/>
          </a:xfrm>
          <a:prstGeom prst="rect">
            <a:avLst/>
          </a:prstGeom>
        </p:spPr>
        <p:txBody>
          <a:bodyPr lIns="0" tIns="0" rIns="0" bIns="0" rtlCol="0" anchor="t">
            <a:spAutoFit/>
          </a:bodyPr>
          <a:lstStyle/>
          <a:p>
            <a:pPr algn="just">
              <a:lnSpc>
                <a:spcPts val="4199"/>
              </a:lnSpc>
            </a:pPr>
            <a:r>
              <a:rPr lang="en-US" sz="2999" dirty="0">
                <a:solidFill>
                  <a:srgbClr val="F9F5EF"/>
                </a:solidFill>
                <a:latin typeface="Montserrat"/>
                <a:ea typeface="Montserrat"/>
                <a:cs typeface="Montserrat"/>
                <a:sym typeface="Montserrat"/>
              </a:rPr>
              <a:t>Important Information</a:t>
            </a:r>
          </a:p>
        </p:txBody>
      </p:sp>
      <p:sp>
        <p:nvSpPr>
          <p:cNvPr id="23" name="TextBox 23"/>
          <p:cNvSpPr txBox="1"/>
          <p:nvPr/>
        </p:nvSpPr>
        <p:spPr>
          <a:xfrm>
            <a:off x="10444316" y="5311347"/>
            <a:ext cx="1076438" cy="639727"/>
          </a:xfrm>
          <a:prstGeom prst="rect">
            <a:avLst/>
          </a:prstGeom>
        </p:spPr>
        <p:txBody>
          <a:bodyPr lIns="0" tIns="0" rIns="0" bIns="0" rtlCol="0" anchor="t">
            <a:spAutoFit/>
          </a:bodyPr>
          <a:lstStyle/>
          <a:p>
            <a:pPr algn="l">
              <a:lnSpc>
                <a:spcPts val="4927"/>
              </a:lnSpc>
            </a:pPr>
            <a:r>
              <a:rPr lang="en-US" sz="4479" dirty="0">
                <a:solidFill>
                  <a:srgbClr val="F9F5EF"/>
                </a:solidFill>
                <a:latin typeface="DM Serif Display"/>
                <a:ea typeface="DM Serif Display"/>
                <a:cs typeface="DM Serif Display"/>
                <a:sym typeface="DM Serif Display"/>
              </a:rPr>
              <a:t>06.</a:t>
            </a:r>
          </a:p>
        </p:txBody>
      </p:sp>
      <p:sp>
        <p:nvSpPr>
          <p:cNvPr id="32" name="Freeform 32"/>
          <p:cNvSpPr/>
          <p:nvPr/>
        </p:nvSpPr>
        <p:spPr>
          <a:xfrm>
            <a:off x="15511636" y="9258300"/>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endParaRPr lang="en-IE"/>
          </a:p>
        </p:txBody>
      </p:sp>
      <p:sp>
        <p:nvSpPr>
          <p:cNvPr id="33" name="TextBox 23">
            <a:extLst>
              <a:ext uri="{FF2B5EF4-FFF2-40B4-BE49-F238E27FC236}">
                <a16:creationId xmlns:a16="http://schemas.microsoft.com/office/drawing/2014/main" id="{0EC4F29C-02EF-0D00-9964-3F146EEE976D}"/>
              </a:ext>
            </a:extLst>
          </p:cNvPr>
          <p:cNvSpPr txBox="1"/>
          <p:nvPr/>
        </p:nvSpPr>
        <p:spPr>
          <a:xfrm>
            <a:off x="10439400" y="6245947"/>
            <a:ext cx="1076438" cy="639727"/>
          </a:xfrm>
          <a:prstGeom prst="rect">
            <a:avLst/>
          </a:prstGeom>
        </p:spPr>
        <p:txBody>
          <a:bodyPr lIns="0" tIns="0" rIns="0" bIns="0" rtlCol="0" anchor="t">
            <a:spAutoFit/>
          </a:bodyPr>
          <a:lstStyle/>
          <a:p>
            <a:pPr algn="l">
              <a:lnSpc>
                <a:spcPts val="4927"/>
              </a:lnSpc>
            </a:pPr>
            <a:r>
              <a:rPr lang="en-US" sz="4479" dirty="0">
                <a:solidFill>
                  <a:srgbClr val="F9F5EF"/>
                </a:solidFill>
                <a:latin typeface="DM Serif Display"/>
                <a:ea typeface="DM Serif Display"/>
                <a:cs typeface="DM Serif Display"/>
                <a:sym typeface="DM Serif Display"/>
              </a:rPr>
              <a:t>07.</a:t>
            </a:r>
          </a:p>
        </p:txBody>
      </p:sp>
      <p:sp>
        <p:nvSpPr>
          <p:cNvPr id="34" name="TextBox 22">
            <a:extLst>
              <a:ext uri="{FF2B5EF4-FFF2-40B4-BE49-F238E27FC236}">
                <a16:creationId xmlns:a16="http://schemas.microsoft.com/office/drawing/2014/main" id="{F0B49B89-2951-7D1A-FF24-9B2878C64F49}"/>
              </a:ext>
            </a:extLst>
          </p:cNvPr>
          <p:cNvSpPr txBox="1"/>
          <p:nvPr/>
        </p:nvSpPr>
        <p:spPr>
          <a:xfrm>
            <a:off x="11515838" y="6277016"/>
            <a:ext cx="5153131" cy="495300"/>
          </a:xfrm>
          <a:prstGeom prst="rect">
            <a:avLst/>
          </a:prstGeom>
        </p:spPr>
        <p:txBody>
          <a:bodyPr lIns="0" tIns="0" rIns="0" bIns="0" rtlCol="0" anchor="t">
            <a:spAutoFit/>
          </a:bodyPr>
          <a:lstStyle/>
          <a:p>
            <a:pPr algn="just">
              <a:lnSpc>
                <a:spcPts val="4199"/>
              </a:lnSpc>
            </a:pPr>
            <a:r>
              <a:rPr lang="en-US" sz="2999" dirty="0">
                <a:solidFill>
                  <a:srgbClr val="F9F5EF"/>
                </a:solidFill>
                <a:latin typeface="Montserrat"/>
                <a:ea typeface="Montserrat"/>
                <a:cs typeface="Montserrat"/>
                <a:sym typeface="Montserrat"/>
              </a:rPr>
              <a:t>Q&amp;A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5240000" cy="1698942"/>
            <a:chOff x="0" y="0"/>
            <a:chExt cx="4070932" cy="592224"/>
          </a:xfrm>
        </p:grpSpPr>
        <p:sp>
          <p:nvSpPr>
            <p:cNvPr id="3" name="Freeform 3"/>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a:p>
          </p:txBody>
        </p:sp>
        <p:sp>
          <p:nvSpPr>
            <p:cNvPr id="4" name="TextBox 4"/>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5" name="TextBox 5"/>
          <p:cNvSpPr txBox="1"/>
          <p:nvPr/>
        </p:nvSpPr>
        <p:spPr>
          <a:xfrm>
            <a:off x="1028700" y="2744310"/>
            <a:ext cx="16230600" cy="5506957"/>
          </a:xfrm>
          <a:prstGeom prst="rect">
            <a:avLst/>
          </a:prstGeom>
        </p:spPr>
        <p:txBody>
          <a:bodyPr lIns="0" tIns="0" rIns="0" bIns="0" rtlCol="0" anchor="t">
            <a:spAutoFit/>
          </a:bodyPr>
          <a:lstStyle/>
          <a:p>
            <a:pPr marL="457200" indent="-457200" algn="just">
              <a:lnSpc>
                <a:spcPts val="3640"/>
              </a:lnSpc>
              <a:buFont typeface="Arial" panose="020B0604020202020204" pitchFamily="34" charset="0"/>
              <a:buChar char="•"/>
            </a:pPr>
            <a:r>
              <a:rPr lang="en-GB" sz="2600" i="1" dirty="0">
                <a:solidFill>
                  <a:srgbClr val="F9F5EF"/>
                </a:solidFill>
                <a:latin typeface="Montserrat"/>
                <a:ea typeface="Montserrat"/>
                <a:cs typeface="Montserrat"/>
                <a:sym typeface="Montserrat"/>
              </a:rPr>
              <a:t>“The purpose of the scheme operated by DETE is to provide to a non-EEA national worker who held or holds an Employment Permit a pathway to legal re-employment where they have fallen out of employment and immigration permission through no fault of their own, or who has been exploited or poorly treated by their employer.”</a:t>
            </a:r>
          </a:p>
          <a:p>
            <a:pPr algn="just">
              <a:lnSpc>
                <a:spcPts val="3640"/>
              </a:lnSpc>
            </a:pPr>
            <a:endParaRPr lang="en-GB" sz="2600" i="1"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Reactivation Employment Permit (REP) is its own type of separate employment permit with the DETE.</a:t>
            </a:r>
          </a:p>
          <a:p>
            <a:pPr marL="457200" indent="-457200" algn="just">
              <a:lnSpc>
                <a:spcPts val="3640"/>
              </a:lnSpc>
              <a:buFont typeface="Arial" panose="020B0604020202020204" pitchFamily="34" charset="0"/>
              <a:buChar char="•"/>
            </a:pPr>
            <a:endParaRPr lang="en-GB" sz="2600" dirty="0">
              <a:solidFill>
                <a:srgbClr val="F9F5EF"/>
              </a:solidFill>
              <a:latin typeface="Montserrat"/>
              <a:ea typeface="Montserrat"/>
              <a:cs typeface="Montserrat"/>
              <a:sym typeface="Montserrat"/>
            </a:endParaRPr>
          </a:p>
          <a:p>
            <a:pPr marL="457200" indent="-457200" algn="just">
              <a:lnSpc>
                <a:spcPts val="3640"/>
              </a:lnSpc>
              <a:buFont typeface="Arial" panose="020B0604020202020204" pitchFamily="34" charset="0"/>
              <a:buChar char="•"/>
            </a:pPr>
            <a:r>
              <a:rPr lang="en-GB" sz="2600" dirty="0">
                <a:solidFill>
                  <a:srgbClr val="F9F5EF"/>
                </a:solidFill>
                <a:latin typeface="Montserrat"/>
                <a:ea typeface="Montserrat"/>
                <a:cs typeface="Montserrat"/>
                <a:sym typeface="Montserrat"/>
              </a:rPr>
              <a:t>Applying is a 2-step process: </a:t>
            </a:r>
          </a:p>
          <a:p>
            <a:pPr algn="just">
              <a:lnSpc>
                <a:spcPts val="3640"/>
              </a:lnSpc>
            </a:pPr>
            <a:r>
              <a:rPr lang="en-GB" sz="2600" dirty="0">
                <a:solidFill>
                  <a:srgbClr val="F9F5EF"/>
                </a:solidFill>
                <a:latin typeface="Montserrat"/>
                <a:ea typeface="Montserrat"/>
                <a:cs typeface="Montserrat"/>
                <a:sym typeface="Montserrat"/>
              </a:rPr>
              <a:t>	1. Firstly, the applicant must apply to the Department of Justice to receive a permission 		   letter to apply for a REP.</a:t>
            </a:r>
          </a:p>
          <a:p>
            <a:pPr algn="just">
              <a:lnSpc>
                <a:spcPts val="3640"/>
              </a:lnSpc>
            </a:pPr>
            <a:r>
              <a:rPr lang="en-GB" sz="2600" dirty="0">
                <a:solidFill>
                  <a:srgbClr val="F9F5EF"/>
                </a:solidFill>
                <a:latin typeface="Montserrat"/>
                <a:ea typeface="Montserrat"/>
                <a:cs typeface="Montserrat"/>
                <a:sym typeface="Montserrat"/>
              </a:rPr>
              <a:t>	2. Secondly, with this permission letter the applicant can apply for an REP with the DETE.</a:t>
            </a:r>
            <a:endParaRPr lang="en-US" sz="2600" dirty="0">
              <a:solidFill>
                <a:srgbClr val="F9F5EF"/>
              </a:solidFill>
              <a:latin typeface="Montserrat"/>
              <a:ea typeface="Montserrat"/>
              <a:cs typeface="Montserrat"/>
              <a:sym typeface="Montserrat"/>
            </a:endParaRPr>
          </a:p>
        </p:txBody>
      </p:sp>
      <p:sp>
        <p:nvSpPr>
          <p:cNvPr id="6" name="TextBox 6"/>
          <p:cNvSpPr txBox="1"/>
          <p:nvPr/>
        </p:nvSpPr>
        <p:spPr>
          <a:xfrm>
            <a:off x="381000" y="784603"/>
            <a:ext cx="12687300" cy="704745"/>
          </a:xfrm>
          <a:prstGeom prst="rect">
            <a:avLst/>
          </a:prstGeom>
        </p:spPr>
        <p:txBody>
          <a:bodyPr wrap="square" lIns="0" tIns="0" rIns="0" bIns="0" rtlCol="0" anchor="t">
            <a:spAutoFit/>
          </a:bodyPr>
          <a:lstStyle/>
          <a:p>
            <a:pPr algn="just">
              <a:lnSpc>
                <a:spcPts val="4199"/>
              </a:lnSpc>
            </a:pPr>
            <a:r>
              <a:rPr lang="en-US" sz="8000" dirty="0">
                <a:solidFill>
                  <a:srgbClr val="F9F5EF"/>
                </a:solidFill>
                <a:latin typeface="DM Serif Display" pitchFamily="2" charset="0"/>
                <a:ea typeface="Montserrat"/>
                <a:cs typeface="Montserrat"/>
                <a:sym typeface="Montserrat"/>
              </a:rPr>
              <a:t>01. What is Reactivation?</a:t>
            </a:r>
          </a:p>
        </p:txBody>
      </p:sp>
      <p:sp>
        <p:nvSpPr>
          <p:cNvPr id="9" name="AutoShape 9"/>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endParaRPr lang="en-IE"/>
          </a:p>
        </p:txBody>
      </p:sp>
      <p:grpSp>
        <p:nvGrpSpPr>
          <p:cNvPr id="10" name="Group 10"/>
          <p:cNvGrpSpPr/>
          <p:nvPr/>
        </p:nvGrpSpPr>
        <p:grpSpPr>
          <a:xfrm rot="5400000">
            <a:off x="12345304" y="-1206886"/>
            <a:ext cx="1688857" cy="4100536"/>
            <a:chOff x="-24967" y="-2467070"/>
            <a:chExt cx="1173013" cy="2848070"/>
          </a:xfrm>
        </p:grpSpPr>
        <p:sp>
          <p:nvSpPr>
            <p:cNvPr id="11" name="Freeform 11"/>
            <p:cNvSpPr/>
            <p:nvPr/>
          </p:nvSpPr>
          <p:spPr>
            <a:xfrm>
              <a:off x="-24967" y="-246707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dirty="0"/>
            </a:p>
          </p:txBody>
        </p:sp>
        <p:sp>
          <p:nvSpPr>
            <p:cNvPr id="12" name="TextBox 12"/>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13" name="Freeform 13"/>
          <p:cNvSpPr/>
          <p:nvPr/>
        </p:nvSpPr>
        <p:spPr>
          <a:xfrm>
            <a:off x="609600" y="9202287"/>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endParaRPr lang="en-I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0CA4CE1F-8708-8C7B-D07D-E0150DE72BF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FF3BCCF-CAB8-BD95-61DF-A47660C0BC30}"/>
              </a:ext>
            </a:extLst>
          </p:cNvPr>
          <p:cNvGrpSpPr/>
          <p:nvPr/>
        </p:nvGrpSpPr>
        <p:grpSpPr>
          <a:xfrm>
            <a:off x="0" y="0"/>
            <a:ext cx="16916400" cy="1698942"/>
            <a:chOff x="0" y="0"/>
            <a:chExt cx="4070932" cy="592224"/>
          </a:xfrm>
        </p:grpSpPr>
        <p:sp>
          <p:nvSpPr>
            <p:cNvPr id="3" name="Freeform 3">
              <a:extLst>
                <a:ext uri="{FF2B5EF4-FFF2-40B4-BE49-F238E27FC236}">
                  <a16:creationId xmlns:a16="http://schemas.microsoft.com/office/drawing/2014/main" id="{27583FE7-EA81-1C50-500F-138E0D1CB660}"/>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a:p>
          </p:txBody>
        </p:sp>
        <p:sp>
          <p:nvSpPr>
            <p:cNvPr id="4" name="TextBox 4">
              <a:extLst>
                <a:ext uri="{FF2B5EF4-FFF2-40B4-BE49-F238E27FC236}">
                  <a16:creationId xmlns:a16="http://schemas.microsoft.com/office/drawing/2014/main" id="{3558DCB4-DB70-8685-3FAE-ECDFDE60F654}"/>
                </a:ext>
              </a:extLst>
            </p:cNvPr>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6" name="TextBox 6">
            <a:extLst>
              <a:ext uri="{FF2B5EF4-FFF2-40B4-BE49-F238E27FC236}">
                <a16:creationId xmlns:a16="http://schemas.microsoft.com/office/drawing/2014/main" id="{1FAB70D7-7CCE-3EAD-2951-189FF75460B5}"/>
              </a:ext>
            </a:extLst>
          </p:cNvPr>
          <p:cNvSpPr txBox="1"/>
          <p:nvPr/>
        </p:nvSpPr>
        <p:spPr>
          <a:xfrm>
            <a:off x="381000" y="784603"/>
            <a:ext cx="16764000" cy="704745"/>
          </a:xfrm>
          <a:prstGeom prst="rect">
            <a:avLst/>
          </a:prstGeom>
        </p:spPr>
        <p:txBody>
          <a:bodyPr wrap="square" lIns="0" tIns="0" rIns="0" bIns="0" rtlCol="0" anchor="t">
            <a:spAutoFit/>
          </a:bodyPr>
          <a:lstStyle/>
          <a:p>
            <a:pPr algn="just">
              <a:lnSpc>
                <a:spcPts val="4199"/>
              </a:lnSpc>
            </a:pPr>
            <a:r>
              <a:rPr lang="en-US" sz="8000" dirty="0">
                <a:solidFill>
                  <a:srgbClr val="F9F5EF"/>
                </a:solidFill>
                <a:latin typeface="DM Serif Display" pitchFamily="2" charset="0"/>
                <a:ea typeface="Montserrat"/>
                <a:cs typeface="Montserrat"/>
                <a:sym typeface="Montserrat"/>
              </a:rPr>
              <a:t>02. The Benefits of a REP</a:t>
            </a:r>
          </a:p>
        </p:txBody>
      </p:sp>
      <p:sp>
        <p:nvSpPr>
          <p:cNvPr id="9" name="AutoShape 9">
            <a:extLst>
              <a:ext uri="{FF2B5EF4-FFF2-40B4-BE49-F238E27FC236}">
                <a16:creationId xmlns:a16="http://schemas.microsoft.com/office/drawing/2014/main" id="{3B363D46-4227-1FF2-B415-40BF4333689D}"/>
              </a:ext>
            </a:extLst>
          </p:cNvPr>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endParaRPr lang="en-IE"/>
          </a:p>
        </p:txBody>
      </p:sp>
      <p:grpSp>
        <p:nvGrpSpPr>
          <p:cNvPr id="10" name="Group 10">
            <a:extLst>
              <a:ext uri="{FF2B5EF4-FFF2-40B4-BE49-F238E27FC236}">
                <a16:creationId xmlns:a16="http://schemas.microsoft.com/office/drawing/2014/main" id="{11E22AA2-7B0F-F800-A3A8-3FCEA896E9BF}"/>
              </a:ext>
            </a:extLst>
          </p:cNvPr>
          <p:cNvGrpSpPr/>
          <p:nvPr/>
        </p:nvGrpSpPr>
        <p:grpSpPr>
          <a:xfrm rot="5400000">
            <a:off x="14021704" y="-1205839"/>
            <a:ext cx="1688857" cy="4100536"/>
            <a:chOff x="-24967" y="-2467070"/>
            <a:chExt cx="1173013" cy="2848070"/>
          </a:xfrm>
        </p:grpSpPr>
        <p:sp>
          <p:nvSpPr>
            <p:cNvPr id="11" name="Freeform 11">
              <a:extLst>
                <a:ext uri="{FF2B5EF4-FFF2-40B4-BE49-F238E27FC236}">
                  <a16:creationId xmlns:a16="http://schemas.microsoft.com/office/drawing/2014/main" id="{B552DB21-1752-36A3-C9B4-1ACA873A7FE5}"/>
                </a:ext>
              </a:extLst>
            </p:cNvPr>
            <p:cNvSpPr/>
            <p:nvPr/>
          </p:nvSpPr>
          <p:spPr>
            <a:xfrm>
              <a:off x="-24967" y="-246707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dirty="0"/>
            </a:p>
          </p:txBody>
        </p:sp>
        <p:sp>
          <p:nvSpPr>
            <p:cNvPr id="12" name="TextBox 12">
              <a:extLst>
                <a:ext uri="{FF2B5EF4-FFF2-40B4-BE49-F238E27FC236}">
                  <a16:creationId xmlns:a16="http://schemas.microsoft.com/office/drawing/2014/main" id="{233DF8C9-9627-36EF-CA41-046CC5865EB0}"/>
                </a:ext>
              </a:extLst>
            </p:cNvPr>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13" name="Freeform 13">
            <a:extLst>
              <a:ext uri="{FF2B5EF4-FFF2-40B4-BE49-F238E27FC236}">
                <a16:creationId xmlns:a16="http://schemas.microsoft.com/office/drawing/2014/main" id="{A7598EE5-BB46-465E-86D2-5042D417A2C1}"/>
              </a:ext>
            </a:extLst>
          </p:cNvPr>
          <p:cNvSpPr/>
          <p:nvPr/>
        </p:nvSpPr>
        <p:spPr>
          <a:xfrm>
            <a:off x="609600" y="9202287"/>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endParaRPr lang="en-IE"/>
          </a:p>
        </p:txBody>
      </p:sp>
      <p:sp>
        <p:nvSpPr>
          <p:cNvPr id="7" name="TextBox 5">
            <a:extLst>
              <a:ext uri="{FF2B5EF4-FFF2-40B4-BE49-F238E27FC236}">
                <a16:creationId xmlns:a16="http://schemas.microsoft.com/office/drawing/2014/main" id="{CFC6092B-1CD2-F2FA-BE37-8AD4CC59E448}"/>
              </a:ext>
            </a:extLst>
          </p:cNvPr>
          <p:cNvSpPr txBox="1"/>
          <p:nvPr/>
        </p:nvSpPr>
        <p:spPr>
          <a:xfrm>
            <a:off x="1028700" y="2245523"/>
            <a:ext cx="16230600" cy="6891951"/>
          </a:xfrm>
          <a:prstGeom prst="rect">
            <a:avLst/>
          </a:prstGeom>
        </p:spPr>
        <p:txBody>
          <a:bodyPr lIns="0" tIns="0" rIns="0" bIns="0" rtlCol="0" anchor="t">
            <a:spAutoFit/>
          </a:bodyPr>
          <a:lstStyle/>
          <a:p>
            <a:pPr marL="457200" indent="-457200">
              <a:lnSpc>
                <a:spcPts val="3640"/>
              </a:lnSpc>
              <a:buFont typeface="Arial" panose="020B0604020202020204" pitchFamily="34" charset="0"/>
              <a:buChar char="•"/>
            </a:pPr>
            <a:r>
              <a:rPr lang="en-US" sz="2600" dirty="0">
                <a:solidFill>
                  <a:srgbClr val="F9F5EF"/>
                </a:solidFill>
                <a:latin typeface="Montserrat"/>
                <a:ea typeface="Montserrat"/>
                <a:cs typeface="Montserrat"/>
                <a:sym typeface="Montserrat"/>
              </a:rPr>
              <a:t>A REP application has a number of benefits, particularly over a General Employment Permit.</a:t>
            </a:r>
          </a:p>
          <a:p>
            <a:pPr marL="1428750" lvl="2" indent="-514350">
              <a:lnSpc>
                <a:spcPts val="3640"/>
              </a:lnSpc>
              <a:buFont typeface="Arial" panose="020B0604020202020204" pitchFamily="34" charset="0"/>
              <a:buChar char="•"/>
            </a:pPr>
            <a:r>
              <a:rPr lang="en-US" sz="2600" dirty="0">
                <a:solidFill>
                  <a:srgbClr val="F9F5EF"/>
                </a:solidFill>
                <a:latin typeface="Montserrat"/>
                <a:ea typeface="Montserrat"/>
                <a:cs typeface="Montserrat"/>
                <a:sym typeface="Montserrat"/>
              </a:rPr>
              <a:t>A </a:t>
            </a:r>
            <a:r>
              <a:rPr lang="en-US" sz="2600" dirty="0" err="1">
                <a:solidFill>
                  <a:srgbClr val="F9F5EF"/>
                </a:solidFill>
                <a:latin typeface="Montserrat"/>
                <a:ea typeface="Montserrat"/>
                <a:cs typeface="Montserrat"/>
                <a:sym typeface="Montserrat"/>
              </a:rPr>
              <a:t>Labour</a:t>
            </a:r>
            <a:r>
              <a:rPr lang="en-US" sz="2600" dirty="0">
                <a:solidFill>
                  <a:srgbClr val="F9F5EF"/>
                </a:solidFill>
                <a:latin typeface="Montserrat"/>
                <a:ea typeface="Montserrat"/>
                <a:cs typeface="Montserrat"/>
                <a:sym typeface="Montserrat"/>
              </a:rPr>
              <a:t> Market Needs Test is not required for a Reactivation Permit. </a:t>
            </a:r>
          </a:p>
          <a:p>
            <a:pPr marL="1428750" lvl="2" indent="-514350">
              <a:lnSpc>
                <a:spcPts val="3640"/>
              </a:lnSpc>
              <a:buFont typeface="Arial" panose="020B0604020202020204" pitchFamily="34" charset="0"/>
              <a:buChar char="•"/>
            </a:pPr>
            <a:endParaRPr lang="en-US" sz="2600" dirty="0">
              <a:solidFill>
                <a:srgbClr val="F9F5EF"/>
              </a:solidFill>
              <a:latin typeface="Montserrat"/>
              <a:ea typeface="Montserrat"/>
              <a:cs typeface="Montserrat"/>
              <a:sym typeface="Montserrat"/>
            </a:endParaRPr>
          </a:p>
          <a:p>
            <a:pPr marL="1428750" lvl="2" indent="-514350">
              <a:lnSpc>
                <a:spcPts val="3640"/>
              </a:lnSpc>
              <a:buFont typeface="Arial" panose="020B0604020202020204" pitchFamily="34" charset="0"/>
              <a:buChar char="•"/>
            </a:pPr>
            <a:r>
              <a:rPr lang="en-US" sz="2600" dirty="0">
                <a:solidFill>
                  <a:srgbClr val="F9F5EF"/>
                </a:solidFill>
                <a:latin typeface="Montserrat"/>
                <a:ea typeface="Montserrat"/>
                <a:cs typeface="Montserrat"/>
                <a:sym typeface="Montserrat"/>
              </a:rPr>
              <a:t>No minimum salary requirement, as long as pay is at least minimum wage (€13.50 per hour as of January 2025).</a:t>
            </a:r>
          </a:p>
          <a:p>
            <a:pPr marL="1428750" lvl="2" indent="-514350">
              <a:lnSpc>
                <a:spcPts val="3640"/>
              </a:lnSpc>
              <a:buFont typeface="Arial" panose="020B0604020202020204" pitchFamily="34" charset="0"/>
              <a:buChar char="•"/>
            </a:pPr>
            <a:endParaRPr lang="en-US" sz="2600" dirty="0">
              <a:solidFill>
                <a:srgbClr val="F9F5EF"/>
              </a:solidFill>
              <a:latin typeface="Montserrat"/>
              <a:ea typeface="Montserrat"/>
              <a:cs typeface="Montserrat"/>
              <a:sym typeface="Montserrat"/>
            </a:endParaRPr>
          </a:p>
          <a:p>
            <a:pPr marL="1428750" lvl="2" indent="-514350">
              <a:lnSpc>
                <a:spcPts val="3640"/>
              </a:lnSpc>
              <a:buFont typeface="Arial" panose="020B0604020202020204" pitchFamily="34" charset="0"/>
              <a:buChar char="•"/>
            </a:pPr>
            <a:r>
              <a:rPr lang="en-US" sz="2600" dirty="0">
                <a:solidFill>
                  <a:srgbClr val="F9F5EF"/>
                </a:solidFill>
                <a:latin typeface="Montserrat"/>
                <a:ea typeface="Montserrat"/>
                <a:cs typeface="Montserrat"/>
                <a:sym typeface="Montserrat"/>
              </a:rPr>
              <a:t>Can apply for permission with immigration (1</a:t>
            </a:r>
            <a:r>
              <a:rPr lang="en-US" sz="2600" baseline="30000" dirty="0">
                <a:solidFill>
                  <a:srgbClr val="F9F5EF"/>
                </a:solidFill>
                <a:latin typeface="Montserrat"/>
                <a:ea typeface="Montserrat"/>
                <a:cs typeface="Montserrat"/>
                <a:sym typeface="Montserrat"/>
              </a:rPr>
              <a:t>st</a:t>
            </a:r>
            <a:r>
              <a:rPr lang="en-US" sz="2600" dirty="0">
                <a:solidFill>
                  <a:srgbClr val="F9F5EF"/>
                </a:solidFill>
                <a:latin typeface="Montserrat"/>
                <a:ea typeface="Montserrat"/>
                <a:cs typeface="Montserrat"/>
                <a:sym typeface="Montserrat"/>
              </a:rPr>
              <a:t> step) even if applicant still has employment permit and is still working.</a:t>
            </a:r>
          </a:p>
          <a:p>
            <a:pPr marL="1428750" lvl="2" indent="-514350">
              <a:lnSpc>
                <a:spcPts val="3640"/>
              </a:lnSpc>
              <a:buFont typeface="Arial" panose="020B0604020202020204" pitchFamily="34" charset="0"/>
              <a:buChar char="•"/>
            </a:pPr>
            <a:endParaRPr lang="en-US" sz="2600" dirty="0">
              <a:solidFill>
                <a:srgbClr val="F9F5EF"/>
              </a:solidFill>
              <a:latin typeface="Montserrat"/>
              <a:ea typeface="Montserrat"/>
              <a:cs typeface="Montserrat"/>
              <a:sym typeface="Montserrat"/>
            </a:endParaRPr>
          </a:p>
          <a:p>
            <a:pPr marL="1428750" lvl="2" indent="-514350">
              <a:lnSpc>
                <a:spcPts val="3640"/>
              </a:lnSpc>
              <a:buFont typeface="Arial" panose="020B0604020202020204" pitchFamily="34" charset="0"/>
              <a:buChar char="•"/>
            </a:pPr>
            <a:r>
              <a:rPr lang="en-US" sz="2600" dirty="0">
                <a:solidFill>
                  <a:srgbClr val="F9F5EF"/>
                </a:solidFill>
                <a:latin typeface="Montserrat"/>
                <a:ea typeface="Montserrat"/>
                <a:cs typeface="Montserrat"/>
                <a:sym typeface="Montserrat"/>
              </a:rPr>
              <a:t>It is a potential way out of an exploitative workplace and working conditions.</a:t>
            </a:r>
          </a:p>
          <a:p>
            <a:pPr marL="1428750" lvl="2" indent="-514350">
              <a:lnSpc>
                <a:spcPts val="3640"/>
              </a:lnSpc>
              <a:buFont typeface="Arial" panose="020B0604020202020204" pitchFamily="34" charset="0"/>
              <a:buChar char="•"/>
            </a:pPr>
            <a:endParaRPr lang="en-US" sz="2600" dirty="0">
              <a:solidFill>
                <a:srgbClr val="F9F5EF"/>
              </a:solidFill>
              <a:latin typeface="Montserrat"/>
              <a:ea typeface="Montserrat"/>
              <a:cs typeface="Montserrat"/>
              <a:sym typeface="Montserrat"/>
            </a:endParaRPr>
          </a:p>
          <a:p>
            <a:pPr marL="1428750" lvl="2" indent="-514350">
              <a:lnSpc>
                <a:spcPts val="3640"/>
              </a:lnSpc>
              <a:buFont typeface="Arial" panose="020B0604020202020204" pitchFamily="34" charset="0"/>
              <a:buChar char="•"/>
            </a:pPr>
            <a:r>
              <a:rPr lang="en-US" sz="2600" dirty="0">
                <a:solidFill>
                  <a:srgbClr val="F9F5EF"/>
                </a:solidFill>
                <a:latin typeface="Montserrat"/>
                <a:ea typeface="Montserrat"/>
                <a:cs typeface="Montserrat"/>
                <a:sym typeface="Montserrat"/>
              </a:rPr>
              <a:t>Can apply even if immigration permission has expired (e.g. if work permit is not renewed).</a:t>
            </a:r>
          </a:p>
          <a:p>
            <a:pPr marL="1428750" lvl="2" indent="-514350">
              <a:lnSpc>
                <a:spcPts val="3640"/>
              </a:lnSpc>
              <a:buFont typeface="Arial" panose="020B0604020202020204" pitchFamily="34" charset="0"/>
              <a:buChar char="•"/>
            </a:pPr>
            <a:endParaRPr lang="en-US" sz="2600" dirty="0">
              <a:solidFill>
                <a:srgbClr val="F9F5EF"/>
              </a:solidFill>
              <a:latin typeface="Montserrat"/>
              <a:ea typeface="Montserrat"/>
              <a:cs typeface="Montserrat"/>
              <a:sym typeface="Montserrat"/>
            </a:endParaRPr>
          </a:p>
          <a:p>
            <a:pPr marL="1428750" lvl="2" indent="-514350">
              <a:lnSpc>
                <a:spcPts val="3640"/>
              </a:lnSpc>
              <a:buFont typeface="Arial" panose="020B0604020202020204" pitchFamily="34" charset="0"/>
              <a:buChar char="•"/>
            </a:pPr>
            <a:r>
              <a:rPr lang="en-US" sz="2600" dirty="0">
                <a:solidFill>
                  <a:srgbClr val="F9F5EF"/>
                </a:solidFill>
                <a:latin typeface="Montserrat"/>
                <a:ea typeface="Montserrat"/>
                <a:cs typeface="Montserrat"/>
                <a:sym typeface="Montserrat"/>
              </a:rPr>
              <a:t>REP can be issued for any jobs in any sectors (except certain domestic carer jobs)</a:t>
            </a:r>
          </a:p>
        </p:txBody>
      </p:sp>
    </p:spTree>
    <p:extLst>
      <p:ext uri="{BB962C8B-B14F-4D97-AF65-F5344CB8AC3E}">
        <p14:creationId xmlns:p14="http://schemas.microsoft.com/office/powerpoint/2010/main" val="3024049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9D355374-57E0-7428-878E-4C56DDD37AD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7D041BD-C212-0317-37F1-B08D8D2B3189}"/>
              </a:ext>
            </a:extLst>
          </p:cNvPr>
          <p:cNvGrpSpPr/>
          <p:nvPr/>
        </p:nvGrpSpPr>
        <p:grpSpPr>
          <a:xfrm>
            <a:off x="0" y="0"/>
            <a:ext cx="16916400" cy="1698942"/>
            <a:chOff x="0" y="0"/>
            <a:chExt cx="4070932" cy="592224"/>
          </a:xfrm>
        </p:grpSpPr>
        <p:sp>
          <p:nvSpPr>
            <p:cNvPr id="3" name="Freeform 3">
              <a:extLst>
                <a:ext uri="{FF2B5EF4-FFF2-40B4-BE49-F238E27FC236}">
                  <a16:creationId xmlns:a16="http://schemas.microsoft.com/office/drawing/2014/main" id="{575E44B3-5FEE-0E9D-7601-26E625472128}"/>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a:p>
          </p:txBody>
        </p:sp>
        <p:sp>
          <p:nvSpPr>
            <p:cNvPr id="4" name="TextBox 4">
              <a:extLst>
                <a:ext uri="{FF2B5EF4-FFF2-40B4-BE49-F238E27FC236}">
                  <a16:creationId xmlns:a16="http://schemas.microsoft.com/office/drawing/2014/main" id="{008DAF9D-FB67-45CB-A22F-76D38F245F82}"/>
                </a:ext>
              </a:extLst>
            </p:cNvPr>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6" name="TextBox 6">
            <a:extLst>
              <a:ext uri="{FF2B5EF4-FFF2-40B4-BE49-F238E27FC236}">
                <a16:creationId xmlns:a16="http://schemas.microsoft.com/office/drawing/2014/main" id="{C02BC857-97F4-C3EA-7A66-C4525DCAF936}"/>
              </a:ext>
            </a:extLst>
          </p:cNvPr>
          <p:cNvSpPr txBox="1"/>
          <p:nvPr/>
        </p:nvSpPr>
        <p:spPr>
          <a:xfrm>
            <a:off x="381000" y="784603"/>
            <a:ext cx="16764000" cy="704745"/>
          </a:xfrm>
          <a:prstGeom prst="rect">
            <a:avLst/>
          </a:prstGeom>
        </p:spPr>
        <p:txBody>
          <a:bodyPr wrap="square" lIns="0" tIns="0" rIns="0" bIns="0" rtlCol="0" anchor="t">
            <a:spAutoFit/>
          </a:bodyPr>
          <a:lstStyle/>
          <a:p>
            <a:pPr algn="just">
              <a:lnSpc>
                <a:spcPts val="4199"/>
              </a:lnSpc>
            </a:pPr>
            <a:r>
              <a:rPr lang="en-US" sz="8000" dirty="0">
                <a:solidFill>
                  <a:srgbClr val="F9F5EF"/>
                </a:solidFill>
                <a:latin typeface="DM Serif Display" pitchFamily="2" charset="0"/>
                <a:ea typeface="Montserrat"/>
                <a:cs typeface="Montserrat"/>
                <a:sym typeface="Montserrat"/>
              </a:rPr>
              <a:t>03. The Eligibility Criteria</a:t>
            </a:r>
          </a:p>
        </p:txBody>
      </p:sp>
      <p:sp>
        <p:nvSpPr>
          <p:cNvPr id="9" name="AutoShape 9">
            <a:extLst>
              <a:ext uri="{FF2B5EF4-FFF2-40B4-BE49-F238E27FC236}">
                <a16:creationId xmlns:a16="http://schemas.microsoft.com/office/drawing/2014/main" id="{3B862A67-762F-3088-16FF-4B1913D9B132}"/>
              </a:ext>
            </a:extLst>
          </p:cNvPr>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endParaRPr lang="en-IE"/>
          </a:p>
        </p:txBody>
      </p:sp>
      <p:grpSp>
        <p:nvGrpSpPr>
          <p:cNvPr id="10" name="Group 10">
            <a:extLst>
              <a:ext uri="{FF2B5EF4-FFF2-40B4-BE49-F238E27FC236}">
                <a16:creationId xmlns:a16="http://schemas.microsoft.com/office/drawing/2014/main" id="{65A4CE55-FCDD-FBE4-4186-50A63BEFF5F8}"/>
              </a:ext>
            </a:extLst>
          </p:cNvPr>
          <p:cNvGrpSpPr/>
          <p:nvPr/>
        </p:nvGrpSpPr>
        <p:grpSpPr>
          <a:xfrm rot="5400000">
            <a:off x="14021704" y="-1205839"/>
            <a:ext cx="1688857" cy="4100536"/>
            <a:chOff x="-24967" y="-2467070"/>
            <a:chExt cx="1173013" cy="2848070"/>
          </a:xfrm>
        </p:grpSpPr>
        <p:sp>
          <p:nvSpPr>
            <p:cNvPr id="11" name="Freeform 11">
              <a:extLst>
                <a:ext uri="{FF2B5EF4-FFF2-40B4-BE49-F238E27FC236}">
                  <a16:creationId xmlns:a16="http://schemas.microsoft.com/office/drawing/2014/main" id="{11AF54EA-EF56-C58A-CC3E-5F2B1C4A310E}"/>
                </a:ext>
              </a:extLst>
            </p:cNvPr>
            <p:cNvSpPr/>
            <p:nvPr/>
          </p:nvSpPr>
          <p:spPr>
            <a:xfrm>
              <a:off x="-24967" y="-246707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dirty="0"/>
            </a:p>
          </p:txBody>
        </p:sp>
        <p:sp>
          <p:nvSpPr>
            <p:cNvPr id="12" name="TextBox 12">
              <a:extLst>
                <a:ext uri="{FF2B5EF4-FFF2-40B4-BE49-F238E27FC236}">
                  <a16:creationId xmlns:a16="http://schemas.microsoft.com/office/drawing/2014/main" id="{7AE98DA0-2402-B051-7F81-1E33BBAA3E23}"/>
                </a:ext>
              </a:extLst>
            </p:cNvPr>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13" name="Freeform 13">
            <a:extLst>
              <a:ext uri="{FF2B5EF4-FFF2-40B4-BE49-F238E27FC236}">
                <a16:creationId xmlns:a16="http://schemas.microsoft.com/office/drawing/2014/main" id="{A1919951-3222-39AB-4F5B-7897493D8795}"/>
              </a:ext>
            </a:extLst>
          </p:cNvPr>
          <p:cNvSpPr/>
          <p:nvPr/>
        </p:nvSpPr>
        <p:spPr>
          <a:xfrm>
            <a:off x="609600" y="9202287"/>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endParaRPr lang="en-IE"/>
          </a:p>
        </p:txBody>
      </p:sp>
      <p:pic>
        <p:nvPicPr>
          <p:cNvPr id="8" name="Picture 7">
            <a:extLst>
              <a:ext uri="{FF2B5EF4-FFF2-40B4-BE49-F238E27FC236}">
                <a16:creationId xmlns:a16="http://schemas.microsoft.com/office/drawing/2014/main" id="{3A6B2FF1-175D-0050-FC70-F845FA705132}"/>
              </a:ext>
            </a:extLst>
          </p:cNvPr>
          <p:cNvPicPr>
            <a:picLocks noChangeAspect="1"/>
          </p:cNvPicPr>
          <p:nvPr/>
        </p:nvPicPr>
        <p:blipFill>
          <a:blip r:embed="rId3"/>
          <a:stretch>
            <a:fillRect/>
          </a:stretch>
        </p:blipFill>
        <p:spPr>
          <a:xfrm>
            <a:off x="2106979" y="2031980"/>
            <a:ext cx="12697523" cy="3833442"/>
          </a:xfrm>
          <a:prstGeom prst="rect">
            <a:avLst/>
          </a:prstGeom>
        </p:spPr>
      </p:pic>
      <p:sp>
        <p:nvSpPr>
          <p:cNvPr id="14" name="TextBox 13">
            <a:extLst>
              <a:ext uri="{FF2B5EF4-FFF2-40B4-BE49-F238E27FC236}">
                <a16:creationId xmlns:a16="http://schemas.microsoft.com/office/drawing/2014/main" id="{96BC8A8F-6666-5291-BC6F-B0E4ED9490C7}"/>
              </a:ext>
            </a:extLst>
          </p:cNvPr>
          <p:cNvSpPr txBox="1"/>
          <p:nvPr/>
        </p:nvSpPr>
        <p:spPr>
          <a:xfrm>
            <a:off x="2197719" y="6189857"/>
            <a:ext cx="13130562" cy="2492990"/>
          </a:xfrm>
          <a:prstGeom prst="rect">
            <a:avLst/>
          </a:prstGeom>
          <a:noFill/>
        </p:spPr>
        <p:txBody>
          <a:bodyPr wrap="square" rtlCol="0">
            <a:spAutoFit/>
          </a:bodyPr>
          <a:lstStyle/>
          <a:p>
            <a:pPr marL="285750" indent="-285750">
              <a:buFont typeface="Arial" panose="020B0604020202020204" pitchFamily="34" charset="0"/>
              <a:buChar char="•"/>
            </a:pPr>
            <a:r>
              <a:rPr lang="en-IE" sz="2600" dirty="0">
                <a:solidFill>
                  <a:schemeClr val="bg1"/>
                </a:solidFill>
                <a:latin typeface="Montserrat" panose="00000500000000000000" pitchFamily="2" charset="0"/>
              </a:rPr>
              <a:t>Above eligibility criteria taken from Department of Justice website. To add</a:t>
            </a:r>
            <a:r>
              <a:rPr lang="en-IE" sz="2600" b="1" dirty="0">
                <a:solidFill>
                  <a:schemeClr val="bg1"/>
                </a:solidFill>
                <a:latin typeface="Montserrat" panose="00000500000000000000" pitchFamily="2" charset="0"/>
              </a:rPr>
              <a:t>, if you have been mistreated or exploited at the workplace you may also be eligible.</a:t>
            </a:r>
          </a:p>
          <a:p>
            <a:pPr marL="285750" indent="-285750">
              <a:buFont typeface="Arial" panose="020B0604020202020204" pitchFamily="34" charset="0"/>
              <a:buChar char="•"/>
            </a:pPr>
            <a:endParaRPr lang="en-IE" sz="2600" dirty="0">
              <a:solidFill>
                <a:schemeClr val="bg1"/>
              </a:solidFill>
              <a:latin typeface="Montserrat" panose="00000500000000000000" pitchFamily="2" charset="0"/>
            </a:endParaRPr>
          </a:p>
          <a:p>
            <a:pPr marL="285750" indent="-285750">
              <a:buFont typeface="Arial" panose="020B0604020202020204" pitchFamily="34" charset="0"/>
              <a:buChar char="•"/>
            </a:pPr>
            <a:r>
              <a:rPr lang="en-IE" sz="2600" dirty="0">
                <a:solidFill>
                  <a:schemeClr val="bg1"/>
                </a:solidFill>
                <a:latin typeface="Montserrat" panose="00000500000000000000" pitchFamily="2" charset="0"/>
              </a:rPr>
              <a:t>This can be the case even if your permit is still active and you are still working.</a:t>
            </a:r>
          </a:p>
        </p:txBody>
      </p:sp>
    </p:spTree>
    <p:extLst>
      <p:ext uri="{BB962C8B-B14F-4D97-AF65-F5344CB8AC3E}">
        <p14:creationId xmlns:p14="http://schemas.microsoft.com/office/powerpoint/2010/main" val="2419658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DD589786-F3C7-F774-6F97-A159D2A0ED6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105DC1E-7A11-486A-FCE3-D5BBF3E95BCD}"/>
              </a:ext>
            </a:extLst>
          </p:cNvPr>
          <p:cNvGrpSpPr/>
          <p:nvPr/>
        </p:nvGrpSpPr>
        <p:grpSpPr>
          <a:xfrm>
            <a:off x="0" y="0"/>
            <a:ext cx="18288000" cy="1698942"/>
            <a:chOff x="0" y="0"/>
            <a:chExt cx="4070932" cy="592224"/>
          </a:xfrm>
        </p:grpSpPr>
        <p:sp>
          <p:nvSpPr>
            <p:cNvPr id="3" name="Freeform 3">
              <a:extLst>
                <a:ext uri="{FF2B5EF4-FFF2-40B4-BE49-F238E27FC236}">
                  <a16:creationId xmlns:a16="http://schemas.microsoft.com/office/drawing/2014/main" id="{5A6D354D-DA0F-ADFE-7333-56673EC2626A}"/>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a:p>
          </p:txBody>
        </p:sp>
        <p:sp>
          <p:nvSpPr>
            <p:cNvPr id="4" name="TextBox 4">
              <a:extLst>
                <a:ext uri="{FF2B5EF4-FFF2-40B4-BE49-F238E27FC236}">
                  <a16:creationId xmlns:a16="http://schemas.microsoft.com/office/drawing/2014/main" id="{C6EEEEB0-66FE-909D-C072-F2E4BCDD19F2}"/>
                </a:ext>
              </a:extLst>
            </p:cNvPr>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6" name="TextBox 6">
            <a:extLst>
              <a:ext uri="{FF2B5EF4-FFF2-40B4-BE49-F238E27FC236}">
                <a16:creationId xmlns:a16="http://schemas.microsoft.com/office/drawing/2014/main" id="{36E016FB-D524-1974-F2AE-2C37EF1A3C5A}"/>
              </a:ext>
            </a:extLst>
          </p:cNvPr>
          <p:cNvSpPr txBox="1"/>
          <p:nvPr/>
        </p:nvSpPr>
        <p:spPr>
          <a:xfrm>
            <a:off x="381000" y="784603"/>
            <a:ext cx="16764000" cy="1243354"/>
          </a:xfrm>
          <a:prstGeom prst="rect">
            <a:avLst/>
          </a:prstGeom>
        </p:spPr>
        <p:txBody>
          <a:bodyPr wrap="square" lIns="0" tIns="0" rIns="0" bIns="0" rtlCol="0" anchor="t">
            <a:spAutoFit/>
          </a:bodyPr>
          <a:lstStyle/>
          <a:p>
            <a:pPr>
              <a:lnSpc>
                <a:spcPts val="4199"/>
              </a:lnSpc>
            </a:pPr>
            <a:r>
              <a:rPr lang="en-US" sz="8000" dirty="0">
                <a:solidFill>
                  <a:srgbClr val="F9F5EF"/>
                </a:solidFill>
                <a:latin typeface="DM Serif Display" pitchFamily="2" charset="0"/>
                <a:ea typeface="Montserrat"/>
                <a:cs typeface="Montserrat"/>
                <a:sym typeface="Montserrat"/>
              </a:rPr>
              <a:t>04. </a:t>
            </a:r>
            <a:r>
              <a:rPr lang="en-GB" sz="8000" dirty="0">
                <a:solidFill>
                  <a:srgbClr val="F9F5EF"/>
                </a:solidFill>
                <a:latin typeface="DM Serif Display" pitchFamily="2" charset="0"/>
                <a:ea typeface="Montserrat"/>
                <a:cs typeface="Montserrat"/>
                <a:sym typeface="Montserrat"/>
              </a:rPr>
              <a:t>Step 1: Applying to Immigration</a:t>
            </a:r>
            <a:endParaRPr lang="en-US" sz="8000" dirty="0">
              <a:solidFill>
                <a:srgbClr val="F9F5EF"/>
              </a:solidFill>
              <a:latin typeface="DM Serif Display" pitchFamily="2" charset="0"/>
              <a:ea typeface="Montserrat"/>
              <a:cs typeface="Montserrat"/>
              <a:sym typeface="Montserrat"/>
            </a:endParaRPr>
          </a:p>
          <a:p>
            <a:pPr algn="just">
              <a:lnSpc>
                <a:spcPts val="4199"/>
              </a:lnSpc>
            </a:pPr>
            <a:endParaRPr lang="en-US" sz="8000" dirty="0">
              <a:solidFill>
                <a:srgbClr val="F9F5EF"/>
              </a:solidFill>
              <a:latin typeface="DM Serif Display" pitchFamily="2" charset="0"/>
              <a:ea typeface="Montserrat"/>
              <a:cs typeface="Montserrat"/>
              <a:sym typeface="Montserrat"/>
            </a:endParaRPr>
          </a:p>
        </p:txBody>
      </p:sp>
      <p:sp>
        <p:nvSpPr>
          <p:cNvPr id="9" name="AutoShape 9">
            <a:extLst>
              <a:ext uri="{FF2B5EF4-FFF2-40B4-BE49-F238E27FC236}">
                <a16:creationId xmlns:a16="http://schemas.microsoft.com/office/drawing/2014/main" id="{9528D941-5C1D-717E-83C9-5B22A891E3A3}"/>
              </a:ext>
            </a:extLst>
          </p:cNvPr>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endParaRPr lang="en-IE"/>
          </a:p>
        </p:txBody>
      </p:sp>
      <p:grpSp>
        <p:nvGrpSpPr>
          <p:cNvPr id="10" name="Group 10">
            <a:extLst>
              <a:ext uri="{FF2B5EF4-FFF2-40B4-BE49-F238E27FC236}">
                <a16:creationId xmlns:a16="http://schemas.microsoft.com/office/drawing/2014/main" id="{2F0E36CE-14D0-29B9-A682-6F1308D1FC03}"/>
              </a:ext>
            </a:extLst>
          </p:cNvPr>
          <p:cNvGrpSpPr/>
          <p:nvPr/>
        </p:nvGrpSpPr>
        <p:grpSpPr>
          <a:xfrm rot="5400000">
            <a:off x="15393304" y="-1241785"/>
            <a:ext cx="1688857" cy="4100536"/>
            <a:chOff x="-24967" y="-2467070"/>
            <a:chExt cx="1173013" cy="2848070"/>
          </a:xfrm>
        </p:grpSpPr>
        <p:sp>
          <p:nvSpPr>
            <p:cNvPr id="11" name="Freeform 11">
              <a:extLst>
                <a:ext uri="{FF2B5EF4-FFF2-40B4-BE49-F238E27FC236}">
                  <a16:creationId xmlns:a16="http://schemas.microsoft.com/office/drawing/2014/main" id="{06EA7053-906C-5D50-F8B3-7F26A6E44855}"/>
                </a:ext>
              </a:extLst>
            </p:cNvPr>
            <p:cNvSpPr/>
            <p:nvPr/>
          </p:nvSpPr>
          <p:spPr>
            <a:xfrm>
              <a:off x="-24967" y="-246707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dirty="0"/>
            </a:p>
          </p:txBody>
        </p:sp>
        <p:sp>
          <p:nvSpPr>
            <p:cNvPr id="12" name="TextBox 12">
              <a:extLst>
                <a:ext uri="{FF2B5EF4-FFF2-40B4-BE49-F238E27FC236}">
                  <a16:creationId xmlns:a16="http://schemas.microsoft.com/office/drawing/2014/main" id="{813CB42D-E06E-29A7-CB02-E405B7AB94B7}"/>
                </a:ext>
              </a:extLst>
            </p:cNvPr>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13" name="Freeform 13">
            <a:extLst>
              <a:ext uri="{FF2B5EF4-FFF2-40B4-BE49-F238E27FC236}">
                <a16:creationId xmlns:a16="http://schemas.microsoft.com/office/drawing/2014/main" id="{91BEED32-FA29-AED0-5CAD-662F39EF3D3B}"/>
              </a:ext>
            </a:extLst>
          </p:cNvPr>
          <p:cNvSpPr/>
          <p:nvPr/>
        </p:nvSpPr>
        <p:spPr>
          <a:xfrm>
            <a:off x="609600" y="9202287"/>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endParaRPr lang="en-IE"/>
          </a:p>
        </p:txBody>
      </p:sp>
      <p:sp>
        <p:nvSpPr>
          <p:cNvPr id="7" name="TextBox 6">
            <a:extLst>
              <a:ext uri="{FF2B5EF4-FFF2-40B4-BE49-F238E27FC236}">
                <a16:creationId xmlns:a16="http://schemas.microsoft.com/office/drawing/2014/main" id="{DEFDE044-5CAD-A9EB-77C3-D42D63A13B26}"/>
              </a:ext>
            </a:extLst>
          </p:cNvPr>
          <p:cNvSpPr txBox="1"/>
          <p:nvPr/>
        </p:nvSpPr>
        <p:spPr>
          <a:xfrm>
            <a:off x="1283222" y="2483545"/>
            <a:ext cx="7225124" cy="5693866"/>
          </a:xfrm>
          <a:prstGeom prst="rect">
            <a:avLst/>
          </a:prstGeom>
          <a:noFill/>
        </p:spPr>
        <p:txBody>
          <a:bodyPr wrap="square" rtlCol="0">
            <a:spAutoFit/>
          </a:bodyPr>
          <a:lstStyle/>
          <a:p>
            <a:pPr marL="285750" indent="-285750">
              <a:buFont typeface="Arial" panose="020B0604020202020204" pitchFamily="34" charset="0"/>
              <a:buChar char="•"/>
            </a:pPr>
            <a:r>
              <a:rPr lang="en-IE" sz="2600" dirty="0">
                <a:solidFill>
                  <a:schemeClr val="bg1"/>
                </a:solidFill>
                <a:latin typeface="Montserrat" panose="00000500000000000000" pitchFamily="2" charset="0"/>
              </a:rPr>
              <a:t>Before the Reactivation Employment Permit can be applied for, the applicant must apply to Immigration to receive a 6-month permission letter.</a:t>
            </a:r>
          </a:p>
          <a:p>
            <a:pPr marL="285750" indent="-285750">
              <a:buFont typeface="Arial" panose="020B0604020202020204" pitchFamily="34" charset="0"/>
              <a:buChar char="•"/>
            </a:pPr>
            <a:endParaRPr lang="en-IE" sz="2600" dirty="0">
              <a:solidFill>
                <a:schemeClr val="bg1"/>
              </a:solidFill>
              <a:latin typeface="Montserrat" panose="00000500000000000000" pitchFamily="2" charset="0"/>
            </a:endParaRPr>
          </a:p>
          <a:p>
            <a:pPr marL="285750" indent="-285750">
              <a:buFont typeface="Arial" panose="020B0604020202020204" pitchFamily="34" charset="0"/>
              <a:buChar char="•"/>
            </a:pPr>
            <a:r>
              <a:rPr lang="en-IE" sz="2600" dirty="0">
                <a:solidFill>
                  <a:schemeClr val="bg1"/>
                </a:solidFill>
                <a:latin typeface="Montserrat" panose="00000500000000000000" pitchFamily="2" charset="0"/>
              </a:rPr>
              <a:t>This application must be submitted through the Customer Service Immigration Portal.</a:t>
            </a:r>
          </a:p>
          <a:p>
            <a:pPr marL="285750" indent="-285750">
              <a:buFont typeface="Arial" panose="020B0604020202020204" pitchFamily="34" charset="0"/>
              <a:buChar char="•"/>
            </a:pPr>
            <a:endParaRPr lang="en-IE" sz="2600" dirty="0">
              <a:solidFill>
                <a:schemeClr val="bg1"/>
              </a:solidFill>
              <a:latin typeface="Montserrat" panose="00000500000000000000" pitchFamily="2" charset="0"/>
            </a:endParaRPr>
          </a:p>
          <a:p>
            <a:pPr marL="285750" indent="-285750">
              <a:buFont typeface="Arial" panose="020B0604020202020204" pitchFamily="34" charset="0"/>
              <a:buChar char="•"/>
            </a:pPr>
            <a:r>
              <a:rPr lang="en-IE" sz="2600" dirty="0">
                <a:solidFill>
                  <a:schemeClr val="bg1"/>
                </a:solidFill>
                <a:latin typeface="Montserrat" panose="00000500000000000000" pitchFamily="2" charset="0"/>
              </a:rPr>
              <a:t>For more information on how to make an account, please see our Immigration Portal Info Webinar and the DOJ guide on using the portal, in the Useful Links slide.</a:t>
            </a:r>
          </a:p>
        </p:txBody>
      </p:sp>
      <p:pic>
        <p:nvPicPr>
          <p:cNvPr id="14" name="Picture 13">
            <a:extLst>
              <a:ext uri="{FF2B5EF4-FFF2-40B4-BE49-F238E27FC236}">
                <a16:creationId xmlns:a16="http://schemas.microsoft.com/office/drawing/2014/main" id="{A9C94682-275A-6360-3536-2C41D36436FE}"/>
              </a:ext>
            </a:extLst>
          </p:cNvPr>
          <p:cNvPicPr>
            <a:picLocks noChangeAspect="1"/>
          </p:cNvPicPr>
          <p:nvPr/>
        </p:nvPicPr>
        <p:blipFill>
          <a:blip r:embed="rId3"/>
          <a:stretch>
            <a:fillRect/>
          </a:stretch>
        </p:blipFill>
        <p:spPr>
          <a:xfrm>
            <a:off x="9428946" y="2522865"/>
            <a:ext cx="7988993" cy="5677457"/>
          </a:xfrm>
          <a:prstGeom prst="rect">
            <a:avLst/>
          </a:prstGeom>
        </p:spPr>
      </p:pic>
    </p:spTree>
    <p:extLst>
      <p:ext uri="{BB962C8B-B14F-4D97-AF65-F5344CB8AC3E}">
        <p14:creationId xmlns:p14="http://schemas.microsoft.com/office/powerpoint/2010/main" val="3135068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C7695"/>
        </a:solidFill>
        <a:effectLst/>
      </p:bgPr>
    </p:bg>
    <p:spTree>
      <p:nvGrpSpPr>
        <p:cNvPr id="1" name="">
          <a:extLst>
            <a:ext uri="{FF2B5EF4-FFF2-40B4-BE49-F238E27FC236}">
              <a16:creationId xmlns:a16="http://schemas.microsoft.com/office/drawing/2014/main" id="{4577C285-56C7-A302-4409-BAEDC4FA843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BC9480F-B6A8-1F25-4A3D-AB1D87AD7D76}"/>
              </a:ext>
            </a:extLst>
          </p:cNvPr>
          <p:cNvGrpSpPr/>
          <p:nvPr/>
        </p:nvGrpSpPr>
        <p:grpSpPr>
          <a:xfrm>
            <a:off x="0" y="0"/>
            <a:ext cx="18288000" cy="1698942"/>
            <a:chOff x="0" y="0"/>
            <a:chExt cx="4070932" cy="592224"/>
          </a:xfrm>
        </p:grpSpPr>
        <p:sp>
          <p:nvSpPr>
            <p:cNvPr id="3" name="Freeform 3">
              <a:extLst>
                <a:ext uri="{FF2B5EF4-FFF2-40B4-BE49-F238E27FC236}">
                  <a16:creationId xmlns:a16="http://schemas.microsoft.com/office/drawing/2014/main" id="{3D6CFD2C-DA10-B435-B714-A58FDD9AE7B1}"/>
                </a:ext>
              </a:extLst>
            </p:cNvPr>
            <p:cNvSpPr/>
            <p:nvPr/>
          </p:nvSpPr>
          <p:spPr>
            <a:xfrm>
              <a:off x="0" y="0"/>
              <a:ext cx="4070932" cy="592224"/>
            </a:xfrm>
            <a:custGeom>
              <a:avLst/>
              <a:gdLst/>
              <a:ahLst/>
              <a:cxnLst/>
              <a:rect l="l" t="t" r="r" b="b"/>
              <a:pathLst>
                <a:path w="4070932" h="592224">
                  <a:moveTo>
                    <a:pt x="0" y="0"/>
                  </a:moveTo>
                  <a:lnTo>
                    <a:pt x="4070932" y="0"/>
                  </a:lnTo>
                  <a:lnTo>
                    <a:pt x="4070932" y="592224"/>
                  </a:lnTo>
                  <a:lnTo>
                    <a:pt x="0" y="592224"/>
                  </a:lnTo>
                  <a:close/>
                </a:path>
              </a:pathLst>
            </a:custGeom>
            <a:solidFill>
              <a:srgbClr val="1D3752"/>
            </a:solidFill>
          </p:spPr>
          <p:txBody>
            <a:bodyPr/>
            <a:lstStyle/>
            <a:p>
              <a:endParaRPr lang="en-IE"/>
            </a:p>
          </p:txBody>
        </p:sp>
        <p:sp>
          <p:nvSpPr>
            <p:cNvPr id="4" name="TextBox 4">
              <a:extLst>
                <a:ext uri="{FF2B5EF4-FFF2-40B4-BE49-F238E27FC236}">
                  <a16:creationId xmlns:a16="http://schemas.microsoft.com/office/drawing/2014/main" id="{81F7BBAE-9BAE-5CF8-1F03-4ED1996B25C6}"/>
                </a:ext>
              </a:extLst>
            </p:cNvPr>
            <p:cNvSpPr txBox="1"/>
            <p:nvPr/>
          </p:nvSpPr>
          <p:spPr>
            <a:xfrm>
              <a:off x="0" y="-28575"/>
              <a:ext cx="4070932" cy="620799"/>
            </a:xfrm>
            <a:prstGeom prst="rect">
              <a:avLst/>
            </a:prstGeom>
          </p:spPr>
          <p:txBody>
            <a:bodyPr lIns="50800" tIns="50800" rIns="50800" bIns="50800" rtlCol="0" anchor="ctr"/>
            <a:lstStyle/>
            <a:p>
              <a:pPr algn="ctr">
                <a:lnSpc>
                  <a:spcPts val="1960"/>
                </a:lnSpc>
              </a:pPr>
              <a:endParaRPr/>
            </a:p>
          </p:txBody>
        </p:sp>
      </p:grpSp>
      <p:sp>
        <p:nvSpPr>
          <p:cNvPr id="6" name="TextBox 6">
            <a:extLst>
              <a:ext uri="{FF2B5EF4-FFF2-40B4-BE49-F238E27FC236}">
                <a16:creationId xmlns:a16="http://schemas.microsoft.com/office/drawing/2014/main" id="{FBFD6242-EF2D-DCA2-FC0E-B2B953EE8568}"/>
              </a:ext>
            </a:extLst>
          </p:cNvPr>
          <p:cNvSpPr txBox="1"/>
          <p:nvPr/>
        </p:nvSpPr>
        <p:spPr>
          <a:xfrm>
            <a:off x="381000" y="784603"/>
            <a:ext cx="16764000" cy="1243354"/>
          </a:xfrm>
          <a:prstGeom prst="rect">
            <a:avLst/>
          </a:prstGeom>
        </p:spPr>
        <p:txBody>
          <a:bodyPr wrap="square" lIns="0" tIns="0" rIns="0" bIns="0" rtlCol="0" anchor="t">
            <a:spAutoFit/>
          </a:bodyPr>
          <a:lstStyle/>
          <a:p>
            <a:pPr>
              <a:lnSpc>
                <a:spcPts val="4199"/>
              </a:lnSpc>
            </a:pPr>
            <a:r>
              <a:rPr lang="en-US" sz="8000" dirty="0">
                <a:solidFill>
                  <a:srgbClr val="F9F5EF"/>
                </a:solidFill>
                <a:latin typeface="DM Serif Display" pitchFamily="2" charset="0"/>
                <a:ea typeface="Montserrat"/>
                <a:cs typeface="Montserrat"/>
                <a:sym typeface="Montserrat"/>
              </a:rPr>
              <a:t>04. </a:t>
            </a:r>
            <a:r>
              <a:rPr lang="en-GB" sz="8000" dirty="0">
                <a:solidFill>
                  <a:srgbClr val="F9F5EF"/>
                </a:solidFill>
                <a:latin typeface="DM Serif Display" pitchFamily="2" charset="0"/>
                <a:ea typeface="Montserrat"/>
                <a:cs typeface="Montserrat"/>
                <a:sym typeface="Montserrat"/>
              </a:rPr>
              <a:t>Step 1: Applying to Immigration</a:t>
            </a:r>
            <a:endParaRPr lang="en-US" sz="8000" dirty="0">
              <a:solidFill>
                <a:srgbClr val="F9F5EF"/>
              </a:solidFill>
              <a:latin typeface="DM Serif Display" pitchFamily="2" charset="0"/>
              <a:ea typeface="Montserrat"/>
              <a:cs typeface="Montserrat"/>
              <a:sym typeface="Montserrat"/>
            </a:endParaRPr>
          </a:p>
          <a:p>
            <a:pPr algn="just">
              <a:lnSpc>
                <a:spcPts val="4199"/>
              </a:lnSpc>
            </a:pPr>
            <a:endParaRPr lang="en-US" sz="8000" dirty="0">
              <a:solidFill>
                <a:srgbClr val="F9F5EF"/>
              </a:solidFill>
              <a:latin typeface="DM Serif Display" pitchFamily="2" charset="0"/>
              <a:ea typeface="Montserrat"/>
              <a:cs typeface="Montserrat"/>
              <a:sym typeface="Montserrat"/>
            </a:endParaRPr>
          </a:p>
        </p:txBody>
      </p:sp>
      <p:sp>
        <p:nvSpPr>
          <p:cNvPr id="9" name="AutoShape 9">
            <a:extLst>
              <a:ext uri="{FF2B5EF4-FFF2-40B4-BE49-F238E27FC236}">
                <a16:creationId xmlns:a16="http://schemas.microsoft.com/office/drawing/2014/main" id="{0A3A7BA9-784B-233C-D4DA-6A69F58A566F}"/>
              </a:ext>
            </a:extLst>
          </p:cNvPr>
          <p:cNvSpPr/>
          <p:nvPr/>
        </p:nvSpPr>
        <p:spPr>
          <a:xfrm>
            <a:off x="9416656" y="9239250"/>
            <a:ext cx="6669245" cy="0"/>
          </a:xfrm>
          <a:prstGeom prst="line">
            <a:avLst/>
          </a:prstGeom>
          <a:ln w="38100" cap="flat">
            <a:solidFill>
              <a:srgbClr val="F9F5EF"/>
            </a:solidFill>
            <a:prstDash val="solid"/>
            <a:headEnd type="none" w="sm" len="sm"/>
            <a:tailEnd type="none" w="sm" len="sm"/>
          </a:ln>
        </p:spPr>
        <p:txBody>
          <a:bodyPr/>
          <a:lstStyle/>
          <a:p>
            <a:endParaRPr lang="en-IE"/>
          </a:p>
        </p:txBody>
      </p:sp>
      <p:grpSp>
        <p:nvGrpSpPr>
          <p:cNvPr id="10" name="Group 10">
            <a:extLst>
              <a:ext uri="{FF2B5EF4-FFF2-40B4-BE49-F238E27FC236}">
                <a16:creationId xmlns:a16="http://schemas.microsoft.com/office/drawing/2014/main" id="{FC435046-FAF9-07B1-1046-E05318F26529}"/>
              </a:ext>
            </a:extLst>
          </p:cNvPr>
          <p:cNvGrpSpPr/>
          <p:nvPr/>
        </p:nvGrpSpPr>
        <p:grpSpPr>
          <a:xfrm rot="5400000">
            <a:off x="15393304" y="-1241785"/>
            <a:ext cx="1688857" cy="4100536"/>
            <a:chOff x="-24967" y="-2467070"/>
            <a:chExt cx="1173013" cy="2848070"/>
          </a:xfrm>
        </p:grpSpPr>
        <p:sp>
          <p:nvSpPr>
            <p:cNvPr id="11" name="Freeform 11">
              <a:extLst>
                <a:ext uri="{FF2B5EF4-FFF2-40B4-BE49-F238E27FC236}">
                  <a16:creationId xmlns:a16="http://schemas.microsoft.com/office/drawing/2014/main" id="{286F0659-B6BA-6B77-CB98-59E339B65DB3}"/>
                </a:ext>
              </a:extLst>
            </p:cNvPr>
            <p:cNvSpPr/>
            <p:nvPr/>
          </p:nvSpPr>
          <p:spPr>
            <a:xfrm>
              <a:off x="-24967" y="-2467070"/>
              <a:ext cx="1173013" cy="711200"/>
            </a:xfrm>
            <a:custGeom>
              <a:avLst/>
              <a:gdLst/>
              <a:ahLst/>
              <a:cxnLst/>
              <a:rect l="l" t="t" r="r" b="b"/>
              <a:pathLst>
                <a:path w="1173013" h="711200">
                  <a:moveTo>
                    <a:pt x="586507" y="711200"/>
                  </a:moveTo>
                  <a:lnTo>
                    <a:pt x="1173013" y="0"/>
                  </a:lnTo>
                  <a:lnTo>
                    <a:pt x="0" y="0"/>
                  </a:lnTo>
                  <a:lnTo>
                    <a:pt x="586507" y="711200"/>
                  </a:lnTo>
                  <a:close/>
                </a:path>
              </a:pathLst>
            </a:custGeom>
            <a:solidFill>
              <a:srgbClr val="2C7695"/>
            </a:solidFill>
          </p:spPr>
          <p:txBody>
            <a:bodyPr/>
            <a:lstStyle/>
            <a:p>
              <a:endParaRPr lang="en-IE" dirty="0"/>
            </a:p>
          </p:txBody>
        </p:sp>
        <p:sp>
          <p:nvSpPr>
            <p:cNvPr id="12" name="TextBox 12">
              <a:extLst>
                <a:ext uri="{FF2B5EF4-FFF2-40B4-BE49-F238E27FC236}">
                  <a16:creationId xmlns:a16="http://schemas.microsoft.com/office/drawing/2014/main" id="{86C4CC5D-667C-D4D8-B29F-D2290ECAC9A7}"/>
                </a:ext>
              </a:extLst>
            </p:cNvPr>
            <p:cNvSpPr txBox="1"/>
            <p:nvPr/>
          </p:nvSpPr>
          <p:spPr>
            <a:xfrm>
              <a:off x="183283" y="22225"/>
              <a:ext cx="806447" cy="358775"/>
            </a:xfrm>
            <a:prstGeom prst="rect">
              <a:avLst/>
            </a:prstGeom>
          </p:spPr>
          <p:txBody>
            <a:bodyPr lIns="50800" tIns="50800" rIns="50800" bIns="50800" rtlCol="0" anchor="ctr"/>
            <a:lstStyle/>
            <a:p>
              <a:pPr algn="ctr">
                <a:lnSpc>
                  <a:spcPts val="1960"/>
                </a:lnSpc>
              </a:pPr>
              <a:endParaRPr/>
            </a:p>
          </p:txBody>
        </p:sp>
      </p:grpSp>
      <p:sp>
        <p:nvSpPr>
          <p:cNvPr id="13" name="Freeform 13">
            <a:extLst>
              <a:ext uri="{FF2B5EF4-FFF2-40B4-BE49-F238E27FC236}">
                <a16:creationId xmlns:a16="http://schemas.microsoft.com/office/drawing/2014/main" id="{9AB30180-42FF-A37B-3980-1861AE2355F8}"/>
              </a:ext>
            </a:extLst>
          </p:cNvPr>
          <p:cNvSpPr/>
          <p:nvPr/>
        </p:nvSpPr>
        <p:spPr>
          <a:xfrm>
            <a:off x="609600" y="9202287"/>
            <a:ext cx="2331235" cy="686049"/>
          </a:xfrm>
          <a:custGeom>
            <a:avLst/>
            <a:gdLst/>
            <a:ahLst/>
            <a:cxnLst/>
            <a:rect l="l" t="t" r="r" b="b"/>
            <a:pathLst>
              <a:path w="2331235" h="686049">
                <a:moveTo>
                  <a:pt x="0" y="0"/>
                </a:moveTo>
                <a:lnTo>
                  <a:pt x="2331235" y="0"/>
                </a:lnTo>
                <a:lnTo>
                  <a:pt x="2331235" y="686049"/>
                </a:lnTo>
                <a:lnTo>
                  <a:pt x="0" y="686049"/>
                </a:lnTo>
                <a:lnTo>
                  <a:pt x="0" y="0"/>
                </a:lnTo>
                <a:close/>
              </a:path>
            </a:pathLst>
          </a:custGeom>
          <a:blipFill>
            <a:blip r:embed="rId2"/>
            <a:stretch>
              <a:fillRect/>
            </a:stretch>
          </a:blipFill>
        </p:spPr>
        <p:txBody>
          <a:bodyPr/>
          <a:lstStyle/>
          <a:p>
            <a:endParaRPr lang="en-IE"/>
          </a:p>
        </p:txBody>
      </p:sp>
      <p:sp>
        <p:nvSpPr>
          <p:cNvPr id="7" name="TextBox 6">
            <a:extLst>
              <a:ext uri="{FF2B5EF4-FFF2-40B4-BE49-F238E27FC236}">
                <a16:creationId xmlns:a16="http://schemas.microsoft.com/office/drawing/2014/main" id="{E5EDFF7B-24C0-88BC-7394-FD009023408A}"/>
              </a:ext>
            </a:extLst>
          </p:cNvPr>
          <p:cNvSpPr txBox="1"/>
          <p:nvPr/>
        </p:nvSpPr>
        <p:spPr>
          <a:xfrm>
            <a:off x="1283222" y="2483545"/>
            <a:ext cx="8622778" cy="5693866"/>
          </a:xfrm>
          <a:prstGeom prst="rect">
            <a:avLst/>
          </a:prstGeom>
          <a:noFill/>
        </p:spPr>
        <p:txBody>
          <a:bodyPr wrap="square" rtlCol="0">
            <a:spAutoFit/>
          </a:bodyPr>
          <a:lstStyle/>
          <a:p>
            <a:pPr marL="285750" indent="-285750">
              <a:buFont typeface="Arial" panose="020B0604020202020204" pitchFamily="34" charset="0"/>
              <a:buChar char="•"/>
            </a:pPr>
            <a:r>
              <a:rPr lang="en-IE" sz="2600" dirty="0">
                <a:solidFill>
                  <a:schemeClr val="bg1"/>
                </a:solidFill>
                <a:latin typeface="Montserrat" panose="00000500000000000000" pitchFamily="2" charset="0"/>
              </a:rPr>
              <a:t>Fill out the Reactivation Application form, which is split into 3 sections.</a:t>
            </a:r>
          </a:p>
          <a:p>
            <a:pPr marL="285750" indent="-285750">
              <a:buFont typeface="Arial" panose="020B0604020202020204" pitchFamily="34" charset="0"/>
              <a:buChar char="•"/>
            </a:pPr>
            <a:endParaRPr lang="en-IE" sz="2600" dirty="0">
              <a:solidFill>
                <a:schemeClr val="bg1"/>
              </a:solidFill>
              <a:latin typeface="Montserrat" panose="00000500000000000000" pitchFamily="2" charset="0"/>
            </a:endParaRPr>
          </a:p>
          <a:p>
            <a:pPr marL="285750" indent="-285750">
              <a:buFont typeface="Arial" panose="020B0604020202020204" pitchFamily="34" charset="0"/>
              <a:buChar char="•"/>
            </a:pPr>
            <a:r>
              <a:rPr lang="en-IE" sz="2600" dirty="0">
                <a:solidFill>
                  <a:schemeClr val="bg1"/>
                </a:solidFill>
                <a:latin typeface="Montserrat" panose="00000500000000000000" pitchFamily="2" charset="0"/>
              </a:rPr>
              <a:t>Section 1 and 2 answers questions about basic personal info and immigration status in Ireland.</a:t>
            </a:r>
          </a:p>
          <a:p>
            <a:pPr marL="285750" indent="-285750">
              <a:buFont typeface="Arial" panose="020B0604020202020204" pitchFamily="34" charset="0"/>
              <a:buChar char="•"/>
            </a:pPr>
            <a:endParaRPr lang="en-IE" sz="2600" dirty="0">
              <a:solidFill>
                <a:schemeClr val="bg1"/>
              </a:solidFill>
              <a:latin typeface="Montserrat" panose="00000500000000000000" pitchFamily="2" charset="0"/>
            </a:endParaRPr>
          </a:p>
          <a:p>
            <a:pPr marL="285750" indent="-285750">
              <a:buFont typeface="Arial" panose="020B0604020202020204" pitchFamily="34" charset="0"/>
              <a:buChar char="•"/>
            </a:pPr>
            <a:r>
              <a:rPr lang="en-IE" sz="2600" dirty="0">
                <a:solidFill>
                  <a:schemeClr val="bg1"/>
                </a:solidFill>
                <a:latin typeface="Montserrat" panose="00000500000000000000" pitchFamily="2" charset="0"/>
              </a:rPr>
              <a:t>Section 3 asks for information as to why the applicant is applying. Tick the relevant check box (can tick more than one). Provide information on why the application is being made in additional information boxes.</a:t>
            </a:r>
          </a:p>
          <a:p>
            <a:pPr marL="285750" indent="-285750">
              <a:buFont typeface="Arial" panose="020B0604020202020204" pitchFamily="34" charset="0"/>
              <a:buChar char="•"/>
            </a:pPr>
            <a:endParaRPr lang="en-IE" sz="2600" dirty="0">
              <a:solidFill>
                <a:schemeClr val="bg1"/>
              </a:solidFill>
              <a:latin typeface="Montserrat" panose="00000500000000000000" pitchFamily="2" charset="0"/>
            </a:endParaRPr>
          </a:p>
          <a:p>
            <a:pPr marL="285750" indent="-285750">
              <a:buFont typeface="Arial" panose="020B0604020202020204" pitchFamily="34" charset="0"/>
              <a:buChar char="•"/>
            </a:pPr>
            <a:r>
              <a:rPr lang="en-IE" sz="2600" dirty="0">
                <a:solidFill>
                  <a:schemeClr val="bg1"/>
                </a:solidFill>
                <a:latin typeface="Montserrat" panose="00000500000000000000" pitchFamily="2" charset="0"/>
              </a:rPr>
              <a:t>Section 4 lists required documentation. Submit a copy of IRP card as well as the listed documents.</a:t>
            </a:r>
          </a:p>
        </p:txBody>
      </p:sp>
      <p:pic>
        <p:nvPicPr>
          <p:cNvPr id="8" name="Picture 7">
            <a:extLst>
              <a:ext uri="{FF2B5EF4-FFF2-40B4-BE49-F238E27FC236}">
                <a16:creationId xmlns:a16="http://schemas.microsoft.com/office/drawing/2014/main" id="{792AC232-062F-4CE6-CFBF-E3D9CD4BDCC5}"/>
              </a:ext>
            </a:extLst>
          </p:cNvPr>
          <p:cNvPicPr>
            <a:picLocks noChangeAspect="1"/>
          </p:cNvPicPr>
          <p:nvPr/>
        </p:nvPicPr>
        <p:blipFill>
          <a:blip r:embed="rId3"/>
          <a:stretch>
            <a:fillRect/>
          </a:stretch>
        </p:blipFill>
        <p:spPr>
          <a:xfrm>
            <a:off x="11118823" y="2003385"/>
            <a:ext cx="5908078" cy="6728425"/>
          </a:xfrm>
          <a:prstGeom prst="rect">
            <a:avLst/>
          </a:prstGeom>
        </p:spPr>
      </p:pic>
    </p:spTree>
    <p:extLst>
      <p:ext uri="{BB962C8B-B14F-4D97-AF65-F5344CB8AC3E}">
        <p14:creationId xmlns:p14="http://schemas.microsoft.com/office/powerpoint/2010/main" val="101466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3E77A1AFD67B4CA1F19B7C0EFF2A82" ma:contentTypeVersion="19" ma:contentTypeDescription="Create a new document." ma:contentTypeScope="" ma:versionID="ad812f9dae34cf91b04b1d986f192fa7">
  <xsd:schema xmlns:xsd="http://www.w3.org/2001/XMLSchema" xmlns:xs="http://www.w3.org/2001/XMLSchema" xmlns:p="http://schemas.microsoft.com/office/2006/metadata/properties" xmlns:ns2="0f592387-0bbd-4db1-8737-7c6c63e36110" xmlns:ns3="33a920fc-ba5f-48b3-9ea4-71878745f4fd" targetNamespace="http://schemas.microsoft.com/office/2006/metadata/properties" ma:root="true" ma:fieldsID="6866ae1efc23a5da078c09f7adddde97" ns2:_="" ns3:_="">
    <xsd:import namespace="0f592387-0bbd-4db1-8737-7c6c63e36110"/>
    <xsd:import namespace="33a920fc-ba5f-48b3-9ea4-71878745f4f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592387-0bbd-4db1-8737-7c6c63e361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25431a6-9b17-456d-9c25-af7e9180bc2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a920fc-ba5f-48b3-9ea4-71878745f4f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891576-79c6-4b4b-a019-3f435f6eabce}" ma:internalName="TaxCatchAll" ma:showField="CatchAllData" ma:web="33a920fc-ba5f-48b3-9ea4-71878745f4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f592387-0bbd-4db1-8737-7c6c63e36110">
      <Terms xmlns="http://schemas.microsoft.com/office/infopath/2007/PartnerControls"/>
    </lcf76f155ced4ddcb4097134ff3c332f>
    <TaxCatchAll xmlns="33a920fc-ba5f-48b3-9ea4-71878745f4f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99925B-9F2D-4EAA-9871-EAD4F684E3F5}"/>
</file>

<file path=customXml/itemProps2.xml><?xml version="1.0" encoding="utf-8"?>
<ds:datastoreItem xmlns:ds="http://schemas.openxmlformats.org/officeDocument/2006/customXml" ds:itemID="{A9A4CC67-DA33-4F11-ACCD-AC22F19660FE}">
  <ds:schemaRefs>
    <ds:schemaRef ds:uri="http://schemas.microsoft.com/office/2006/metadata/properties"/>
    <ds:schemaRef ds:uri="http://schemas.microsoft.com/office/infopath/2007/PartnerControls"/>
    <ds:schemaRef ds:uri="0f592387-0bbd-4db1-8737-7c6c63e36110"/>
    <ds:schemaRef ds:uri="33a920fc-ba5f-48b3-9ea4-71878745f4fd"/>
  </ds:schemaRefs>
</ds:datastoreItem>
</file>

<file path=customXml/itemProps3.xml><?xml version="1.0" encoding="utf-8"?>
<ds:datastoreItem xmlns:ds="http://schemas.openxmlformats.org/officeDocument/2006/customXml" ds:itemID="{36E54450-0244-4654-9034-4874848911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1499</TotalTime>
  <Words>1577</Words>
  <Application>Microsoft Office PowerPoint</Application>
  <PresentationFormat>Custom</PresentationFormat>
  <Paragraphs>152</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Montserrat Bold</vt:lpstr>
      <vt:lpstr>DM Serif Display</vt:lpstr>
      <vt:lpstr>Montserrat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ISC PowerPoint template</dc:title>
  <dc:creator>Daniel Korolev</dc:creator>
  <cp:lastModifiedBy>Daniel Korolev</cp:lastModifiedBy>
  <cp:revision>9</cp:revision>
  <dcterms:created xsi:type="dcterms:W3CDTF">2006-08-16T00:00:00Z</dcterms:created>
  <dcterms:modified xsi:type="dcterms:W3CDTF">2025-09-16T16:12:41Z</dcterms:modified>
  <dc:identifier>DAGetJoZk8w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0x010100BB3E77A1AFD67B4CA1F19B7C0EFF2A82</vt:lpwstr>
  </property>
</Properties>
</file>