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1" r:id="rId9"/>
    <p:sldId id="280" r:id="rId10"/>
    <p:sldId id="281" r:id="rId11"/>
    <p:sldId id="282" r:id="rId12"/>
    <p:sldId id="291" r:id="rId13"/>
    <p:sldId id="283" r:id="rId14"/>
    <p:sldId id="284" r:id="rId15"/>
    <p:sldId id="288" r:id="rId16"/>
    <p:sldId id="285" r:id="rId17"/>
    <p:sldId id="286" r:id="rId18"/>
    <p:sldId id="287" r:id="rId19"/>
    <p:sldId id="289" r:id="rId20"/>
    <p:sldId id="290" r:id="rId21"/>
    <p:sldId id="272" r:id="rId22"/>
    <p:sldId id="274" r:id="rId23"/>
    <p:sldId id="279" r:id="rId24"/>
    <p:sldId id="275" r:id="rId25"/>
    <p:sldId id="277" r:id="rId26"/>
  </p:sldIdLst>
  <p:sldSz cx="18288000" cy="10287000"/>
  <p:notesSz cx="6858000" cy="9144000"/>
  <p:embeddedFontLst>
    <p:embeddedFont>
      <p:font typeface="DM Serif Display" pitchFamily="2" charset="0"/>
      <p:regular r:id="rId27"/>
      <p:italic r:id="rId28"/>
    </p:embeddedFont>
    <p:embeddedFont>
      <p:font typeface="Montserrat" panose="00000500000000000000" pitchFamily="2" charset="0"/>
      <p:regular r:id="rId29"/>
      <p:bold r:id="rId30"/>
      <p:italic r:id="rId31"/>
      <p:boldItalic r:id="rId32"/>
    </p:embeddedFont>
    <p:embeddedFont>
      <p:font typeface="Montserrat Bold" panose="00000800000000000000"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hyperlink" Target="https://enterprise.gov.ie/en/what-we-do/workplace-and-skills/employment-permits/changing-employer/" TargetMode="External"/><Relationship Id="rId7" Type="http://schemas.openxmlformats.org/officeDocument/2006/relationships/image" Target="../media/image1.png"/><Relationship Id="rId2" Type="http://schemas.openxmlformats.org/officeDocument/2006/relationships/hyperlink" Target="https://employmentpermits.enterprise.gov.ie/" TargetMode="External"/><Relationship Id="rId1" Type="http://schemas.openxmlformats.org/officeDocument/2006/relationships/slideLayout" Target="../slideLayouts/slideLayout7.xml"/><Relationship Id="rId6" Type="http://schemas.openxmlformats.org/officeDocument/2006/relationships/hyperlink" Target="https://www.mrci.ie/contact-us/" TargetMode="External"/><Relationship Id="rId5" Type="http://schemas.openxmlformats.org/officeDocument/2006/relationships/hyperlink" Target="https://enterprise.gov.ie/en/what-we-do/workplace-and-skills/employment-permits/employment-permit-eligibility/highly-skilled-eligible-occupations-list/" TargetMode="External"/><Relationship Id="rId4" Type="http://schemas.openxmlformats.org/officeDocument/2006/relationships/hyperlink" Target="https://webarchive.nationalarchives.gov.uk/ukgwa/20160108044151/http:/www.ons.gov.uk/ons/guide-method/classifications/current-standard-classifications/soc2010/soc2010-volume-2-the-structure-and-index/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rci.ie/contact-us/"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5877655"/>
            <a:ext cx="18288000" cy="3882409"/>
            <a:chOff x="0" y="0"/>
            <a:chExt cx="6374902" cy="1178438"/>
          </a:xfrm>
        </p:grpSpPr>
        <p:sp>
          <p:nvSpPr>
            <p:cNvPr id="3" name="Freeform 3"/>
            <p:cNvSpPr/>
            <p:nvPr/>
          </p:nvSpPr>
          <p:spPr>
            <a:xfrm>
              <a:off x="0" y="0"/>
              <a:ext cx="6374902" cy="1178438"/>
            </a:xfrm>
            <a:custGeom>
              <a:avLst/>
              <a:gdLst/>
              <a:ahLst/>
              <a:cxnLst/>
              <a:rect l="l" t="t" r="r" b="b"/>
              <a:pathLst>
                <a:path w="6374902" h="1178438">
                  <a:moveTo>
                    <a:pt x="0" y="0"/>
                  </a:moveTo>
                  <a:lnTo>
                    <a:pt x="6374902" y="0"/>
                  </a:lnTo>
                  <a:lnTo>
                    <a:pt x="6374902" y="1178438"/>
                  </a:lnTo>
                  <a:lnTo>
                    <a:pt x="0" y="1178438"/>
                  </a:lnTo>
                  <a:close/>
                </a:path>
              </a:pathLst>
            </a:custGeom>
            <a:solidFill>
              <a:srgbClr val="F9F5EF"/>
            </a:solidFill>
          </p:spPr>
          <p:txBody>
            <a:bodyPr/>
            <a:lstStyle/>
            <a:p>
              <a:endParaRPr lang="en-IE"/>
            </a:p>
          </p:txBody>
        </p:sp>
        <p:sp>
          <p:nvSpPr>
            <p:cNvPr id="4" name="TextBox 4"/>
            <p:cNvSpPr txBox="1"/>
            <p:nvPr/>
          </p:nvSpPr>
          <p:spPr>
            <a:xfrm>
              <a:off x="0" y="-28575"/>
              <a:ext cx="6374902" cy="1207013"/>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616528" y="5365677"/>
            <a:ext cx="1688857" cy="1023957"/>
            <a:chOff x="0" y="0"/>
            <a:chExt cx="1173013" cy="711200"/>
          </a:xfrm>
        </p:grpSpPr>
        <p:sp>
          <p:nvSpPr>
            <p:cNvPr id="6" name="Freeform 6"/>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7" name="TextBox 7"/>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0" y="9242526"/>
            <a:ext cx="18288000" cy="1519671"/>
            <a:chOff x="0" y="0"/>
            <a:chExt cx="6374902" cy="529733"/>
          </a:xfrm>
        </p:grpSpPr>
        <p:sp>
          <p:nvSpPr>
            <p:cNvPr id="9" name="Freeform 9"/>
            <p:cNvSpPr/>
            <p:nvPr/>
          </p:nvSpPr>
          <p:spPr>
            <a:xfrm>
              <a:off x="0" y="0"/>
              <a:ext cx="6374902" cy="529733"/>
            </a:xfrm>
            <a:custGeom>
              <a:avLst/>
              <a:gdLst/>
              <a:ahLst/>
              <a:cxnLst/>
              <a:rect l="l" t="t" r="r" b="b"/>
              <a:pathLst>
                <a:path w="6374902" h="529733">
                  <a:moveTo>
                    <a:pt x="0" y="0"/>
                  </a:moveTo>
                  <a:lnTo>
                    <a:pt x="6374902" y="0"/>
                  </a:lnTo>
                  <a:lnTo>
                    <a:pt x="6374902" y="529733"/>
                  </a:lnTo>
                  <a:lnTo>
                    <a:pt x="0" y="529733"/>
                  </a:lnTo>
                  <a:close/>
                </a:path>
              </a:pathLst>
            </a:custGeom>
            <a:solidFill>
              <a:srgbClr val="1D3752"/>
            </a:solidFill>
          </p:spPr>
          <p:txBody>
            <a:bodyPr/>
            <a:lstStyle/>
            <a:p>
              <a:endParaRPr lang="en-IE"/>
            </a:p>
          </p:txBody>
        </p:sp>
        <p:sp>
          <p:nvSpPr>
            <p:cNvPr id="10" name="TextBox 10"/>
            <p:cNvSpPr txBox="1"/>
            <p:nvPr/>
          </p:nvSpPr>
          <p:spPr>
            <a:xfrm>
              <a:off x="0" y="-28575"/>
              <a:ext cx="6374902" cy="558308"/>
            </a:xfrm>
            <a:prstGeom prst="rect">
              <a:avLst/>
            </a:prstGeom>
          </p:spPr>
          <p:txBody>
            <a:bodyPr lIns="50800" tIns="50800" rIns="50800" bIns="50800" rtlCol="0" anchor="ctr"/>
            <a:lstStyle/>
            <a:p>
              <a:pPr algn="ctr">
                <a:lnSpc>
                  <a:spcPts val="1960"/>
                </a:lnSpc>
              </a:pPr>
              <a:endParaRPr/>
            </a:p>
          </p:txBody>
        </p:sp>
      </p:grpSp>
      <p:sp>
        <p:nvSpPr>
          <p:cNvPr id="11" name="Freeform 11"/>
          <p:cNvSpPr/>
          <p:nvPr/>
        </p:nvSpPr>
        <p:spPr>
          <a:xfrm>
            <a:off x="11234344" y="6338301"/>
            <a:ext cx="5543514" cy="1333908"/>
          </a:xfrm>
          <a:custGeom>
            <a:avLst/>
            <a:gdLst/>
            <a:ahLst/>
            <a:cxnLst/>
            <a:rect l="l" t="t" r="r" b="b"/>
            <a:pathLst>
              <a:path w="5543514" h="1333908">
                <a:moveTo>
                  <a:pt x="0" y="0"/>
                </a:moveTo>
                <a:lnTo>
                  <a:pt x="5543514" y="0"/>
                </a:lnTo>
                <a:lnTo>
                  <a:pt x="5543514" y="1333908"/>
                </a:lnTo>
                <a:lnTo>
                  <a:pt x="0" y="1333908"/>
                </a:lnTo>
                <a:lnTo>
                  <a:pt x="0" y="0"/>
                </a:lnTo>
                <a:close/>
              </a:path>
            </a:pathLst>
          </a:custGeom>
          <a:blipFill>
            <a:blip r:embed="rId2"/>
            <a:stretch>
              <a:fillRect/>
            </a:stretch>
          </a:blipFill>
        </p:spPr>
        <p:txBody>
          <a:bodyPr/>
          <a:lstStyle/>
          <a:p>
            <a:endParaRPr lang="en-IE"/>
          </a:p>
        </p:txBody>
      </p:sp>
      <p:sp>
        <p:nvSpPr>
          <p:cNvPr id="12" name="Freeform 12"/>
          <p:cNvSpPr/>
          <p:nvPr/>
        </p:nvSpPr>
        <p:spPr>
          <a:xfrm>
            <a:off x="10050121" y="7814236"/>
            <a:ext cx="7911959" cy="1188358"/>
          </a:xfrm>
          <a:custGeom>
            <a:avLst/>
            <a:gdLst/>
            <a:ahLst/>
            <a:cxnLst/>
            <a:rect l="l" t="t" r="r" b="b"/>
            <a:pathLst>
              <a:path w="7911959" h="1188358">
                <a:moveTo>
                  <a:pt x="0" y="0"/>
                </a:moveTo>
                <a:lnTo>
                  <a:pt x="7911959" y="0"/>
                </a:lnTo>
                <a:lnTo>
                  <a:pt x="7911959" y="1188358"/>
                </a:lnTo>
                <a:lnTo>
                  <a:pt x="0" y="1188358"/>
                </a:lnTo>
                <a:lnTo>
                  <a:pt x="0" y="0"/>
                </a:lnTo>
                <a:close/>
              </a:path>
            </a:pathLst>
          </a:custGeom>
          <a:blipFill>
            <a:blip r:embed="rId3"/>
            <a:stretch>
              <a:fillRect t="-259093" b="-306696"/>
            </a:stretch>
          </a:blipFill>
        </p:spPr>
        <p:txBody>
          <a:bodyPr/>
          <a:lstStyle/>
          <a:p>
            <a:endParaRPr lang="en-IE"/>
          </a:p>
        </p:txBody>
      </p:sp>
      <p:sp>
        <p:nvSpPr>
          <p:cNvPr id="14" name="TextBox 14"/>
          <p:cNvSpPr txBox="1"/>
          <p:nvPr/>
        </p:nvSpPr>
        <p:spPr>
          <a:xfrm>
            <a:off x="0" y="655015"/>
            <a:ext cx="18288000" cy="3076996"/>
          </a:xfrm>
          <a:prstGeom prst="rect">
            <a:avLst/>
          </a:prstGeom>
        </p:spPr>
        <p:txBody>
          <a:bodyPr wrap="square" lIns="0" tIns="0" rIns="0" bIns="0" rtlCol="0" anchor="t">
            <a:spAutoFit/>
          </a:bodyPr>
          <a:lstStyle/>
          <a:p>
            <a:pPr algn="ctr">
              <a:lnSpc>
                <a:spcPts val="11889"/>
              </a:lnSpc>
            </a:pPr>
            <a:r>
              <a:rPr lang="en-US" sz="10808" dirty="0">
                <a:solidFill>
                  <a:srgbClr val="F9F5EF"/>
                </a:solidFill>
                <a:latin typeface="DM Serif Display"/>
                <a:ea typeface="DM Serif Display"/>
                <a:cs typeface="DM Serif Display"/>
                <a:sym typeface="DM Serif Display"/>
              </a:rPr>
              <a:t>Webinar-</a:t>
            </a:r>
          </a:p>
          <a:p>
            <a:pPr algn="ctr">
              <a:lnSpc>
                <a:spcPts val="11889"/>
              </a:lnSpc>
            </a:pPr>
            <a:r>
              <a:rPr lang="en-US" sz="10808" dirty="0">
                <a:solidFill>
                  <a:srgbClr val="F9F5EF"/>
                </a:solidFill>
                <a:latin typeface="DM Serif Display"/>
                <a:ea typeface="DM Serif Display"/>
                <a:cs typeface="DM Serif Display"/>
                <a:sym typeface="DM Serif Display"/>
              </a:rPr>
              <a:t>Change of Employer</a:t>
            </a:r>
          </a:p>
        </p:txBody>
      </p:sp>
      <p:sp>
        <p:nvSpPr>
          <p:cNvPr id="15" name="TextBox 15"/>
          <p:cNvSpPr txBox="1"/>
          <p:nvPr/>
        </p:nvSpPr>
        <p:spPr>
          <a:xfrm>
            <a:off x="1219200" y="7194403"/>
            <a:ext cx="4275012" cy="285399"/>
          </a:xfrm>
          <a:prstGeom prst="rect">
            <a:avLst/>
          </a:prstGeom>
        </p:spPr>
        <p:txBody>
          <a:bodyPr lIns="0" tIns="0" rIns="0" bIns="0" rtlCol="0" anchor="t">
            <a:spAutoFit/>
          </a:bodyPr>
          <a:lstStyle/>
          <a:p>
            <a:pPr algn="l">
              <a:lnSpc>
                <a:spcPts val="2413"/>
              </a:lnSpc>
            </a:pPr>
            <a:r>
              <a:rPr lang="en-US" sz="1723" dirty="0">
                <a:solidFill>
                  <a:srgbClr val="2C7695"/>
                </a:solidFill>
                <a:latin typeface="Montserrat"/>
                <a:ea typeface="Montserrat"/>
                <a:cs typeface="Montserrat"/>
                <a:sym typeface="Montserrat"/>
              </a:rPr>
              <a:t>Presented by:</a:t>
            </a:r>
            <a:r>
              <a:rPr lang="en-US" sz="1723" dirty="0">
                <a:solidFill>
                  <a:schemeClr val="bg2"/>
                </a:solidFill>
                <a:latin typeface="Montserrat"/>
                <a:ea typeface="Montserrat"/>
                <a:cs typeface="Montserrat"/>
                <a:sym typeface="Montserrat"/>
              </a:rPr>
              <a:t>:</a:t>
            </a:r>
          </a:p>
        </p:txBody>
      </p:sp>
      <p:sp>
        <p:nvSpPr>
          <p:cNvPr id="16" name="TextBox 16"/>
          <p:cNvSpPr txBox="1"/>
          <p:nvPr/>
        </p:nvSpPr>
        <p:spPr>
          <a:xfrm>
            <a:off x="1219200" y="7611074"/>
            <a:ext cx="4275012" cy="321430"/>
          </a:xfrm>
          <a:prstGeom prst="rect">
            <a:avLst/>
          </a:prstGeom>
        </p:spPr>
        <p:txBody>
          <a:bodyPr lIns="0" tIns="0" rIns="0" bIns="0" rtlCol="0" anchor="t">
            <a:spAutoFit/>
          </a:bodyPr>
          <a:lstStyle/>
          <a:p>
            <a:pPr algn="l">
              <a:lnSpc>
                <a:spcPts val="2469"/>
              </a:lnSpc>
            </a:pPr>
            <a:r>
              <a:rPr lang="en-US" sz="2245" dirty="0">
                <a:solidFill>
                  <a:srgbClr val="2C7695"/>
                </a:solidFill>
                <a:latin typeface="Montserrat"/>
                <a:ea typeface="Montserrat"/>
                <a:cs typeface="Montserrat"/>
                <a:sym typeface="Montserrat"/>
              </a:rPr>
              <a:t>Daniel Korolev, MRCI</a:t>
            </a:r>
          </a:p>
        </p:txBody>
      </p:sp>
      <p:sp>
        <p:nvSpPr>
          <p:cNvPr id="17" name="TextBox 17"/>
          <p:cNvSpPr txBox="1"/>
          <p:nvPr/>
        </p:nvSpPr>
        <p:spPr>
          <a:xfrm>
            <a:off x="1219200" y="8211715"/>
            <a:ext cx="3175656" cy="403380"/>
          </a:xfrm>
          <a:prstGeom prst="rect">
            <a:avLst/>
          </a:prstGeom>
        </p:spPr>
        <p:txBody>
          <a:bodyPr lIns="0" tIns="0" rIns="0" bIns="0" rtlCol="0" anchor="t">
            <a:spAutoFit/>
          </a:bodyPr>
          <a:lstStyle/>
          <a:p>
            <a:pPr algn="l">
              <a:lnSpc>
                <a:spcPts val="3079"/>
              </a:lnSpc>
            </a:pPr>
            <a:r>
              <a:rPr lang="en-US" sz="2799" dirty="0">
                <a:solidFill>
                  <a:srgbClr val="2C7695"/>
                </a:solidFill>
                <a:latin typeface="DM Serif Display"/>
                <a:ea typeface="DM Serif Display"/>
                <a:cs typeface="DM Serif Display"/>
                <a:sym typeface="DM Serif Display"/>
              </a:rPr>
              <a:t>13/08/2025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42EC890B-35DD-A970-462C-7C45239726B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39CD2FB-5051-8235-4CBF-38CF7A808555}"/>
              </a:ext>
            </a:extLst>
          </p:cNvPr>
          <p:cNvGrpSpPr/>
          <p:nvPr/>
        </p:nvGrpSpPr>
        <p:grpSpPr>
          <a:xfrm>
            <a:off x="0" y="0"/>
            <a:ext cx="10167957" cy="1698942"/>
            <a:chOff x="0" y="0"/>
            <a:chExt cx="4070932" cy="592224"/>
          </a:xfrm>
        </p:grpSpPr>
        <p:sp>
          <p:nvSpPr>
            <p:cNvPr id="3" name="Freeform 3">
              <a:extLst>
                <a:ext uri="{FF2B5EF4-FFF2-40B4-BE49-F238E27FC236}">
                  <a16:creationId xmlns:a16="http://schemas.microsoft.com/office/drawing/2014/main" id="{5AF9907E-F218-CC6C-6D3F-D92A21D9C8A8}"/>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05E26142-719D-18C1-55E9-5844ED219AE8}"/>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3D23CF82-519F-FEFD-EDC9-209F94456804}"/>
              </a:ext>
            </a:extLst>
          </p:cNvPr>
          <p:cNvSpPr txBox="1"/>
          <p:nvPr/>
        </p:nvSpPr>
        <p:spPr>
          <a:xfrm>
            <a:off x="421472" y="585239"/>
            <a:ext cx="15659100" cy="575094"/>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03. </a:t>
            </a:r>
            <a:r>
              <a:rPr lang="en-US" sz="5400" dirty="0">
                <a:solidFill>
                  <a:srgbClr val="F9F5EF"/>
                </a:solidFill>
                <a:latin typeface="Montserrat"/>
                <a:ea typeface="Montserrat"/>
                <a:cs typeface="Montserrat"/>
                <a:sym typeface="Montserrat"/>
              </a:rPr>
              <a:t>What is a SOC code?</a:t>
            </a:r>
          </a:p>
        </p:txBody>
      </p:sp>
      <p:sp>
        <p:nvSpPr>
          <p:cNvPr id="7" name="TextBox 7">
            <a:extLst>
              <a:ext uri="{FF2B5EF4-FFF2-40B4-BE49-F238E27FC236}">
                <a16:creationId xmlns:a16="http://schemas.microsoft.com/office/drawing/2014/main" id="{A30D961D-2F02-077F-09F5-2833BA51B480}"/>
              </a:ext>
            </a:extLst>
          </p:cNvPr>
          <p:cNvSpPr txBox="1"/>
          <p:nvPr/>
        </p:nvSpPr>
        <p:spPr>
          <a:xfrm>
            <a:off x="762000" y="2464224"/>
            <a:ext cx="7886700" cy="6738063"/>
          </a:xfrm>
          <a:prstGeom prst="rect">
            <a:avLst/>
          </a:prstGeom>
        </p:spPr>
        <p:txBody>
          <a:bodyPr wrap="square" lIns="0" tIns="0" rIns="0" bIns="0" rtlCol="0" anchor="t">
            <a:spAutoFit/>
          </a:bodyPr>
          <a:lstStyle/>
          <a:p>
            <a:pPr algn="ctr"/>
            <a:r>
              <a:rPr lang="en-GB" sz="4000" dirty="0">
                <a:solidFill>
                  <a:srgbClr val="F9F5EF"/>
                </a:solidFill>
                <a:latin typeface="Montserrat"/>
                <a:ea typeface="Montserrat"/>
                <a:cs typeface="Montserrat"/>
                <a:sym typeface="Montserrat"/>
              </a:rPr>
              <a:t>Changing Employer on a Critical Skills Permit:</a:t>
            </a:r>
          </a:p>
          <a:p>
            <a:pPr algn="ctr">
              <a:lnSpc>
                <a:spcPts val="3640"/>
              </a:lnSpc>
            </a:pPr>
            <a:endParaRPr lang="en-GB" sz="40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CSEP  holders can change to an employer across a broader category of employment, for example, different engineering roles ( identified by its 3-digit SOC code). </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For Example Soc code 211- Natural and Social Science Professionals. Chemical scientist, medical laboratory scientist, biological scientist and biochemist, physical scientist in manufacturing etc.</a:t>
            </a:r>
          </a:p>
          <a:p>
            <a:pPr algn="ctr">
              <a:lnSpc>
                <a:spcPts val="3640"/>
              </a:lnSpc>
            </a:pPr>
            <a:endParaRPr lang="en-GB" sz="26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BC5D513A-D758-D201-0F04-AE419F8BB099}"/>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01F7BD23-5EF8-E040-DB1A-839D89D3DE7E}"/>
              </a:ext>
            </a:extLst>
          </p:cNvPr>
          <p:cNvGrpSpPr/>
          <p:nvPr/>
        </p:nvGrpSpPr>
        <p:grpSpPr>
          <a:xfrm rot="5400000">
            <a:off x="10599190" y="-1426833"/>
            <a:ext cx="1688857" cy="4599237"/>
            <a:chOff x="19696" y="22225"/>
            <a:chExt cx="1173013" cy="3194448"/>
          </a:xfrm>
        </p:grpSpPr>
        <p:sp>
          <p:nvSpPr>
            <p:cNvPr id="11" name="Freeform 11">
              <a:extLst>
                <a:ext uri="{FF2B5EF4-FFF2-40B4-BE49-F238E27FC236}">
                  <a16:creationId xmlns:a16="http://schemas.microsoft.com/office/drawing/2014/main" id="{DC2AD62B-0415-8F63-7B66-2BCF996519F4}"/>
                </a:ext>
              </a:extLst>
            </p:cNvPr>
            <p:cNvSpPr/>
            <p:nvPr/>
          </p:nvSpPr>
          <p:spPr>
            <a:xfrm>
              <a:off x="19696" y="2505473"/>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7EC16F05-D903-3901-7317-54B717DE721F}"/>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751759A3-767F-6C28-608E-A5EBBE5645B8}"/>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pic>
        <p:nvPicPr>
          <p:cNvPr id="5" name="Picture 4" descr="A screenshot of a computer&#10;&#10;Description automatically generated">
            <a:extLst>
              <a:ext uri="{FF2B5EF4-FFF2-40B4-BE49-F238E27FC236}">
                <a16:creationId xmlns:a16="http://schemas.microsoft.com/office/drawing/2014/main" id="{6395AC2C-97E8-39B7-C9EB-DB3689B58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302" y="2705100"/>
            <a:ext cx="7847161" cy="5257800"/>
          </a:xfrm>
          <a:prstGeom prst="rect">
            <a:avLst/>
          </a:prstGeom>
          <a:ln w="28575">
            <a:solidFill>
              <a:schemeClr val="accent1"/>
            </a:solidFill>
          </a:ln>
        </p:spPr>
      </p:pic>
    </p:spTree>
    <p:extLst>
      <p:ext uri="{BB962C8B-B14F-4D97-AF65-F5344CB8AC3E}">
        <p14:creationId xmlns:p14="http://schemas.microsoft.com/office/powerpoint/2010/main" val="128321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01C7E5E9-B1CF-C0F4-85CB-EF1016FE063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C1154F7-D98C-8F62-64E6-02AD173DAB7D}"/>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AF48EE32-BD09-71D2-5B7B-C8B6ACD21ABA}"/>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067D2A7A-F5D4-59C9-9859-EB066BB29633}"/>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6D7BEDE7-7F5D-677E-7E69-AAEAAB6AB2FF}"/>
              </a:ext>
            </a:extLst>
          </p:cNvPr>
          <p:cNvSpPr txBox="1"/>
          <p:nvPr/>
        </p:nvSpPr>
        <p:spPr>
          <a:xfrm>
            <a:off x="228600" y="590281"/>
            <a:ext cx="17297400" cy="1113703"/>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04. Benefits of Change of Employer</a:t>
            </a:r>
            <a:endParaRPr lang="en-US" sz="5400" dirty="0">
              <a:solidFill>
                <a:srgbClr val="F9F5EF"/>
              </a:solidFill>
              <a:latin typeface="Montserrat"/>
              <a:ea typeface="Montserrat"/>
              <a:cs typeface="Montserrat"/>
              <a:sym typeface="Montserrat"/>
            </a:endParaRPr>
          </a:p>
          <a:p>
            <a:pPr>
              <a:lnSpc>
                <a:spcPts val="4199"/>
              </a:lnSpc>
            </a:pPr>
            <a:endParaRPr lang="en-US" sz="5400" dirty="0">
              <a:solidFill>
                <a:srgbClr val="F9F5EF"/>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29189AA6-9FD9-F576-43D3-80ECF4297BA0}"/>
              </a:ext>
            </a:extLst>
          </p:cNvPr>
          <p:cNvSpPr txBox="1"/>
          <p:nvPr/>
        </p:nvSpPr>
        <p:spPr>
          <a:xfrm>
            <a:off x="1033443" y="2390021"/>
            <a:ext cx="16230600" cy="5506957"/>
          </a:xfrm>
          <a:prstGeom prst="rect">
            <a:avLst/>
          </a:prstGeom>
        </p:spPr>
        <p:txBody>
          <a:bodyPr lIns="0" tIns="0" rIns="0" bIns="0" rtlCol="0" anchor="t">
            <a:spAutoFit/>
          </a:bodyPr>
          <a:lstStyle/>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No reason needed to change employer after 9 months.</a:t>
            </a:r>
          </a:p>
          <a:p>
            <a:pPr marL="457200" indent="-457200" algn="just">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Potential way out of exploitative workplace, even before the 9 months elapses.</a:t>
            </a:r>
          </a:p>
          <a:p>
            <a:pPr marL="457200" indent="-457200" algn="just">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No Labour Market Needs Test (LMNT) is required.</a:t>
            </a:r>
          </a:p>
          <a:p>
            <a:pPr marL="457200" indent="-457200" algn="just">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No fee for this process and relatively short processing times.</a:t>
            </a:r>
          </a:p>
          <a:p>
            <a:pPr marL="457200" indent="-457200" algn="just">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Can use Change of Employer up to 3 times.</a:t>
            </a:r>
          </a:p>
          <a:p>
            <a:pPr marL="457200" indent="-457200" algn="just">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No documentation or information is needed from the old employer. </a:t>
            </a:r>
            <a:r>
              <a:rPr lang="en-GB" sz="2600" b="1" dirty="0">
                <a:solidFill>
                  <a:srgbClr val="F9F5EF"/>
                </a:solidFill>
                <a:latin typeface="Montserrat"/>
                <a:ea typeface="Montserrat"/>
                <a:cs typeface="Montserrat"/>
                <a:sym typeface="Montserrat"/>
              </a:rPr>
              <a:t>Again, no need to resign in advance!</a:t>
            </a:r>
            <a:endParaRPr lang="en-GB" sz="26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DCBFDDD8-0C35-4FF4-3442-E56E13E768E5}"/>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5E3DDAF7-71D9-696A-F0B1-02C1CD437F03}"/>
              </a:ext>
            </a:extLst>
          </p:cNvPr>
          <p:cNvGrpSpPr/>
          <p:nvPr/>
        </p:nvGrpSpPr>
        <p:grpSpPr>
          <a:xfrm rot="5400000">
            <a:off x="16931593" y="327408"/>
            <a:ext cx="1688857" cy="1023957"/>
            <a:chOff x="0" y="0"/>
            <a:chExt cx="1173013" cy="711200"/>
          </a:xfrm>
        </p:grpSpPr>
        <p:sp>
          <p:nvSpPr>
            <p:cNvPr id="11" name="Freeform 11">
              <a:extLst>
                <a:ext uri="{FF2B5EF4-FFF2-40B4-BE49-F238E27FC236}">
                  <a16:creationId xmlns:a16="http://schemas.microsoft.com/office/drawing/2014/main" id="{04E155AF-F5B9-03DE-3EC4-8F5CE7804749}"/>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a:extLst>
                <a:ext uri="{FF2B5EF4-FFF2-40B4-BE49-F238E27FC236}">
                  <a16:creationId xmlns:a16="http://schemas.microsoft.com/office/drawing/2014/main" id="{7DF145EF-6CDC-9BFB-2FFF-2F3D58E8FA73}"/>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326C7876-4D36-44EB-E242-DF872349381F}"/>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Tree>
    <p:extLst>
      <p:ext uri="{BB962C8B-B14F-4D97-AF65-F5344CB8AC3E}">
        <p14:creationId xmlns:p14="http://schemas.microsoft.com/office/powerpoint/2010/main" val="371610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1694F1-C67C-DC8A-DD0F-5970BA9702E6}"/>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162751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73425085-CA10-A51B-54F6-25351CE088D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C163107-2DE5-7DDA-8F3D-3DF7A78CF002}"/>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1E144D82-1A04-EDEB-CDA2-64D7649A5715}"/>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D572CFE3-8548-CA47-0B6F-CD994FE460C8}"/>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67E206EE-6D44-98B9-B582-7921B192C599}"/>
              </a:ext>
            </a:extLst>
          </p:cNvPr>
          <p:cNvSpPr txBox="1"/>
          <p:nvPr/>
        </p:nvSpPr>
        <p:spPr>
          <a:xfrm>
            <a:off x="228600" y="590281"/>
            <a:ext cx="17297400" cy="1113703"/>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05. How to apply using the new DETE portal</a:t>
            </a:r>
            <a:endParaRPr lang="en-US" sz="5400" dirty="0">
              <a:solidFill>
                <a:srgbClr val="F9F5EF"/>
              </a:solidFill>
              <a:latin typeface="Montserrat"/>
              <a:ea typeface="Montserrat"/>
              <a:cs typeface="Montserrat"/>
              <a:sym typeface="Montserrat"/>
            </a:endParaRPr>
          </a:p>
          <a:p>
            <a:pPr>
              <a:lnSpc>
                <a:spcPts val="4199"/>
              </a:lnSpc>
            </a:pPr>
            <a:endParaRPr lang="en-US" sz="5400" dirty="0">
              <a:solidFill>
                <a:srgbClr val="F9F5EF"/>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42A9DB7A-2E14-45C8-81EB-D2D89ECC24BC}"/>
              </a:ext>
            </a:extLst>
          </p:cNvPr>
          <p:cNvSpPr txBox="1"/>
          <p:nvPr/>
        </p:nvSpPr>
        <p:spPr>
          <a:xfrm>
            <a:off x="1028700" y="2368351"/>
            <a:ext cx="16230600" cy="2736968"/>
          </a:xfrm>
          <a:prstGeom prst="rect">
            <a:avLst/>
          </a:prstGeom>
        </p:spPr>
        <p:txBody>
          <a:bodyPr lIns="0" tIns="0" rIns="0" bIns="0" rtlCol="0" anchor="t">
            <a:spAutoFit/>
          </a:bodyPr>
          <a:lstStyle/>
          <a:p>
            <a:pPr algn="ctr">
              <a:lnSpc>
                <a:spcPts val="3640"/>
              </a:lnSpc>
            </a:pPr>
            <a:r>
              <a:rPr lang="en-GB" sz="4400" dirty="0">
                <a:solidFill>
                  <a:srgbClr val="F9F5EF"/>
                </a:solidFill>
                <a:latin typeface="Montserrat"/>
                <a:ea typeface="Montserrat"/>
                <a:cs typeface="Montserrat"/>
                <a:sym typeface="Montserrat"/>
              </a:rPr>
              <a:t>What an Applicant Needs to Apply:</a:t>
            </a:r>
          </a:p>
          <a:p>
            <a:pPr>
              <a:lnSpc>
                <a:spcPts val="3640"/>
              </a:lnSpc>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A new employer is required, who needs to create an account on the DETE Portal as well.</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The following documents are required:</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1B1FB768-43C1-90BB-506F-598696902564}"/>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B60E00B0-FA0C-77A5-B2D1-ED5D959FAECE}"/>
              </a:ext>
            </a:extLst>
          </p:cNvPr>
          <p:cNvGrpSpPr/>
          <p:nvPr/>
        </p:nvGrpSpPr>
        <p:grpSpPr>
          <a:xfrm rot="5400000">
            <a:off x="16931593" y="327408"/>
            <a:ext cx="1688857" cy="1023957"/>
            <a:chOff x="0" y="0"/>
            <a:chExt cx="1173013" cy="711200"/>
          </a:xfrm>
        </p:grpSpPr>
        <p:sp>
          <p:nvSpPr>
            <p:cNvPr id="11" name="Freeform 11">
              <a:extLst>
                <a:ext uri="{FF2B5EF4-FFF2-40B4-BE49-F238E27FC236}">
                  <a16:creationId xmlns:a16="http://schemas.microsoft.com/office/drawing/2014/main" id="{C254AE70-4517-763D-F945-44A792E3BEC3}"/>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a:extLst>
                <a:ext uri="{FF2B5EF4-FFF2-40B4-BE49-F238E27FC236}">
                  <a16:creationId xmlns:a16="http://schemas.microsoft.com/office/drawing/2014/main" id="{F00E8157-BB2C-EC5C-C2A2-44C907D84703}"/>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4F8798FC-4473-4F49-F519-88118B7D54F4}"/>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pic>
        <p:nvPicPr>
          <p:cNvPr id="8" name="Picture 7">
            <a:extLst>
              <a:ext uri="{FF2B5EF4-FFF2-40B4-BE49-F238E27FC236}">
                <a16:creationId xmlns:a16="http://schemas.microsoft.com/office/drawing/2014/main" id="{91485909-D7AD-0382-9E3A-8E0955AFBCBA}"/>
              </a:ext>
            </a:extLst>
          </p:cNvPr>
          <p:cNvPicPr>
            <a:picLocks noChangeAspect="1"/>
          </p:cNvPicPr>
          <p:nvPr/>
        </p:nvPicPr>
        <p:blipFill>
          <a:blip r:embed="rId3"/>
          <a:stretch>
            <a:fillRect/>
          </a:stretch>
        </p:blipFill>
        <p:spPr>
          <a:xfrm>
            <a:off x="3467100" y="4762500"/>
            <a:ext cx="10820400" cy="4147458"/>
          </a:xfrm>
          <a:prstGeom prst="rect">
            <a:avLst/>
          </a:prstGeom>
        </p:spPr>
      </p:pic>
    </p:spTree>
    <p:extLst>
      <p:ext uri="{BB962C8B-B14F-4D97-AF65-F5344CB8AC3E}">
        <p14:creationId xmlns:p14="http://schemas.microsoft.com/office/powerpoint/2010/main" val="318353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5DB18A51-2665-FD6A-47AF-FBE447C55E1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79250F6-BD25-C4D1-AEDF-9F2B0E59DEC8}"/>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5E84C467-49E1-6827-EDA0-9BF93DB98513}"/>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C46EEDB8-2C78-33AA-2AFF-1AE24FA7D956}"/>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54916585-EB90-83DC-7751-F2FCD3C0EB8B}"/>
              </a:ext>
            </a:extLst>
          </p:cNvPr>
          <p:cNvSpPr txBox="1"/>
          <p:nvPr/>
        </p:nvSpPr>
        <p:spPr>
          <a:xfrm>
            <a:off x="228600" y="590281"/>
            <a:ext cx="17297400" cy="1113703"/>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05. How to apply using the new DETE portal</a:t>
            </a:r>
            <a:endParaRPr lang="en-US" sz="5400" dirty="0">
              <a:solidFill>
                <a:srgbClr val="F9F5EF"/>
              </a:solidFill>
              <a:latin typeface="Montserrat"/>
              <a:ea typeface="Montserrat"/>
              <a:cs typeface="Montserrat"/>
              <a:sym typeface="Montserrat"/>
            </a:endParaRPr>
          </a:p>
          <a:p>
            <a:pPr>
              <a:lnSpc>
                <a:spcPts val="4199"/>
              </a:lnSpc>
            </a:pPr>
            <a:endParaRPr lang="en-US" sz="5400" dirty="0">
              <a:solidFill>
                <a:srgbClr val="F9F5EF"/>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E16E6602-9CD5-60F5-B195-19D899310735}"/>
              </a:ext>
            </a:extLst>
          </p:cNvPr>
          <p:cNvSpPr txBox="1"/>
          <p:nvPr/>
        </p:nvSpPr>
        <p:spPr>
          <a:xfrm>
            <a:off x="1028700" y="2368351"/>
            <a:ext cx="16230600" cy="4121962"/>
          </a:xfrm>
          <a:prstGeom prst="rect">
            <a:avLst/>
          </a:prstGeom>
        </p:spPr>
        <p:txBody>
          <a:bodyPr lIns="0" tIns="0" rIns="0" bIns="0" rtlCol="0" anchor="t">
            <a:spAutoFit/>
          </a:bodyPr>
          <a:lstStyle/>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Change of Employer is operated through the DETE portal since April 2025.</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Make an account (both the employee and employer must) here: </a:t>
            </a:r>
            <a:r>
              <a:rPr lang="en-GB" sz="2600" dirty="0">
                <a:solidFill>
                  <a:schemeClr val="bg1"/>
                </a:solidFill>
                <a:latin typeface="Montserrat"/>
                <a:ea typeface="Montserrat"/>
                <a:cs typeface="Montserrat"/>
                <a:sym typeface="Montserrat"/>
              </a:rPr>
              <a:t>https://employmentpermits.enterprise.gov.ie</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If there are issues with creating an account, email epos@enterprise.gov.ie</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28C10452-8179-6A5C-FF7C-33FA44BB5D9C}"/>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E1FFD40F-30A1-98EA-7950-D4EAEEE94926}"/>
              </a:ext>
            </a:extLst>
          </p:cNvPr>
          <p:cNvGrpSpPr/>
          <p:nvPr/>
        </p:nvGrpSpPr>
        <p:grpSpPr>
          <a:xfrm rot="5400000">
            <a:off x="16931593" y="327408"/>
            <a:ext cx="1688857" cy="1023957"/>
            <a:chOff x="0" y="0"/>
            <a:chExt cx="1173013" cy="711200"/>
          </a:xfrm>
        </p:grpSpPr>
        <p:sp>
          <p:nvSpPr>
            <p:cNvPr id="11" name="Freeform 11">
              <a:extLst>
                <a:ext uri="{FF2B5EF4-FFF2-40B4-BE49-F238E27FC236}">
                  <a16:creationId xmlns:a16="http://schemas.microsoft.com/office/drawing/2014/main" id="{1643A66C-F5DC-607C-B82A-4FF28122FE43}"/>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a:extLst>
                <a:ext uri="{FF2B5EF4-FFF2-40B4-BE49-F238E27FC236}">
                  <a16:creationId xmlns:a16="http://schemas.microsoft.com/office/drawing/2014/main" id="{0131D9BB-922C-BB10-1C4E-17DD43B297FB}"/>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1FF3189C-8163-0EE4-09B1-E61C5BCE9D4D}"/>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pic>
        <p:nvPicPr>
          <p:cNvPr id="14" name="Picture 13">
            <a:extLst>
              <a:ext uri="{FF2B5EF4-FFF2-40B4-BE49-F238E27FC236}">
                <a16:creationId xmlns:a16="http://schemas.microsoft.com/office/drawing/2014/main" id="{EB87C524-2DCC-5EEE-AD06-AC09E9916D28}"/>
              </a:ext>
            </a:extLst>
          </p:cNvPr>
          <p:cNvPicPr>
            <a:picLocks noChangeAspect="1"/>
          </p:cNvPicPr>
          <p:nvPr/>
        </p:nvPicPr>
        <p:blipFill>
          <a:blip r:embed="rId3"/>
          <a:stretch>
            <a:fillRect/>
          </a:stretch>
        </p:blipFill>
        <p:spPr>
          <a:xfrm>
            <a:off x="4933588" y="5315687"/>
            <a:ext cx="7887424" cy="3677986"/>
          </a:xfrm>
          <a:prstGeom prst="rect">
            <a:avLst/>
          </a:prstGeom>
        </p:spPr>
      </p:pic>
    </p:spTree>
    <p:extLst>
      <p:ext uri="{BB962C8B-B14F-4D97-AF65-F5344CB8AC3E}">
        <p14:creationId xmlns:p14="http://schemas.microsoft.com/office/powerpoint/2010/main" val="117858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99A76A51-20F1-F665-4BFB-F726CA564C9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754BBA2-44D9-9ED3-5110-30F80AD5F7F1}"/>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F69F2ED9-B163-AA53-37DA-2A8D2DAD8026}"/>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2EB0393C-0312-20CC-977B-311E16B6F3C0}"/>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5EC35DFB-99FF-32D9-01DB-FBA60EF3AAC1}"/>
              </a:ext>
            </a:extLst>
          </p:cNvPr>
          <p:cNvSpPr txBox="1"/>
          <p:nvPr/>
        </p:nvSpPr>
        <p:spPr>
          <a:xfrm>
            <a:off x="228600" y="590281"/>
            <a:ext cx="17297400" cy="1113703"/>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05. How to apply using the new DETE portal</a:t>
            </a:r>
            <a:endParaRPr lang="en-US" sz="5400" dirty="0">
              <a:solidFill>
                <a:srgbClr val="F9F5EF"/>
              </a:solidFill>
              <a:latin typeface="Montserrat"/>
              <a:ea typeface="Montserrat"/>
              <a:cs typeface="Montserrat"/>
              <a:sym typeface="Montserrat"/>
            </a:endParaRPr>
          </a:p>
          <a:p>
            <a:pPr>
              <a:lnSpc>
                <a:spcPts val="4199"/>
              </a:lnSpc>
            </a:pPr>
            <a:endParaRPr lang="en-US" sz="5400" dirty="0">
              <a:solidFill>
                <a:srgbClr val="F9F5EF"/>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C2557D0E-3ECF-C170-BF4D-FD76E3A8FB79}"/>
              </a:ext>
            </a:extLst>
          </p:cNvPr>
          <p:cNvSpPr txBox="1"/>
          <p:nvPr/>
        </p:nvSpPr>
        <p:spPr>
          <a:xfrm>
            <a:off x="1028700" y="2368351"/>
            <a:ext cx="16230600" cy="7353616"/>
          </a:xfrm>
          <a:prstGeom prst="rect">
            <a:avLst/>
          </a:prstGeom>
        </p:spPr>
        <p:txBody>
          <a:bodyPr lIns="0" tIns="0" rIns="0" bIns="0" rtlCol="0" anchor="t">
            <a:spAutoFit/>
          </a:bodyPr>
          <a:lstStyle/>
          <a:p>
            <a:pPr algn="ctr">
              <a:lnSpc>
                <a:spcPts val="3640"/>
              </a:lnSpc>
            </a:pPr>
            <a:r>
              <a:rPr lang="en-GB" sz="4000" dirty="0">
                <a:solidFill>
                  <a:srgbClr val="F9F5EF"/>
                </a:solidFill>
                <a:latin typeface="Montserrat"/>
                <a:ea typeface="Montserrat"/>
                <a:cs typeface="Montserrat"/>
                <a:sym typeface="Montserrat"/>
              </a:rPr>
              <a:t>Steps to Apply:</a:t>
            </a:r>
          </a:p>
          <a:p>
            <a:pPr algn="ctr">
              <a:lnSpc>
                <a:spcPts val="3640"/>
              </a:lnSpc>
            </a:pPr>
            <a:endParaRPr lang="en-GB" sz="4000" dirty="0">
              <a:solidFill>
                <a:srgbClr val="F9F5EF"/>
              </a:solidFill>
              <a:latin typeface="Montserrat"/>
              <a:ea typeface="Montserrat"/>
              <a:cs typeface="Montserrat"/>
              <a:sym typeface="Montserrat"/>
            </a:endParaRPr>
          </a:p>
          <a:p>
            <a:pPr marL="514350" indent="-514350">
              <a:lnSpc>
                <a:spcPts val="3640"/>
              </a:lnSpc>
              <a:buFont typeface="+mj-lt"/>
              <a:buAutoNum type="arabicPeriod"/>
            </a:pPr>
            <a:r>
              <a:rPr lang="en-GB" sz="2600" dirty="0">
                <a:solidFill>
                  <a:srgbClr val="F9F5EF"/>
                </a:solidFill>
                <a:latin typeface="Montserrat"/>
                <a:ea typeface="Montserrat"/>
                <a:cs typeface="Montserrat"/>
                <a:sym typeface="Montserrat"/>
              </a:rPr>
              <a:t>Both the Employer and the Employee must create an account on the DETE portal.</a:t>
            </a:r>
          </a:p>
          <a:p>
            <a:pPr marL="514350" indent="-514350">
              <a:lnSpc>
                <a:spcPts val="3640"/>
              </a:lnSpc>
              <a:buFont typeface="+mj-lt"/>
              <a:buAutoNum type="arabicPeriod"/>
            </a:pPr>
            <a:r>
              <a:rPr lang="en-GB" sz="2600" dirty="0">
                <a:solidFill>
                  <a:srgbClr val="F9F5EF"/>
                </a:solidFill>
                <a:latin typeface="Montserrat"/>
                <a:ea typeface="Montserrat"/>
                <a:cs typeface="Montserrat"/>
                <a:sym typeface="Montserrat"/>
              </a:rPr>
              <a:t>The DETE recommends the employer begins the process. Employer needs to press the ‘Transfer Permit’ button, found above the ‘Permits’ grid on the home page.</a:t>
            </a:r>
          </a:p>
          <a:p>
            <a:pPr>
              <a:lnSpc>
                <a:spcPts val="3640"/>
              </a:lnSpc>
            </a:pPr>
            <a:r>
              <a:rPr lang="en-GB" sz="2600" dirty="0">
                <a:solidFill>
                  <a:srgbClr val="F9F5EF"/>
                </a:solidFill>
                <a:latin typeface="Montserrat"/>
                <a:ea typeface="Montserrat"/>
                <a:cs typeface="Montserrat"/>
                <a:sym typeface="Montserrat"/>
              </a:rPr>
              <a:t>2(a). If the employee begins the process, they must press the ‘Action’ button next to their active              	permit. A ‘Transfer’ button will be available at this point.</a:t>
            </a:r>
          </a:p>
          <a:p>
            <a:pPr marL="514350" indent="-514350">
              <a:lnSpc>
                <a:spcPts val="3640"/>
              </a:lnSpc>
              <a:buFont typeface="+mj-lt"/>
              <a:buAutoNum type="arabicPeriod" startAt="3"/>
            </a:pPr>
            <a:r>
              <a:rPr lang="en-GB" sz="2600" dirty="0">
                <a:solidFill>
                  <a:srgbClr val="F9F5EF"/>
                </a:solidFill>
                <a:latin typeface="Montserrat"/>
                <a:ea typeface="Montserrat"/>
                <a:cs typeface="Montserrat"/>
                <a:sym typeface="Montserrat"/>
              </a:rPr>
              <a:t>Both the employer and the employee will need to answer all required questions and attach supporting documents.</a:t>
            </a:r>
          </a:p>
          <a:p>
            <a:pPr marL="514350" indent="-514350">
              <a:lnSpc>
                <a:spcPts val="3640"/>
              </a:lnSpc>
              <a:buFont typeface="+mj-lt"/>
              <a:buAutoNum type="arabicPeriod" startAt="3"/>
            </a:pPr>
            <a:r>
              <a:rPr lang="en-GB" sz="2600" dirty="0">
                <a:solidFill>
                  <a:srgbClr val="F9F5EF"/>
                </a:solidFill>
                <a:latin typeface="Montserrat"/>
                <a:ea typeface="Montserrat"/>
                <a:cs typeface="Montserrat"/>
                <a:sym typeface="Montserrat"/>
              </a:rPr>
              <a:t>Submit the application, wait until the permit has been changed. An employee legally cannot start working with the new employer before this.</a:t>
            </a:r>
          </a:p>
          <a:p>
            <a:pPr marL="514350" indent="-514350">
              <a:lnSpc>
                <a:spcPts val="3640"/>
              </a:lnSpc>
              <a:buFont typeface="+mj-lt"/>
              <a:buAutoNum type="arabicPeriod" startAt="3"/>
            </a:pPr>
            <a:r>
              <a:rPr lang="en-GB" sz="2600" b="1" dirty="0">
                <a:solidFill>
                  <a:srgbClr val="F9F5EF"/>
                </a:solidFill>
                <a:latin typeface="Montserrat"/>
                <a:ea typeface="Montserrat"/>
                <a:cs typeface="Montserrat"/>
                <a:sym typeface="Montserrat"/>
              </a:rPr>
              <a:t>Employee must start with new employer within one month of changed permit being issued.</a:t>
            </a:r>
          </a:p>
          <a:p>
            <a:pPr marL="514350" indent="-514350">
              <a:lnSpc>
                <a:spcPts val="3640"/>
              </a:lnSpc>
              <a:buFont typeface="+mj-lt"/>
              <a:buAutoNum type="arabicPeriod" startAt="3"/>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83A368D7-94A1-D911-0B6A-8B1280AC4FE3}"/>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A74C55BD-FCDA-EBE2-E651-9BE3973BDD66}"/>
              </a:ext>
            </a:extLst>
          </p:cNvPr>
          <p:cNvGrpSpPr/>
          <p:nvPr/>
        </p:nvGrpSpPr>
        <p:grpSpPr>
          <a:xfrm rot="5400000">
            <a:off x="16931593" y="327408"/>
            <a:ext cx="1688857" cy="1023957"/>
            <a:chOff x="0" y="0"/>
            <a:chExt cx="1173013" cy="711200"/>
          </a:xfrm>
        </p:grpSpPr>
        <p:sp>
          <p:nvSpPr>
            <p:cNvPr id="11" name="Freeform 11">
              <a:extLst>
                <a:ext uri="{FF2B5EF4-FFF2-40B4-BE49-F238E27FC236}">
                  <a16:creationId xmlns:a16="http://schemas.microsoft.com/office/drawing/2014/main" id="{FA878642-8F59-D82B-E5D8-FFF3AA7F9B28}"/>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a:extLst>
                <a:ext uri="{FF2B5EF4-FFF2-40B4-BE49-F238E27FC236}">
                  <a16:creationId xmlns:a16="http://schemas.microsoft.com/office/drawing/2014/main" id="{C1A25955-4AEB-B434-1E29-209B6066384D}"/>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89483EDF-C7B3-ECC9-A014-7CB2478038EA}"/>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Tree>
    <p:extLst>
      <p:ext uri="{BB962C8B-B14F-4D97-AF65-F5344CB8AC3E}">
        <p14:creationId xmlns:p14="http://schemas.microsoft.com/office/powerpoint/2010/main" val="221557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9D40AB69-8544-ED5E-C4A1-13FF309DB5C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847F1FD-9146-C110-F0A5-CEF482219A41}"/>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5EF946A9-838D-006F-779B-E0581A014908}"/>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121AA98B-8199-CDF7-53B2-933ED2AC5BFB}"/>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5F568167-ED7F-E84D-CF12-9F4776BCA53C}"/>
              </a:ext>
            </a:extLst>
          </p:cNvPr>
          <p:cNvSpPr txBox="1"/>
          <p:nvPr/>
        </p:nvSpPr>
        <p:spPr>
          <a:xfrm>
            <a:off x="228600" y="590281"/>
            <a:ext cx="17297400" cy="1113703"/>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05. How to apply using the new DETE portal</a:t>
            </a:r>
            <a:endParaRPr lang="en-US" sz="5400" dirty="0">
              <a:solidFill>
                <a:srgbClr val="F9F5EF"/>
              </a:solidFill>
              <a:latin typeface="Montserrat"/>
              <a:ea typeface="Montserrat"/>
              <a:cs typeface="Montserrat"/>
              <a:sym typeface="Montserrat"/>
            </a:endParaRPr>
          </a:p>
          <a:p>
            <a:pPr>
              <a:lnSpc>
                <a:spcPts val="4199"/>
              </a:lnSpc>
            </a:pPr>
            <a:endParaRPr lang="en-US" sz="54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A8E08F6B-8D66-ED03-26B5-2E648D3F93B8}"/>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4F8B8B01-F57E-960D-88E5-E79F9095BF7D}"/>
              </a:ext>
            </a:extLst>
          </p:cNvPr>
          <p:cNvGrpSpPr/>
          <p:nvPr/>
        </p:nvGrpSpPr>
        <p:grpSpPr>
          <a:xfrm rot="5400000">
            <a:off x="16931593" y="327408"/>
            <a:ext cx="1688857" cy="1023957"/>
            <a:chOff x="0" y="0"/>
            <a:chExt cx="1173013" cy="711200"/>
          </a:xfrm>
        </p:grpSpPr>
        <p:sp>
          <p:nvSpPr>
            <p:cNvPr id="11" name="Freeform 11">
              <a:extLst>
                <a:ext uri="{FF2B5EF4-FFF2-40B4-BE49-F238E27FC236}">
                  <a16:creationId xmlns:a16="http://schemas.microsoft.com/office/drawing/2014/main" id="{E5CC68CF-444D-6AF5-39EC-A437B3DAE95A}"/>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a:extLst>
                <a:ext uri="{FF2B5EF4-FFF2-40B4-BE49-F238E27FC236}">
                  <a16:creationId xmlns:a16="http://schemas.microsoft.com/office/drawing/2014/main" id="{EF852812-F1B0-5264-1858-00424A425774}"/>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C83D4D28-5603-41A9-860D-C90267B68629}"/>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pic>
        <p:nvPicPr>
          <p:cNvPr id="17" name="Picture 16" descr="A screenshot of a computer&#10;&#10;AI-generated content may be incorrect.">
            <a:extLst>
              <a:ext uri="{FF2B5EF4-FFF2-40B4-BE49-F238E27FC236}">
                <a16:creationId xmlns:a16="http://schemas.microsoft.com/office/drawing/2014/main" id="{1587B36F-556B-3983-FA29-D594C91A3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96723"/>
            <a:ext cx="10471018" cy="3200400"/>
          </a:xfrm>
          <a:prstGeom prst="rect">
            <a:avLst/>
          </a:prstGeom>
        </p:spPr>
      </p:pic>
      <p:sp>
        <p:nvSpPr>
          <p:cNvPr id="19" name="TextBox 18">
            <a:extLst>
              <a:ext uri="{FF2B5EF4-FFF2-40B4-BE49-F238E27FC236}">
                <a16:creationId xmlns:a16="http://schemas.microsoft.com/office/drawing/2014/main" id="{1352E261-A316-F79A-5CFC-D1F4C1B3CCDB}"/>
              </a:ext>
            </a:extLst>
          </p:cNvPr>
          <p:cNvSpPr txBox="1"/>
          <p:nvPr/>
        </p:nvSpPr>
        <p:spPr>
          <a:xfrm>
            <a:off x="4257368" y="2025230"/>
            <a:ext cx="9239864" cy="565348"/>
          </a:xfrm>
          <a:prstGeom prst="rect">
            <a:avLst/>
          </a:prstGeom>
          <a:noFill/>
        </p:spPr>
        <p:txBody>
          <a:bodyPr wrap="square">
            <a:spAutoFit/>
          </a:bodyPr>
          <a:lstStyle/>
          <a:p>
            <a:pPr algn="ctr">
              <a:lnSpc>
                <a:spcPts val="3640"/>
              </a:lnSpc>
            </a:pPr>
            <a:r>
              <a:rPr lang="en-GB" sz="4000" dirty="0">
                <a:solidFill>
                  <a:srgbClr val="F9F5EF"/>
                </a:solidFill>
                <a:latin typeface="Montserrat"/>
                <a:ea typeface="Montserrat"/>
                <a:cs typeface="Montserrat"/>
                <a:sym typeface="Montserrat"/>
              </a:rPr>
              <a:t>For Employee to Begin Process:</a:t>
            </a:r>
          </a:p>
        </p:txBody>
      </p:sp>
      <p:pic>
        <p:nvPicPr>
          <p:cNvPr id="21" name="Picture 20" descr="A screenshot of a computer&#10;&#10;AI-generated content may be incorrect.">
            <a:extLst>
              <a:ext uri="{FF2B5EF4-FFF2-40B4-BE49-F238E27FC236}">
                <a16:creationId xmlns:a16="http://schemas.microsoft.com/office/drawing/2014/main" id="{89FF2058-59DC-DCC3-7CAF-B7283E79F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937" y="5975656"/>
            <a:ext cx="10471017" cy="3200393"/>
          </a:xfrm>
          <a:prstGeom prst="rect">
            <a:avLst/>
          </a:prstGeom>
        </p:spPr>
      </p:pic>
      <p:pic>
        <p:nvPicPr>
          <p:cNvPr id="23" name="Graphic 22" descr="Badge with solid fill">
            <a:extLst>
              <a:ext uri="{FF2B5EF4-FFF2-40B4-BE49-F238E27FC236}">
                <a16:creationId xmlns:a16="http://schemas.microsoft.com/office/drawing/2014/main" id="{7F3229EB-05BC-8ECC-B7A2-6DA5F19B6E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6387" y="7941450"/>
            <a:ext cx="1297800" cy="1297800"/>
          </a:xfrm>
          <a:prstGeom prst="rect">
            <a:avLst/>
          </a:prstGeom>
        </p:spPr>
      </p:pic>
      <p:pic>
        <p:nvPicPr>
          <p:cNvPr id="25" name="Graphic 24" descr="Badge 1 with solid fill">
            <a:extLst>
              <a:ext uri="{FF2B5EF4-FFF2-40B4-BE49-F238E27FC236}">
                <a16:creationId xmlns:a16="http://schemas.microsoft.com/office/drawing/2014/main" id="{E480A8F7-0453-AD2D-202C-734D470559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200" y="4455206"/>
            <a:ext cx="1297800" cy="1297800"/>
          </a:xfrm>
          <a:prstGeom prst="rect">
            <a:avLst/>
          </a:prstGeom>
        </p:spPr>
      </p:pic>
    </p:spTree>
    <p:extLst>
      <p:ext uri="{BB962C8B-B14F-4D97-AF65-F5344CB8AC3E}">
        <p14:creationId xmlns:p14="http://schemas.microsoft.com/office/powerpoint/2010/main" val="2043761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084214E5-BCA6-46E7-D530-B6F1926C179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22DDB91-C16A-BE90-3B8B-E3DAD0EC4368}"/>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EC5052DF-EA40-0EAE-6F91-EEB4C9DF6DC1}"/>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1B50D0F6-A34D-56FE-02B2-076FDE974061}"/>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37AB8531-0B27-336F-AF38-42D05B228374}"/>
              </a:ext>
            </a:extLst>
          </p:cNvPr>
          <p:cNvSpPr txBox="1"/>
          <p:nvPr/>
        </p:nvSpPr>
        <p:spPr>
          <a:xfrm>
            <a:off x="228600" y="590281"/>
            <a:ext cx="17297400" cy="1113703"/>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05. How to apply using the new DETE portal</a:t>
            </a:r>
            <a:endParaRPr lang="en-US" sz="5400" dirty="0">
              <a:solidFill>
                <a:srgbClr val="F9F5EF"/>
              </a:solidFill>
              <a:latin typeface="Montserrat"/>
              <a:ea typeface="Montserrat"/>
              <a:cs typeface="Montserrat"/>
              <a:sym typeface="Montserrat"/>
            </a:endParaRPr>
          </a:p>
          <a:p>
            <a:pPr>
              <a:lnSpc>
                <a:spcPts val="4199"/>
              </a:lnSpc>
            </a:pPr>
            <a:endParaRPr lang="en-US" sz="54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B294DC23-5829-DE8A-D0B8-D8193B40F113}"/>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D44B911C-CEEC-B6C4-A0E1-37A6D7F83442}"/>
              </a:ext>
            </a:extLst>
          </p:cNvPr>
          <p:cNvGrpSpPr/>
          <p:nvPr/>
        </p:nvGrpSpPr>
        <p:grpSpPr>
          <a:xfrm rot="5400000">
            <a:off x="16931593" y="327408"/>
            <a:ext cx="1688857" cy="1023957"/>
            <a:chOff x="0" y="0"/>
            <a:chExt cx="1173013" cy="711200"/>
          </a:xfrm>
        </p:grpSpPr>
        <p:sp>
          <p:nvSpPr>
            <p:cNvPr id="11" name="Freeform 11">
              <a:extLst>
                <a:ext uri="{FF2B5EF4-FFF2-40B4-BE49-F238E27FC236}">
                  <a16:creationId xmlns:a16="http://schemas.microsoft.com/office/drawing/2014/main" id="{8F672AB7-0A9B-3F66-8486-B0D3B46601E0}"/>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a:extLst>
                <a:ext uri="{FF2B5EF4-FFF2-40B4-BE49-F238E27FC236}">
                  <a16:creationId xmlns:a16="http://schemas.microsoft.com/office/drawing/2014/main" id="{ABA44D8D-879B-523F-750B-AF81D2EB7EFD}"/>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8E23D1B4-27FF-F7BA-CF8D-7664333C9946}"/>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19" name="TextBox 18">
            <a:extLst>
              <a:ext uri="{FF2B5EF4-FFF2-40B4-BE49-F238E27FC236}">
                <a16:creationId xmlns:a16="http://schemas.microsoft.com/office/drawing/2014/main" id="{9A21EFD3-4A80-A985-9790-CAC697D6209E}"/>
              </a:ext>
            </a:extLst>
          </p:cNvPr>
          <p:cNvSpPr txBox="1"/>
          <p:nvPr/>
        </p:nvSpPr>
        <p:spPr>
          <a:xfrm>
            <a:off x="4257368" y="2025230"/>
            <a:ext cx="9239864" cy="565348"/>
          </a:xfrm>
          <a:prstGeom prst="rect">
            <a:avLst/>
          </a:prstGeom>
          <a:noFill/>
        </p:spPr>
        <p:txBody>
          <a:bodyPr wrap="square">
            <a:spAutoFit/>
          </a:bodyPr>
          <a:lstStyle/>
          <a:p>
            <a:pPr algn="ctr">
              <a:lnSpc>
                <a:spcPts val="3640"/>
              </a:lnSpc>
            </a:pPr>
            <a:r>
              <a:rPr lang="en-GB" sz="4000" dirty="0">
                <a:solidFill>
                  <a:srgbClr val="F9F5EF"/>
                </a:solidFill>
                <a:latin typeface="Montserrat"/>
                <a:ea typeface="Montserrat"/>
                <a:cs typeface="Montserrat"/>
                <a:sym typeface="Montserrat"/>
              </a:rPr>
              <a:t>For Employer to Begin Process:</a:t>
            </a:r>
          </a:p>
        </p:txBody>
      </p:sp>
      <p:pic>
        <p:nvPicPr>
          <p:cNvPr id="23" name="Graphic 22" descr="Badge with solid fill">
            <a:extLst>
              <a:ext uri="{FF2B5EF4-FFF2-40B4-BE49-F238E27FC236}">
                <a16:creationId xmlns:a16="http://schemas.microsoft.com/office/drawing/2014/main" id="{040D8630-7B35-E64A-5D9B-29E51A18EA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6387" y="7941450"/>
            <a:ext cx="1297800" cy="1297800"/>
          </a:xfrm>
          <a:prstGeom prst="rect">
            <a:avLst/>
          </a:prstGeom>
        </p:spPr>
      </p:pic>
      <p:pic>
        <p:nvPicPr>
          <p:cNvPr id="25" name="Graphic 24" descr="Badge 1 with solid fill">
            <a:extLst>
              <a:ext uri="{FF2B5EF4-FFF2-40B4-BE49-F238E27FC236}">
                <a16:creationId xmlns:a16="http://schemas.microsoft.com/office/drawing/2014/main" id="{DC01F4CB-095B-25E2-3E36-6BA8575C9C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4455206"/>
            <a:ext cx="1297800" cy="1297800"/>
          </a:xfrm>
          <a:prstGeom prst="rect">
            <a:avLst/>
          </a:prstGeom>
        </p:spPr>
      </p:pic>
      <p:pic>
        <p:nvPicPr>
          <p:cNvPr id="7" name="Picture 6">
            <a:extLst>
              <a:ext uri="{FF2B5EF4-FFF2-40B4-BE49-F238E27FC236}">
                <a16:creationId xmlns:a16="http://schemas.microsoft.com/office/drawing/2014/main" id="{F213B1D9-04E0-3726-BDCC-D4EBD6E5C7DF}"/>
              </a:ext>
            </a:extLst>
          </p:cNvPr>
          <p:cNvPicPr>
            <a:picLocks noChangeAspect="1"/>
          </p:cNvPicPr>
          <p:nvPr/>
        </p:nvPicPr>
        <p:blipFill>
          <a:blip r:embed="rId7"/>
          <a:stretch>
            <a:fillRect/>
          </a:stretch>
        </p:blipFill>
        <p:spPr>
          <a:xfrm>
            <a:off x="1476784" y="3314374"/>
            <a:ext cx="14801032" cy="3658251"/>
          </a:xfrm>
          <a:prstGeom prst="rect">
            <a:avLst/>
          </a:prstGeom>
        </p:spPr>
      </p:pic>
    </p:spTree>
    <p:extLst>
      <p:ext uri="{BB962C8B-B14F-4D97-AF65-F5344CB8AC3E}">
        <p14:creationId xmlns:p14="http://schemas.microsoft.com/office/powerpoint/2010/main" val="371328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82506" cy="10287000"/>
            <a:chOff x="0" y="0"/>
            <a:chExt cx="6442704" cy="3585882"/>
          </a:xfrm>
        </p:grpSpPr>
        <p:sp>
          <p:nvSpPr>
            <p:cNvPr id="3" name="Freeform 3"/>
            <p:cNvSpPr/>
            <p:nvPr/>
          </p:nvSpPr>
          <p:spPr>
            <a:xfrm>
              <a:off x="0" y="0"/>
              <a:ext cx="6442704" cy="3585882"/>
            </a:xfrm>
            <a:custGeom>
              <a:avLst/>
              <a:gdLst/>
              <a:ahLst/>
              <a:cxnLst/>
              <a:rect l="l" t="t" r="r" b="b"/>
              <a:pathLst>
                <a:path w="6442704" h="3585882">
                  <a:moveTo>
                    <a:pt x="0" y="0"/>
                  </a:moveTo>
                  <a:lnTo>
                    <a:pt x="6442704" y="0"/>
                  </a:lnTo>
                  <a:lnTo>
                    <a:pt x="6442704" y="3585882"/>
                  </a:lnTo>
                  <a:lnTo>
                    <a:pt x="0" y="3585882"/>
                  </a:lnTo>
                  <a:close/>
                </a:path>
              </a:pathLst>
            </a:custGeom>
            <a:solidFill>
              <a:srgbClr val="F9F5EF"/>
            </a:solidFill>
          </p:spPr>
          <p:txBody>
            <a:bodyPr/>
            <a:lstStyle/>
            <a:p>
              <a:endParaRPr lang="en-IE"/>
            </a:p>
          </p:txBody>
        </p:sp>
        <p:sp>
          <p:nvSpPr>
            <p:cNvPr id="4" name="TextBox 4"/>
            <p:cNvSpPr txBox="1"/>
            <p:nvPr/>
          </p:nvSpPr>
          <p:spPr>
            <a:xfrm>
              <a:off x="0" y="-28575"/>
              <a:ext cx="6442704" cy="3614457"/>
            </a:xfrm>
            <a:prstGeom prst="rect">
              <a:avLst/>
            </a:prstGeom>
          </p:spPr>
          <p:txBody>
            <a:bodyPr lIns="50800" tIns="50800" rIns="50800" bIns="50800" rtlCol="0" anchor="ctr"/>
            <a:lstStyle/>
            <a:p>
              <a:pPr algn="ctr">
                <a:lnSpc>
                  <a:spcPts val="1960"/>
                </a:lnSpc>
              </a:pPr>
              <a:endParaRPr/>
            </a:p>
          </p:txBody>
        </p:sp>
      </p:grpSp>
      <p:sp>
        <p:nvSpPr>
          <p:cNvPr id="9" name="TextBox 9"/>
          <p:cNvSpPr txBox="1"/>
          <p:nvPr/>
        </p:nvSpPr>
        <p:spPr>
          <a:xfrm>
            <a:off x="745118" y="2205459"/>
            <a:ext cx="17390482" cy="10123605"/>
          </a:xfrm>
          <a:prstGeom prst="rect">
            <a:avLst/>
          </a:prstGeom>
        </p:spPr>
        <p:txBody>
          <a:bodyPr wrap="square" lIns="0" tIns="0" rIns="0" bIns="0" rtlCol="0" anchor="t">
            <a:spAutoFit/>
          </a:bodyPr>
          <a:lstStyle/>
          <a:p>
            <a:pPr marL="457200" indent="-457200">
              <a:lnSpc>
                <a:spcPts val="3640"/>
              </a:lnSpc>
              <a:buFont typeface="Arial" panose="020B0604020202020204" pitchFamily="34" charset="0"/>
              <a:buChar char="•"/>
            </a:pPr>
            <a:r>
              <a:rPr lang="de-DE" sz="2400" dirty="0">
                <a:solidFill>
                  <a:srgbClr val="1D3752"/>
                </a:solidFill>
                <a:latin typeface="Montserrat"/>
                <a:ea typeface="Montserrat"/>
                <a:cs typeface="Montserrat"/>
                <a:sym typeface="Montserrat"/>
              </a:rPr>
              <a:t>DETE Portal: </a:t>
            </a:r>
            <a:r>
              <a:rPr lang="en-GB" sz="2400" dirty="0">
                <a:solidFill>
                  <a:schemeClr val="bg1"/>
                </a:solidFill>
                <a:latin typeface="Montserrat"/>
                <a:ea typeface="Montserrat"/>
                <a:cs typeface="Montserrat"/>
                <a:sym typeface="Montserrat"/>
                <a:hlinkClick r:id="rId2"/>
              </a:rPr>
              <a:t>https://employmentpermits.enterprise.gov.ie</a:t>
            </a:r>
            <a:endParaRPr lang="en-GB" sz="2400" dirty="0">
              <a:solidFill>
                <a:schemeClr val="bg1"/>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400" dirty="0">
              <a:solidFill>
                <a:schemeClr val="bg1"/>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de-DE" sz="2400" dirty="0">
                <a:solidFill>
                  <a:srgbClr val="1D3752"/>
                </a:solidFill>
                <a:latin typeface="Montserrat"/>
                <a:ea typeface="Montserrat"/>
                <a:cs typeface="Montserrat"/>
                <a:sym typeface="Montserrat"/>
              </a:rPr>
              <a:t>DETE Info on Change of Employer: </a:t>
            </a:r>
            <a:r>
              <a:rPr lang="de-DE" sz="2400" dirty="0">
                <a:solidFill>
                  <a:srgbClr val="1D3752"/>
                </a:solidFill>
                <a:latin typeface="Montserrat"/>
                <a:ea typeface="Montserrat"/>
                <a:cs typeface="Montserrat"/>
                <a:sym typeface="Montserrat"/>
                <a:hlinkClick r:id="rId3"/>
              </a:rPr>
              <a:t>https://enterprise.gov.ie/en/what-we-do/workplace-and-skills/employment-permits/changing-employer/</a:t>
            </a:r>
            <a:endParaRPr lang="de-DE" sz="2400" dirty="0">
              <a:solidFill>
                <a:srgbClr val="1D3752"/>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de-DE" sz="2400" dirty="0">
              <a:solidFill>
                <a:srgbClr val="1D3752"/>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de-DE" sz="2400" dirty="0">
                <a:solidFill>
                  <a:srgbClr val="1D3752"/>
                </a:solidFill>
                <a:latin typeface="Montserrat"/>
                <a:ea typeface="Montserrat"/>
                <a:cs typeface="Montserrat"/>
                <a:sym typeface="Montserrat"/>
              </a:rPr>
              <a:t>SOC Code List (Please note, this sheet of codes is very confusing and not user-friendly): </a:t>
            </a:r>
            <a:r>
              <a:rPr lang="de-DE" sz="2400" dirty="0">
                <a:solidFill>
                  <a:srgbClr val="1D3752"/>
                </a:solidFill>
                <a:latin typeface="Montserrat"/>
                <a:ea typeface="Montserrat"/>
                <a:cs typeface="Montserrat"/>
                <a:sym typeface="Montserrat"/>
                <a:hlinkClick r:id="rId4"/>
              </a:rPr>
              <a:t>https://webarchive.nationalarchives.gov.uk/ukgwa/20160108044151/http://www.ons.gov.uk/ons/guide-method/classifications/current-standard-classifications/soc2010/soc2010-volume-2-the-structure-and-index/index.html</a:t>
            </a:r>
            <a:endParaRPr lang="de-DE" sz="2400" dirty="0">
              <a:solidFill>
                <a:srgbClr val="1D3752"/>
              </a:solidFill>
              <a:latin typeface="Montserrat"/>
              <a:ea typeface="Montserrat"/>
              <a:cs typeface="Montserrat"/>
              <a:sym typeface="Montserrat"/>
            </a:endParaRPr>
          </a:p>
          <a:p>
            <a:pPr>
              <a:lnSpc>
                <a:spcPts val="3640"/>
              </a:lnSpc>
            </a:pPr>
            <a:endParaRPr lang="de-DE" sz="2400" dirty="0">
              <a:solidFill>
                <a:srgbClr val="1D3752"/>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de-DE" sz="2400" dirty="0">
                <a:solidFill>
                  <a:srgbClr val="1D3752"/>
                </a:solidFill>
                <a:latin typeface="Montserrat"/>
                <a:ea typeface="Montserrat"/>
                <a:cs typeface="Montserrat"/>
                <a:sym typeface="Montserrat"/>
              </a:rPr>
              <a:t>Critical Skills Job List (with SOC Codes): </a:t>
            </a:r>
            <a:r>
              <a:rPr lang="de-DE" sz="2400" dirty="0">
                <a:solidFill>
                  <a:srgbClr val="1D3752"/>
                </a:solidFill>
                <a:latin typeface="Montserrat"/>
                <a:ea typeface="Montserrat"/>
                <a:cs typeface="Montserrat"/>
                <a:sym typeface="Montserrat"/>
                <a:hlinkClick r:id="rId5"/>
              </a:rPr>
              <a:t>https://enterprise.gov.ie/en/what-we-do/workplace-and-skills/employment-permits/employment-permit-eligibility/highly-skilled-eligible-occupations-list/</a:t>
            </a:r>
            <a:endParaRPr lang="de-DE" sz="2400" dirty="0">
              <a:solidFill>
                <a:srgbClr val="1D3752"/>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de-DE" sz="2400" dirty="0">
              <a:solidFill>
                <a:srgbClr val="1D3752"/>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de-DE" sz="2400" dirty="0">
                <a:solidFill>
                  <a:srgbClr val="1D3752"/>
                </a:solidFill>
                <a:latin typeface="Montserrat"/>
                <a:ea typeface="Montserrat"/>
                <a:cs typeface="Montserrat"/>
                <a:sym typeface="Montserrat"/>
              </a:rPr>
              <a:t>MRCI Contact Us Webform: </a:t>
            </a:r>
            <a:r>
              <a:rPr lang="de-DE" sz="2400" dirty="0">
                <a:solidFill>
                  <a:srgbClr val="1D3752"/>
                </a:solidFill>
                <a:latin typeface="Montserrat"/>
                <a:ea typeface="Montserrat"/>
                <a:cs typeface="Montserrat"/>
                <a:sym typeface="Montserrat"/>
                <a:hlinkClick r:id="rId6"/>
              </a:rPr>
              <a:t>https://www.mrci.ie/contact-us/</a:t>
            </a:r>
            <a:endParaRPr lang="de-DE" sz="2400" dirty="0">
              <a:solidFill>
                <a:srgbClr val="1D3752"/>
              </a:solidFill>
              <a:latin typeface="Montserrat"/>
              <a:ea typeface="Montserrat"/>
              <a:cs typeface="Montserrat"/>
              <a:sym typeface="Montserrat"/>
            </a:endParaRPr>
          </a:p>
          <a:p>
            <a:pPr>
              <a:lnSpc>
                <a:spcPts val="3640"/>
              </a:lnSpc>
            </a:pPr>
            <a:endParaRPr lang="de-DE" sz="2000" dirty="0">
              <a:solidFill>
                <a:srgbClr val="1D3752"/>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de-DE" sz="2599" dirty="0">
              <a:solidFill>
                <a:srgbClr val="1D3752"/>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de-DE" sz="2599" dirty="0">
              <a:solidFill>
                <a:srgbClr val="1D3752"/>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de-DE" sz="2599" dirty="0">
              <a:solidFill>
                <a:srgbClr val="1D3752"/>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280670" lvl="1" algn="just">
              <a:lnSpc>
                <a:spcPts val="3639"/>
              </a:lnSpc>
            </a:pPr>
            <a:endParaRPr lang="en-US" sz="2599" dirty="0">
              <a:solidFill>
                <a:srgbClr val="1D3752"/>
              </a:solidFill>
              <a:latin typeface="Montserrat"/>
              <a:ea typeface="Montserrat"/>
              <a:cs typeface="Montserrat"/>
              <a:sym typeface="Montserrat"/>
            </a:endParaRPr>
          </a:p>
        </p:txBody>
      </p:sp>
      <p:grpSp>
        <p:nvGrpSpPr>
          <p:cNvPr id="5" name="Group 5"/>
          <p:cNvGrpSpPr/>
          <p:nvPr/>
        </p:nvGrpSpPr>
        <p:grpSpPr>
          <a:xfrm>
            <a:off x="9700074" y="-142675"/>
            <a:ext cx="8782432" cy="1624234"/>
            <a:chOff x="0" y="0"/>
            <a:chExt cx="3061414" cy="566182"/>
          </a:xfrm>
        </p:grpSpPr>
        <p:sp>
          <p:nvSpPr>
            <p:cNvPr id="6" name="Freeform 6"/>
            <p:cNvSpPr/>
            <p:nvPr/>
          </p:nvSpPr>
          <p:spPr>
            <a:xfrm>
              <a:off x="0" y="0"/>
              <a:ext cx="3061414" cy="566182"/>
            </a:xfrm>
            <a:custGeom>
              <a:avLst/>
              <a:gdLst/>
              <a:ahLst/>
              <a:cxnLst/>
              <a:rect l="l" t="t" r="r" b="b"/>
              <a:pathLst>
                <a:path w="3061414" h="566182">
                  <a:moveTo>
                    <a:pt x="0" y="0"/>
                  </a:moveTo>
                  <a:lnTo>
                    <a:pt x="3061414" y="0"/>
                  </a:lnTo>
                  <a:lnTo>
                    <a:pt x="3061414" y="566182"/>
                  </a:lnTo>
                  <a:lnTo>
                    <a:pt x="0" y="566182"/>
                  </a:lnTo>
                  <a:close/>
                </a:path>
              </a:pathLst>
            </a:custGeom>
            <a:solidFill>
              <a:srgbClr val="2C7695"/>
            </a:solidFill>
          </p:spPr>
          <p:txBody>
            <a:bodyPr/>
            <a:lstStyle/>
            <a:p>
              <a:endParaRPr lang="en-IE"/>
            </a:p>
          </p:txBody>
        </p:sp>
        <p:sp>
          <p:nvSpPr>
            <p:cNvPr id="7" name="TextBox 7"/>
            <p:cNvSpPr txBox="1"/>
            <p:nvPr/>
          </p:nvSpPr>
          <p:spPr>
            <a:xfrm>
              <a:off x="0" y="-28575"/>
              <a:ext cx="3061414" cy="594757"/>
            </a:xfrm>
            <a:prstGeom prst="rect">
              <a:avLst/>
            </a:prstGeom>
          </p:spPr>
          <p:txBody>
            <a:bodyPr lIns="50800" tIns="50800" rIns="50800" bIns="50800" rtlCol="0" anchor="ctr"/>
            <a:lstStyle/>
            <a:p>
              <a:pPr algn="ctr">
                <a:lnSpc>
                  <a:spcPts val="1960"/>
                </a:lnSpc>
              </a:pPr>
              <a:endParaRPr/>
            </a:p>
          </p:txBody>
        </p:sp>
      </p:grpSp>
      <p:sp>
        <p:nvSpPr>
          <p:cNvPr id="10" name="TextBox 10"/>
          <p:cNvSpPr txBox="1"/>
          <p:nvPr/>
        </p:nvSpPr>
        <p:spPr>
          <a:xfrm>
            <a:off x="745118" y="1519659"/>
            <a:ext cx="3456739" cy="565150"/>
          </a:xfrm>
          <a:prstGeom prst="rect">
            <a:avLst/>
          </a:prstGeom>
        </p:spPr>
        <p:txBody>
          <a:bodyPr lIns="0" tIns="0" rIns="0" bIns="0" rtlCol="0" anchor="t">
            <a:spAutoFit/>
          </a:bodyPr>
          <a:lstStyle/>
          <a:p>
            <a:pPr algn="l">
              <a:lnSpc>
                <a:spcPts val="4400"/>
              </a:lnSpc>
            </a:pPr>
            <a:r>
              <a:rPr lang="en-US" sz="4000" dirty="0">
                <a:solidFill>
                  <a:srgbClr val="1D3752"/>
                </a:solidFill>
                <a:latin typeface="DM Serif Display"/>
                <a:ea typeface="DM Serif Display"/>
                <a:cs typeface="DM Serif Display"/>
                <a:sym typeface="DM Serif Display"/>
              </a:rPr>
              <a:t>Related Links:</a:t>
            </a:r>
          </a:p>
        </p:txBody>
      </p:sp>
      <p:sp>
        <p:nvSpPr>
          <p:cNvPr id="14" name="TextBox 14"/>
          <p:cNvSpPr txBox="1"/>
          <p:nvPr/>
        </p:nvSpPr>
        <p:spPr>
          <a:xfrm>
            <a:off x="10105244" y="222426"/>
            <a:ext cx="7831437" cy="1108710"/>
          </a:xfrm>
          <a:prstGeom prst="rect">
            <a:avLst/>
          </a:prstGeom>
        </p:spPr>
        <p:txBody>
          <a:bodyPr lIns="0" tIns="0" rIns="0" bIns="0" rtlCol="0" anchor="t">
            <a:spAutoFit/>
          </a:bodyPr>
          <a:lstStyle/>
          <a:p>
            <a:pPr algn="ctr">
              <a:lnSpc>
                <a:spcPts val="8580"/>
              </a:lnSpc>
            </a:pPr>
            <a:r>
              <a:rPr lang="en-US" sz="7800">
                <a:solidFill>
                  <a:srgbClr val="F9F5EF"/>
                </a:solidFill>
                <a:latin typeface="DM Serif Display"/>
                <a:ea typeface="DM Serif Display"/>
                <a:cs typeface="DM Serif Display"/>
                <a:sym typeface="DM Serif Display"/>
              </a:rPr>
              <a:t>More Info / links</a:t>
            </a:r>
          </a:p>
        </p:txBody>
      </p:sp>
      <p:grpSp>
        <p:nvGrpSpPr>
          <p:cNvPr id="15" name="Group 15"/>
          <p:cNvGrpSpPr/>
          <p:nvPr/>
        </p:nvGrpSpPr>
        <p:grpSpPr>
          <a:xfrm>
            <a:off x="13498835" y="1331136"/>
            <a:ext cx="1184910" cy="1044126"/>
            <a:chOff x="0" y="0"/>
            <a:chExt cx="1173013" cy="1033643"/>
          </a:xfrm>
        </p:grpSpPr>
        <p:sp>
          <p:nvSpPr>
            <p:cNvPr id="16" name="Freeform 16"/>
            <p:cNvSpPr/>
            <p:nvPr/>
          </p:nvSpPr>
          <p:spPr>
            <a:xfrm>
              <a:off x="0" y="0"/>
              <a:ext cx="1173013" cy="1033643"/>
            </a:xfrm>
            <a:custGeom>
              <a:avLst/>
              <a:gdLst/>
              <a:ahLst/>
              <a:cxnLst/>
              <a:rect l="l" t="t" r="r" b="b"/>
              <a:pathLst>
                <a:path w="1173013" h="1033643">
                  <a:moveTo>
                    <a:pt x="586507" y="1033643"/>
                  </a:moveTo>
                  <a:lnTo>
                    <a:pt x="1173013" y="0"/>
                  </a:lnTo>
                  <a:lnTo>
                    <a:pt x="0" y="0"/>
                  </a:lnTo>
                  <a:lnTo>
                    <a:pt x="586507" y="1033643"/>
                  </a:lnTo>
                  <a:close/>
                </a:path>
              </a:pathLst>
            </a:custGeom>
            <a:solidFill>
              <a:srgbClr val="2C7695"/>
            </a:solidFill>
          </p:spPr>
          <p:txBody>
            <a:bodyPr/>
            <a:lstStyle/>
            <a:p>
              <a:endParaRPr lang="en-IE"/>
            </a:p>
          </p:txBody>
        </p:sp>
        <p:sp>
          <p:nvSpPr>
            <p:cNvPr id="17" name="TextBox 17"/>
            <p:cNvSpPr txBox="1"/>
            <p:nvPr/>
          </p:nvSpPr>
          <p:spPr>
            <a:xfrm>
              <a:off x="183283" y="45257"/>
              <a:ext cx="806447" cy="508481"/>
            </a:xfrm>
            <a:prstGeom prst="rect">
              <a:avLst/>
            </a:prstGeom>
          </p:spPr>
          <p:txBody>
            <a:bodyPr lIns="50800" tIns="50800" rIns="50800" bIns="50800" rtlCol="0" anchor="ctr"/>
            <a:lstStyle/>
            <a:p>
              <a:pPr algn="ctr">
                <a:lnSpc>
                  <a:spcPts val="1960"/>
                </a:lnSpc>
              </a:pPr>
              <a:endParaRPr/>
            </a:p>
          </p:txBody>
        </p:sp>
      </p:grpSp>
      <p:sp>
        <p:nvSpPr>
          <p:cNvPr id="18" name="Freeform 18"/>
          <p:cNvSpPr/>
          <p:nvPr/>
        </p:nvSpPr>
        <p:spPr>
          <a:xfrm>
            <a:off x="15453238" y="9388105"/>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7"/>
            <a:stretch>
              <a:fillRect/>
            </a:stretch>
          </a:blipFill>
        </p:spPr>
        <p:txBody>
          <a:bodyPr/>
          <a:lstStyle/>
          <a:p>
            <a:endParaRPr lang="en-I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14D72"/>
        </a:solidFill>
        <a:effectLst/>
      </p:bgPr>
    </p:bg>
    <p:spTree>
      <p:nvGrpSpPr>
        <p:cNvPr id="1" name=""/>
        <p:cNvGrpSpPr/>
        <p:nvPr/>
      </p:nvGrpSpPr>
      <p:grpSpPr>
        <a:xfrm>
          <a:off x="0" y="0"/>
          <a:ext cx="0" cy="0"/>
          <a:chOff x="0" y="0"/>
          <a:chExt cx="0" cy="0"/>
        </a:xfrm>
      </p:grpSpPr>
      <p:grpSp>
        <p:nvGrpSpPr>
          <p:cNvPr id="2" name="Group 2"/>
          <p:cNvGrpSpPr/>
          <p:nvPr/>
        </p:nvGrpSpPr>
        <p:grpSpPr>
          <a:xfrm>
            <a:off x="9728649" y="-77687"/>
            <a:ext cx="8559351" cy="10442374"/>
            <a:chOff x="0" y="0"/>
            <a:chExt cx="2983652" cy="3640043"/>
          </a:xfrm>
        </p:grpSpPr>
        <p:sp>
          <p:nvSpPr>
            <p:cNvPr id="3" name="Freeform 3"/>
            <p:cNvSpPr/>
            <p:nvPr/>
          </p:nvSpPr>
          <p:spPr>
            <a:xfrm>
              <a:off x="0" y="0"/>
              <a:ext cx="2983652" cy="3640043"/>
            </a:xfrm>
            <a:custGeom>
              <a:avLst/>
              <a:gdLst/>
              <a:ahLst/>
              <a:cxnLst/>
              <a:rect l="l" t="t" r="r" b="b"/>
              <a:pathLst>
                <a:path w="2983652" h="3640043">
                  <a:moveTo>
                    <a:pt x="0" y="0"/>
                  </a:moveTo>
                  <a:lnTo>
                    <a:pt x="2983652" y="0"/>
                  </a:lnTo>
                  <a:lnTo>
                    <a:pt x="2983652" y="3640043"/>
                  </a:lnTo>
                  <a:lnTo>
                    <a:pt x="0" y="3640043"/>
                  </a:lnTo>
                  <a:close/>
                </a:path>
              </a:pathLst>
            </a:custGeom>
            <a:solidFill>
              <a:srgbClr val="F9F5EF"/>
            </a:solidFill>
          </p:spPr>
          <p:txBody>
            <a:bodyPr/>
            <a:lstStyle/>
            <a:p>
              <a:endParaRPr lang="en-IE"/>
            </a:p>
          </p:txBody>
        </p:sp>
        <p:sp>
          <p:nvSpPr>
            <p:cNvPr id="4" name="TextBox 4"/>
            <p:cNvSpPr txBox="1"/>
            <p:nvPr/>
          </p:nvSpPr>
          <p:spPr>
            <a:xfrm>
              <a:off x="0" y="-28575"/>
              <a:ext cx="2983652" cy="3668618"/>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59609" y="-368567"/>
            <a:ext cx="9988258" cy="13272506"/>
            <a:chOff x="0" y="0"/>
            <a:chExt cx="3481746" cy="4626582"/>
          </a:xfrm>
        </p:grpSpPr>
        <p:sp>
          <p:nvSpPr>
            <p:cNvPr id="6" name="Freeform 6"/>
            <p:cNvSpPr/>
            <p:nvPr/>
          </p:nvSpPr>
          <p:spPr>
            <a:xfrm>
              <a:off x="0" y="0"/>
              <a:ext cx="3481746" cy="4626582"/>
            </a:xfrm>
            <a:custGeom>
              <a:avLst/>
              <a:gdLst/>
              <a:ahLst/>
              <a:cxnLst/>
              <a:rect l="l" t="t" r="r" b="b"/>
              <a:pathLst>
                <a:path w="3481746" h="4626582">
                  <a:moveTo>
                    <a:pt x="0" y="0"/>
                  </a:moveTo>
                  <a:lnTo>
                    <a:pt x="3481746" y="0"/>
                  </a:lnTo>
                  <a:lnTo>
                    <a:pt x="3481746" y="4626582"/>
                  </a:lnTo>
                  <a:lnTo>
                    <a:pt x="0" y="4626582"/>
                  </a:lnTo>
                  <a:close/>
                </a:path>
              </a:pathLst>
            </a:custGeom>
            <a:solidFill>
              <a:srgbClr val="2C7695"/>
            </a:solidFill>
          </p:spPr>
          <p:txBody>
            <a:bodyPr/>
            <a:lstStyle/>
            <a:p>
              <a:endParaRPr lang="en-IE"/>
            </a:p>
          </p:txBody>
        </p:sp>
        <p:sp>
          <p:nvSpPr>
            <p:cNvPr id="7" name="TextBox 7"/>
            <p:cNvSpPr txBox="1"/>
            <p:nvPr/>
          </p:nvSpPr>
          <p:spPr>
            <a:xfrm>
              <a:off x="0" y="-28575"/>
              <a:ext cx="3481746" cy="4655157"/>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10911297" y="1028700"/>
            <a:ext cx="6286625" cy="8761846"/>
          </a:xfrm>
          <a:custGeom>
            <a:avLst/>
            <a:gdLst/>
            <a:ahLst/>
            <a:cxnLst/>
            <a:rect l="l" t="t" r="r" b="b"/>
            <a:pathLst>
              <a:path w="6286625" h="8761846">
                <a:moveTo>
                  <a:pt x="0" y="0"/>
                </a:moveTo>
                <a:lnTo>
                  <a:pt x="6286625" y="0"/>
                </a:lnTo>
                <a:lnTo>
                  <a:pt x="6286625" y="8761846"/>
                </a:lnTo>
                <a:lnTo>
                  <a:pt x="0" y="8761846"/>
                </a:lnTo>
                <a:lnTo>
                  <a:pt x="0" y="0"/>
                </a:lnTo>
                <a:close/>
              </a:path>
            </a:pathLst>
          </a:custGeom>
          <a:blipFill>
            <a:blip r:embed="rId2"/>
            <a:stretch>
              <a:fillRect/>
            </a:stretch>
          </a:blipFill>
        </p:spPr>
        <p:txBody>
          <a:bodyPr/>
          <a:lstStyle/>
          <a:p>
            <a:endParaRPr lang="en-IE"/>
          </a:p>
        </p:txBody>
      </p:sp>
      <p:sp>
        <p:nvSpPr>
          <p:cNvPr id="9" name="TextBox 9"/>
          <p:cNvSpPr txBox="1"/>
          <p:nvPr/>
        </p:nvSpPr>
        <p:spPr>
          <a:xfrm>
            <a:off x="802801" y="3280408"/>
            <a:ext cx="8123047" cy="3181985"/>
          </a:xfrm>
          <a:prstGeom prst="rect">
            <a:avLst/>
          </a:prstGeom>
        </p:spPr>
        <p:txBody>
          <a:bodyPr lIns="0" tIns="0" rIns="0" bIns="0" rtlCol="0" anchor="t">
            <a:spAutoFit/>
          </a:bodyPr>
          <a:lstStyle/>
          <a:p>
            <a:pPr algn="l">
              <a:lnSpc>
                <a:spcPts val="3639"/>
              </a:lnSpc>
            </a:pPr>
            <a:r>
              <a:rPr lang="en-US" sz="2599" dirty="0">
                <a:solidFill>
                  <a:srgbClr val="F9F5EF"/>
                </a:solidFill>
                <a:latin typeface="Montserrat"/>
                <a:ea typeface="Montserrat"/>
                <a:cs typeface="Montserrat"/>
                <a:sym typeface="Montserrat"/>
              </a:rPr>
              <a:t>Our Information and Support Centre is currently running on an appointment basis. </a:t>
            </a:r>
          </a:p>
          <a:p>
            <a:pPr algn="l">
              <a:lnSpc>
                <a:spcPts val="3639"/>
              </a:lnSpc>
            </a:pPr>
            <a:endParaRPr lang="en-US" sz="2599" dirty="0">
              <a:solidFill>
                <a:srgbClr val="F9F5EF"/>
              </a:solidFill>
              <a:latin typeface="Montserrat"/>
              <a:ea typeface="Montserrat"/>
              <a:cs typeface="Montserrat"/>
              <a:sym typeface="Montserrat"/>
            </a:endParaRPr>
          </a:p>
          <a:p>
            <a:pPr algn="l">
              <a:lnSpc>
                <a:spcPts val="3639"/>
              </a:lnSpc>
            </a:pPr>
            <a:r>
              <a:rPr lang="en-US" sz="2599" dirty="0">
                <a:solidFill>
                  <a:srgbClr val="F9F5EF"/>
                </a:solidFill>
                <a:latin typeface="Montserrat"/>
                <a:ea typeface="Montserrat"/>
                <a:cs typeface="Montserrat"/>
                <a:sym typeface="Montserrat"/>
              </a:rPr>
              <a:t>If you would like to speak to us, the best way to get in touch is by sending us a message via the </a:t>
            </a:r>
            <a:r>
              <a:rPr lang="en-US" sz="2599" b="1" u="sng" dirty="0">
                <a:solidFill>
                  <a:schemeClr val="bg2"/>
                </a:solidFill>
                <a:latin typeface="Montserrat"/>
                <a:ea typeface="Montserrat"/>
                <a:cs typeface="Montserrat"/>
                <a:sym typeface="Montserrat"/>
                <a:hlinkClick r:id="rId3" tooltip="https://www.mrci.ie/contact-us/">
                  <a:extLst>
                    <a:ext uri="{A12FA001-AC4F-418D-AE19-62706E023703}">
                      <ahyp:hlinkClr xmlns:ahyp="http://schemas.microsoft.com/office/drawing/2018/hyperlinkcolor" val="tx"/>
                    </a:ext>
                  </a:extLst>
                </a:hlinkClick>
              </a:rPr>
              <a:t>Contact Page</a:t>
            </a:r>
            <a:r>
              <a:rPr lang="en-US" sz="2599" b="1" dirty="0">
                <a:solidFill>
                  <a:schemeClr val="bg2"/>
                </a:solidFill>
                <a:latin typeface="Montserrat"/>
                <a:ea typeface="Montserrat"/>
                <a:cs typeface="Montserrat"/>
                <a:sym typeface="Montserrat"/>
              </a:rPr>
              <a:t> </a:t>
            </a:r>
            <a:r>
              <a:rPr lang="en-US" sz="2599" dirty="0">
                <a:solidFill>
                  <a:srgbClr val="F9F5EF"/>
                </a:solidFill>
                <a:latin typeface="Montserrat"/>
                <a:ea typeface="Montserrat"/>
                <a:cs typeface="Montserrat"/>
                <a:sym typeface="Montserrat"/>
              </a:rPr>
              <a:t>on our website!  </a:t>
            </a:r>
          </a:p>
          <a:p>
            <a:pPr algn="just">
              <a:lnSpc>
                <a:spcPts val="3639"/>
              </a:lnSpc>
            </a:pPr>
            <a:endParaRPr lang="en-US" sz="2599" dirty="0">
              <a:solidFill>
                <a:srgbClr val="F9F5EF"/>
              </a:solidFill>
              <a:latin typeface="Montserrat"/>
              <a:ea typeface="Montserrat"/>
              <a:cs typeface="Montserrat"/>
              <a:sym typeface="Montserrat"/>
            </a:endParaRPr>
          </a:p>
        </p:txBody>
      </p:sp>
      <p:sp>
        <p:nvSpPr>
          <p:cNvPr id="10" name="TextBox 10"/>
          <p:cNvSpPr txBox="1"/>
          <p:nvPr/>
        </p:nvSpPr>
        <p:spPr>
          <a:xfrm>
            <a:off x="0" y="581849"/>
            <a:ext cx="9728649" cy="1656081"/>
          </a:xfrm>
          <a:prstGeom prst="rect">
            <a:avLst/>
          </a:prstGeom>
        </p:spPr>
        <p:txBody>
          <a:bodyPr lIns="0" tIns="0" rIns="0" bIns="0" rtlCol="0" anchor="t">
            <a:spAutoFit/>
          </a:bodyPr>
          <a:lstStyle/>
          <a:p>
            <a:pPr algn="ctr">
              <a:lnSpc>
                <a:spcPts val="6490"/>
              </a:lnSpc>
            </a:pPr>
            <a:r>
              <a:rPr lang="en-US" sz="5900">
                <a:solidFill>
                  <a:srgbClr val="F9F5EF"/>
                </a:solidFill>
                <a:latin typeface="DM Serif Display"/>
                <a:ea typeface="DM Serif Display"/>
                <a:cs typeface="DM Serif Display"/>
                <a:sym typeface="DM Serif Display"/>
              </a:rPr>
              <a:t>Information and Support Centre</a:t>
            </a:r>
          </a:p>
        </p:txBody>
      </p:sp>
      <p:sp>
        <p:nvSpPr>
          <p:cNvPr id="11" name="TextBox 11"/>
          <p:cNvSpPr txBox="1"/>
          <p:nvPr/>
        </p:nvSpPr>
        <p:spPr>
          <a:xfrm>
            <a:off x="9979036" y="477074"/>
            <a:ext cx="7831418" cy="438785"/>
          </a:xfrm>
          <a:prstGeom prst="rect">
            <a:avLst/>
          </a:prstGeom>
        </p:spPr>
        <p:txBody>
          <a:bodyPr lIns="0" tIns="0" rIns="0" bIns="0" rtlCol="0" anchor="t">
            <a:spAutoFit/>
          </a:bodyPr>
          <a:lstStyle/>
          <a:p>
            <a:pPr algn="ctr">
              <a:lnSpc>
                <a:spcPts val="3639"/>
              </a:lnSpc>
            </a:pPr>
            <a:r>
              <a:rPr lang="en-US" sz="2599" b="1">
                <a:solidFill>
                  <a:srgbClr val="1D3752"/>
                </a:solidFill>
                <a:latin typeface="Montserrat Bold"/>
                <a:ea typeface="Montserrat Bold"/>
                <a:cs typeface="Montserrat Bold"/>
                <a:sym typeface="Montserrat Bold"/>
              </a:rPr>
              <a:t>www.mrci.ie/contact-us</a:t>
            </a:r>
          </a:p>
        </p:txBody>
      </p:sp>
      <p:sp>
        <p:nvSpPr>
          <p:cNvPr id="12" name="Freeform 12"/>
          <p:cNvSpPr/>
          <p:nvPr/>
        </p:nvSpPr>
        <p:spPr>
          <a:xfrm>
            <a:off x="501647" y="9104497"/>
            <a:ext cx="2331235" cy="686049"/>
          </a:xfrm>
          <a:custGeom>
            <a:avLst/>
            <a:gdLst/>
            <a:ahLst/>
            <a:cxnLst/>
            <a:rect l="l" t="t" r="r" b="b"/>
            <a:pathLst>
              <a:path w="2331235" h="686049">
                <a:moveTo>
                  <a:pt x="0" y="0"/>
                </a:moveTo>
                <a:lnTo>
                  <a:pt x="2331234" y="0"/>
                </a:lnTo>
                <a:lnTo>
                  <a:pt x="2331234" y="686049"/>
                </a:lnTo>
                <a:lnTo>
                  <a:pt x="0" y="686049"/>
                </a:lnTo>
                <a:lnTo>
                  <a:pt x="0" y="0"/>
                </a:lnTo>
                <a:close/>
              </a:path>
            </a:pathLst>
          </a:custGeom>
          <a:blipFill>
            <a:blip r:embed="rId4"/>
            <a:stretch>
              <a:fillRect/>
            </a:stretch>
          </a:blipFill>
        </p:spPr>
        <p:txBody>
          <a:bodyPr/>
          <a:lstStyle/>
          <a:p>
            <a:endParaRPr lang="en-I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7616379" y="9906138"/>
            <a:ext cx="10671621" cy="361950"/>
            <a:chOff x="0" y="0"/>
            <a:chExt cx="3719955" cy="126170"/>
          </a:xfrm>
        </p:grpSpPr>
        <p:sp>
          <p:nvSpPr>
            <p:cNvPr id="3" name="Freeform 3"/>
            <p:cNvSpPr/>
            <p:nvPr/>
          </p:nvSpPr>
          <p:spPr>
            <a:xfrm>
              <a:off x="0" y="0"/>
              <a:ext cx="3719955" cy="126170"/>
            </a:xfrm>
            <a:custGeom>
              <a:avLst/>
              <a:gdLst/>
              <a:ahLst/>
              <a:cxnLst/>
              <a:rect l="l" t="t" r="r" b="b"/>
              <a:pathLst>
                <a:path w="3719955" h="126170">
                  <a:moveTo>
                    <a:pt x="0" y="0"/>
                  </a:moveTo>
                  <a:lnTo>
                    <a:pt x="3719955" y="0"/>
                  </a:lnTo>
                  <a:lnTo>
                    <a:pt x="3719955" y="126170"/>
                  </a:lnTo>
                  <a:lnTo>
                    <a:pt x="0" y="126170"/>
                  </a:lnTo>
                  <a:close/>
                </a:path>
              </a:pathLst>
            </a:custGeom>
            <a:solidFill>
              <a:srgbClr val="F9F5EF"/>
            </a:solidFill>
          </p:spPr>
          <p:txBody>
            <a:bodyPr/>
            <a:lstStyle/>
            <a:p>
              <a:endParaRPr lang="en-IE"/>
            </a:p>
          </p:txBody>
        </p:sp>
        <p:sp>
          <p:nvSpPr>
            <p:cNvPr id="4" name="TextBox 4"/>
            <p:cNvSpPr txBox="1"/>
            <p:nvPr/>
          </p:nvSpPr>
          <p:spPr>
            <a:xfrm>
              <a:off x="0" y="-28575"/>
              <a:ext cx="3719955" cy="15474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0" y="9906138"/>
            <a:ext cx="7778634" cy="361950"/>
            <a:chOff x="0" y="0"/>
            <a:chExt cx="2711507" cy="126170"/>
          </a:xfrm>
        </p:grpSpPr>
        <p:sp>
          <p:nvSpPr>
            <p:cNvPr id="6" name="Freeform 6"/>
            <p:cNvSpPr/>
            <p:nvPr/>
          </p:nvSpPr>
          <p:spPr>
            <a:xfrm>
              <a:off x="0" y="0"/>
              <a:ext cx="2711507" cy="126170"/>
            </a:xfrm>
            <a:custGeom>
              <a:avLst/>
              <a:gdLst/>
              <a:ahLst/>
              <a:cxnLst/>
              <a:rect l="l" t="t" r="r" b="b"/>
              <a:pathLst>
                <a:path w="2711507" h="126170">
                  <a:moveTo>
                    <a:pt x="0" y="0"/>
                  </a:moveTo>
                  <a:lnTo>
                    <a:pt x="2711507" y="0"/>
                  </a:lnTo>
                  <a:lnTo>
                    <a:pt x="2711507" y="126170"/>
                  </a:lnTo>
                  <a:lnTo>
                    <a:pt x="0" y="126170"/>
                  </a:lnTo>
                  <a:close/>
                </a:path>
              </a:pathLst>
            </a:custGeom>
            <a:solidFill>
              <a:srgbClr val="92CFD7"/>
            </a:solidFill>
          </p:spPr>
          <p:txBody>
            <a:bodyPr/>
            <a:lstStyle/>
            <a:p>
              <a:endParaRPr lang="en-IE"/>
            </a:p>
          </p:txBody>
        </p:sp>
        <p:sp>
          <p:nvSpPr>
            <p:cNvPr id="7" name="TextBox 7"/>
            <p:cNvSpPr txBox="1"/>
            <p:nvPr/>
          </p:nvSpPr>
          <p:spPr>
            <a:xfrm>
              <a:off x="0" y="-28575"/>
              <a:ext cx="2711507" cy="15474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0" y="0"/>
            <a:ext cx="7778634" cy="361950"/>
            <a:chOff x="0" y="0"/>
            <a:chExt cx="2711507" cy="126170"/>
          </a:xfrm>
        </p:grpSpPr>
        <p:sp>
          <p:nvSpPr>
            <p:cNvPr id="9" name="Freeform 9"/>
            <p:cNvSpPr/>
            <p:nvPr/>
          </p:nvSpPr>
          <p:spPr>
            <a:xfrm>
              <a:off x="0" y="0"/>
              <a:ext cx="2711507" cy="126170"/>
            </a:xfrm>
            <a:custGeom>
              <a:avLst/>
              <a:gdLst/>
              <a:ahLst/>
              <a:cxnLst/>
              <a:rect l="l" t="t" r="r" b="b"/>
              <a:pathLst>
                <a:path w="2711507" h="126170">
                  <a:moveTo>
                    <a:pt x="0" y="0"/>
                  </a:moveTo>
                  <a:lnTo>
                    <a:pt x="2711507" y="0"/>
                  </a:lnTo>
                  <a:lnTo>
                    <a:pt x="2711507" y="126170"/>
                  </a:lnTo>
                  <a:lnTo>
                    <a:pt x="0" y="126170"/>
                  </a:lnTo>
                  <a:close/>
                </a:path>
              </a:pathLst>
            </a:custGeom>
            <a:solidFill>
              <a:srgbClr val="F9F5EF"/>
            </a:solidFill>
          </p:spPr>
          <p:txBody>
            <a:bodyPr/>
            <a:lstStyle/>
            <a:p>
              <a:endParaRPr lang="en-IE"/>
            </a:p>
          </p:txBody>
        </p:sp>
        <p:sp>
          <p:nvSpPr>
            <p:cNvPr id="10" name="TextBox 10"/>
            <p:cNvSpPr txBox="1"/>
            <p:nvPr/>
          </p:nvSpPr>
          <p:spPr>
            <a:xfrm>
              <a:off x="0" y="-28575"/>
              <a:ext cx="2711507" cy="154745"/>
            </a:xfrm>
            <a:prstGeom prst="rect">
              <a:avLst/>
            </a:prstGeom>
          </p:spPr>
          <p:txBody>
            <a:bodyPr lIns="50800" tIns="50800" rIns="50800" bIns="50800" rtlCol="0" anchor="ctr"/>
            <a:lstStyle/>
            <a:p>
              <a:pPr algn="ctr">
                <a:lnSpc>
                  <a:spcPts val="1960"/>
                </a:lnSpc>
              </a:pPr>
              <a:endParaRPr/>
            </a:p>
          </p:txBody>
        </p:sp>
      </p:grpSp>
      <p:grpSp>
        <p:nvGrpSpPr>
          <p:cNvPr id="11" name="Group 11"/>
          <p:cNvGrpSpPr/>
          <p:nvPr/>
        </p:nvGrpSpPr>
        <p:grpSpPr>
          <a:xfrm>
            <a:off x="17259300" y="0"/>
            <a:ext cx="1028700" cy="368320"/>
            <a:chOff x="0" y="0"/>
            <a:chExt cx="358588" cy="128390"/>
          </a:xfrm>
        </p:grpSpPr>
        <p:sp>
          <p:nvSpPr>
            <p:cNvPr id="12" name="Freeform 12"/>
            <p:cNvSpPr/>
            <p:nvPr/>
          </p:nvSpPr>
          <p:spPr>
            <a:xfrm>
              <a:off x="0" y="0"/>
              <a:ext cx="358588" cy="128390"/>
            </a:xfrm>
            <a:custGeom>
              <a:avLst/>
              <a:gdLst/>
              <a:ahLst/>
              <a:cxnLst/>
              <a:rect l="l" t="t" r="r" b="b"/>
              <a:pathLst>
                <a:path w="358588" h="128390">
                  <a:moveTo>
                    <a:pt x="0" y="0"/>
                  </a:moveTo>
                  <a:lnTo>
                    <a:pt x="358588" y="0"/>
                  </a:lnTo>
                  <a:lnTo>
                    <a:pt x="358588" y="128390"/>
                  </a:lnTo>
                  <a:lnTo>
                    <a:pt x="0" y="128390"/>
                  </a:lnTo>
                  <a:close/>
                </a:path>
              </a:pathLst>
            </a:custGeom>
            <a:solidFill>
              <a:srgbClr val="92CFD7"/>
            </a:solidFill>
          </p:spPr>
          <p:txBody>
            <a:bodyPr/>
            <a:lstStyle/>
            <a:p>
              <a:endParaRPr lang="en-IE"/>
            </a:p>
          </p:txBody>
        </p:sp>
        <p:sp>
          <p:nvSpPr>
            <p:cNvPr id="13" name="TextBox 13"/>
            <p:cNvSpPr txBox="1"/>
            <p:nvPr/>
          </p:nvSpPr>
          <p:spPr>
            <a:xfrm>
              <a:off x="0" y="-28575"/>
              <a:ext cx="358588" cy="156965"/>
            </a:xfrm>
            <a:prstGeom prst="rect">
              <a:avLst/>
            </a:prstGeom>
          </p:spPr>
          <p:txBody>
            <a:bodyPr lIns="50800" tIns="50800" rIns="50800" bIns="50800" rtlCol="0" anchor="ctr"/>
            <a:lstStyle/>
            <a:p>
              <a:pPr algn="ctr">
                <a:lnSpc>
                  <a:spcPts val="1960"/>
                </a:lnSpc>
              </a:pPr>
              <a:endParaRPr/>
            </a:p>
          </p:txBody>
        </p:sp>
      </p:grpSp>
      <p:grpSp>
        <p:nvGrpSpPr>
          <p:cNvPr id="14" name="Group 14"/>
          <p:cNvGrpSpPr/>
          <p:nvPr/>
        </p:nvGrpSpPr>
        <p:grpSpPr>
          <a:xfrm rot="-10800000">
            <a:off x="4924549" y="6582689"/>
            <a:ext cx="1688857" cy="1023957"/>
            <a:chOff x="0" y="0"/>
            <a:chExt cx="1173013" cy="711200"/>
          </a:xfrm>
        </p:grpSpPr>
        <p:sp>
          <p:nvSpPr>
            <p:cNvPr id="15" name="Freeform 15"/>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6" name="TextBox 16"/>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grpSp>
        <p:nvGrpSpPr>
          <p:cNvPr id="17" name="Group 17"/>
          <p:cNvGrpSpPr/>
          <p:nvPr/>
        </p:nvGrpSpPr>
        <p:grpSpPr>
          <a:xfrm>
            <a:off x="477030" y="2513565"/>
            <a:ext cx="8145334" cy="5061083"/>
            <a:chOff x="0" y="0"/>
            <a:chExt cx="1584600" cy="984587"/>
          </a:xfrm>
        </p:grpSpPr>
        <p:sp>
          <p:nvSpPr>
            <p:cNvPr id="18" name="Freeform 18"/>
            <p:cNvSpPr/>
            <p:nvPr/>
          </p:nvSpPr>
          <p:spPr>
            <a:xfrm>
              <a:off x="0" y="0"/>
              <a:ext cx="1584600" cy="984587"/>
            </a:xfrm>
            <a:custGeom>
              <a:avLst/>
              <a:gdLst/>
              <a:ahLst/>
              <a:cxnLst/>
              <a:rect l="l" t="t" r="r" b="b"/>
              <a:pathLst>
                <a:path w="1584600" h="962160">
                  <a:moveTo>
                    <a:pt x="21861" y="0"/>
                  </a:moveTo>
                  <a:lnTo>
                    <a:pt x="1562739" y="0"/>
                  </a:lnTo>
                  <a:cubicBezTo>
                    <a:pt x="1568537" y="0"/>
                    <a:pt x="1574097" y="2303"/>
                    <a:pt x="1578197" y="6403"/>
                  </a:cubicBezTo>
                  <a:cubicBezTo>
                    <a:pt x="1582297" y="10503"/>
                    <a:pt x="1584600" y="16063"/>
                    <a:pt x="1584600" y="21861"/>
                  </a:cubicBezTo>
                  <a:lnTo>
                    <a:pt x="1584600" y="940299"/>
                  </a:lnTo>
                  <a:cubicBezTo>
                    <a:pt x="1584600" y="946097"/>
                    <a:pt x="1582297" y="951658"/>
                    <a:pt x="1578197" y="955757"/>
                  </a:cubicBezTo>
                  <a:cubicBezTo>
                    <a:pt x="1574097" y="959857"/>
                    <a:pt x="1568537" y="962160"/>
                    <a:pt x="1562739" y="962160"/>
                  </a:cubicBezTo>
                  <a:lnTo>
                    <a:pt x="21861" y="962160"/>
                  </a:lnTo>
                  <a:cubicBezTo>
                    <a:pt x="16063" y="962160"/>
                    <a:pt x="10503" y="959857"/>
                    <a:pt x="6403" y="955757"/>
                  </a:cubicBezTo>
                  <a:cubicBezTo>
                    <a:pt x="2303" y="951658"/>
                    <a:pt x="0" y="946097"/>
                    <a:pt x="0" y="940299"/>
                  </a:cubicBezTo>
                  <a:lnTo>
                    <a:pt x="0" y="21861"/>
                  </a:lnTo>
                  <a:cubicBezTo>
                    <a:pt x="0" y="16063"/>
                    <a:pt x="2303" y="10503"/>
                    <a:pt x="6403" y="6403"/>
                  </a:cubicBezTo>
                  <a:cubicBezTo>
                    <a:pt x="10503" y="2303"/>
                    <a:pt x="16063" y="0"/>
                    <a:pt x="21861" y="0"/>
                  </a:cubicBezTo>
                  <a:close/>
                </a:path>
              </a:pathLst>
            </a:custGeom>
            <a:blipFill>
              <a:blip r:embed="rId2"/>
              <a:stretch>
                <a:fillRect l="-2065" t="-2114" r="-2862"/>
              </a:stretch>
            </a:blipFill>
          </p:spPr>
          <p:txBody>
            <a:bodyPr/>
            <a:lstStyle/>
            <a:p>
              <a:endParaRPr lang="en-IE" dirty="0"/>
            </a:p>
          </p:txBody>
        </p:sp>
      </p:grpSp>
      <p:sp>
        <p:nvSpPr>
          <p:cNvPr id="19" name="Freeform 19"/>
          <p:cNvSpPr/>
          <p:nvPr/>
        </p:nvSpPr>
        <p:spPr>
          <a:xfrm>
            <a:off x="15442415" y="8915275"/>
            <a:ext cx="2331235" cy="686049"/>
          </a:xfrm>
          <a:custGeom>
            <a:avLst/>
            <a:gdLst/>
            <a:ahLst/>
            <a:cxnLst/>
            <a:rect l="l" t="t" r="r" b="b"/>
            <a:pathLst>
              <a:path w="2331235" h="686049">
                <a:moveTo>
                  <a:pt x="0" y="0"/>
                </a:moveTo>
                <a:lnTo>
                  <a:pt x="2331235" y="0"/>
                </a:lnTo>
                <a:lnTo>
                  <a:pt x="2331235" y="686050"/>
                </a:lnTo>
                <a:lnTo>
                  <a:pt x="0" y="686050"/>
                </a:lnTo>
                <a:lnTo>
                  <a:pt x="0" y="0"/>
                </a:lnTo>
                <a:close/>
              </a:path>
            </a:pathLst>
          </a:custGeom>
          <a:blipFill>
            <a:blip r:embed="rId3"/>
            <a:stretch>
              <a:fillRect/>
            </a:stretch>
          </a:blipFill>
        </p:spPr>
        <p:txBody>
          <a:bodyPr/>
          <a:lstStyle/>
          <a:p>
            <a:endParaRPr lang="en-IE"/>
          </a:p>
        </p:txBody>
      </p:sp>
      <p:sp>
        <p:nvSpPr>
          <p:cNvPr id="20" name="TextBox 20"/>
          <p:cNvSpPr txBox="1"/>
          <p:nvPr/>
        </p:nvSpPr>
        <p:spPr>
          <a:xfrm>
            <a:off x="8918203" y="1849210"/>
            <a:ext cx="8439261" cy="6885603"/>
          </a:xfrm>
          <a:prstGeom prst="rect">
            <a:avLst/>
          </a:prstGeom>
        </p:spPr>
        <p:txBody>
          <a:bodyPr lIns="0" tIns="0" rIns="0" bIns="0" rtlCol="0" anchor="t">
            <a:spAutoFit/>
          </a:bodyPr>
          <a:lstStyle/>
          <a:p>
            <a:pPr marL="457200" lvl="0" indent="-457200">
              <a:lnSpc>
                <a:spcPts val="3639"/>
              </a:lnSpc>
              <a:buFont typeface="Arial" panose="020B0604020202020204" pitchFamily="34" charset="0"/>
              <a:buChar char="•"/>
              <a:defRPr/>
            </a:pPr>
            <a:r>
              <a:rPr lang="en-GB" sz="2400" dirty="0">
                <a:solidFill>
                  <a:srgbClr val="F9F5EF"/>
                </a:solidFill>
                <a:latin typeface="Montserrat"/>
                <a:ea typeface="Montserrat"/>
                <a:cs typeface="Montserrat"/>
                <a:sym typeface="Montserrat"/>
              </a:rPr>
              <a:t>MRCI is a national organisation working to advance the rights of migrant workers and their families at risk of exploitation, social exclusion and discrimination. </a:t>
            </a:r>
          </a:p>
          <a:p>
            <a:pPr lvl="0">
              <a:lnSpc>
                <a:spcPts val="3639"/>
              </a:lnSpc>
              <a:defRPr/>
            </a:pPr>
            <a:endParaRPr lang="en-GB" sz="2400" dirty="0">
              <a:solidFill>
                <a:srgbClr val="F9F5EF"/>
              </a:solidFill>
              <a:latin typeface="Montserrat"/>
              <a:ea typeface="Montserrat"/>
              <a:cs typeface="Montserrat"/>
              <a:sym typeface="Montserrat"/>
            </a:endParaRPr>
          </a:p>
          <a:p>
            <a:pPr marL="457200" lvl="0" indent="-457200">
              <a:lnSpc>
                <a:spcPts val="3639"/>
              </a:lnSpc>
              <a:buFont typeface="Arial" panose="020B0604020202020204" pitchFamily="34" charset="0"/>
              <a:buChar char="•"/>
              <a:defRPr/>
            </a:pPr>
            <a:r>
              <a:rPr lang="en-GB" sz="2400" dirty="0">
                <a:solidFill>
                  <a:srgbClr val="F9F5EF"/>
                </a:solidFill>
                <a:latin typeface="Montserrat"/>
                <a:ea typeface="Montserrat"/>
                <a:cs typeface="Montserrat"/>
                <a:sym typeface="Montserrat"/>
              </a:rPr>
              <a:t>MRCI handle up to 3,500 cases a year through our national Information and Support Centre, which is a free and confidential service. We provide information, support, and advocacy on a wide variety of issues, including immigration rights and employment rights, via face-to-face, telephone, email and ongoing public awareness campaigns.</a:t>
            </a:r>
          </a:p>
          <a:p>
            <a:pPr lvl="0">
              <a:lnSpc>
                <a:spcPts val="3639"/>
              </a:lnSpc>
              <a:defRPr/>
            </a:pPr>
            <a:endParaRPr lang="en-GB" sz="2400" dirty="0">
              <a:solidFill>
                <a:srgbClr val="F9F5EF"/>
              </a:solidFill>
              <a:latin typeface="Montserrat"/>
              <a:ea typeface="Montserrat"/>
              <a:cs typeface="Montserrat"/>
              <a:sym typeface="Montserrat"/>
            </a:endParaRPr>
          </a:p>
          <a:p>
            <a:pPr marL="457200" lvl="0" indent="-457200">
              <a:lnSpc>
                <a:spcPts val="3639"/>
              </a:lnSpc>
              <a:buFont typeface="Arial" panose="020B0604020202020204" pitchFamily="34" charset="0"/>
              <a:buChar char="•"/>
              <a:defRPr/>
            </a:pPr>
            <a:r>
              <a:rPr lang="en-GB" sz="2400" dirty="0">
                <a:solidFill>
                  <a:srgbClr val="F9F5EF"/>
                </a:solidFill>
                <a:latin typeface="Montserrat"/>
                <a:ea typeface="Montserrat"/>
                <a:cs typeface="Montserrat"/>
                <a:sym typeface="Montserrat"/>
              </a:rPr>
              <a:t>MRCI has been taking a stand with migrants to tackle the root causes of inequality since 2001.</a:t>
            </a:r>
          </a:p>
        </p:txBody>
      </p:sp>
      <p:sp>
        <p:nvSpPr>
          <p:cNvPr id="21" name="TextBox 21"/>
          <p:cNvSpPr txBox="1"/>
          <p:nvPr/>
        </p:nvSpPr>
        <p:spPr>
          <a:xfrm>
            <a:off x="9829800" y="719406"/>
            <a:ext cx="6495197" cy="1108716"/>
          </a:xfrm>
          <a:prstGeom prst="rect">
            <a:avLst/>
          </a:prstGeom>
        </p:spPr>
        <p:txBody>
          <a:bodyPr lIns="0" tIns="0" rIns="0" bIns="0" rtlCol="0" anchor="t">
            <a:spAutoFit/>
          </a:bodyPr>
          <a:lstStyle/>
          <a:p>
            <a:pPr algn="ctr">
              <a:lnSpc>
                <a:spcPts val="8580"/>
              </a:lnSpc>
            </a:pPr>
            <a:r>
              <a:rPr lang="en-US" sz="7800" dirty="0">
                <a:solidFill>
                  <a:srgbClr val="F9F5EF"/>
                </a:solidFill>
                <a:latin typeface="DM Serif Display"/>
                <a:ea typeface="DM Serif Display"/>
                <a:cs typeface="DM Serif Display"/>
                <a:sym typeface="DM Serif Display"/>
              </a:rPr>
              <a:t>Who is MRCI?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135799" y="3374551"/>
            <a:ext cx="18510252" cy="7060216"/>
            <a:chOff x="0" y="0"/>
            <a:chExt cx="6452375" cy="2461077"/>
          </a:xfrm>
        </p:grpSpPr>
        <p:sp>
          <p:nvSpPr>
            <p:cNvPr id="3" name="Freeform 3"/>
            <p:cNvSpPr/>
            <p:nvPr/>
          </p:nvSpPr>
          <p:spPr>
            <a:xfrm>
              <a:off x="0" y="0"/>
              <a:ext cx="6452376" cy="2461077"/>
            </a:xfrm>
            <a:custGeom>
              <a:avLst/>
              <a:gdLst/>
              <a:ahLst/>
              <a:cxnLst/>
              <a:rect l="l" t="t" r="r" b="b"/>
              <a:pathLst>
                <a:path w="6452376" h="2461077">
                  <a:moveTo>
                    <a:pt x="0" y="0"/>
                  </a:moveTo>
                  <a:lnTo>
                    <a:pt x="6452376" y="0"/>
                  </a:lnTo>
                  <a:lnTo>
                    <a:pt x="6452376" y="2461077"/>
                  </a:lnTo>
                  <a:lnTo>
                    <a:pt x="0" y="2461077"/>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6452375" cy="2489652"/>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13359" y="-131083"/>
            <a:ext cx="18712485" cy="2050213"/>
            <a:chOff x="0" y="0"/>
            <a:chExt cx="6522871" cy="714671"/>
          </a:xfrm>
        </p:grpSpPr>
        <p:sp>
          <p:nvSpPr>
            <p:cNvPr id="6" name="Freeform 6"/>
            <p:cNvSpPr/>
            <p:nvPr/>
          </p:nvSpPr>
          <p:spPr>
            <a:xfrm>
              <a:off x="0" y="0"/>
              <a:ext cx="6522871" cy="714671"/>
            </a:xfrm>
            <a:custGeom>
              <a:avLst/>
              <a:gdLst/>
              <a:ahLst/>
              <a:cxnLst/>
              <a:rect l="l" t="t" r="r" b="b"/>
              <a:pathLst>
                <a:path w="6522871" h="714671">
                  <a:moveTo>
                    <a:pt x="0" y="0"/>
                  </a:moveTo>
                  <a:lnTo>
                    <a:pt x="6522871" y="0"/>
                  </a:lnTo>
                  <a:lnTo>
                    <a:pt x="6522871" y="714671"/>
                  </a:lnTo>
                  <a:lnTo>
                    <a:pt x="0" y="714671"/>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28575"/>
              <a:ext cx="6522871" cy="74324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8585735" y="1907998"/>
            <a:ext cx="1067184" cy="805452"/>
            <a:chOff x="0" y="0"/>
            <a:chExt cx="1173013" cy="885326"/>
          </a:xfrm>
        </p:grpSpPr>
        <p:sp>
          <p:nvSpPr>
            <p:cNvPr id="9" name="Freeform 9"/>
            <p:cNvSpPr/>
            <p:nvPr/>
          </p:nvSpPr>
          <p:spPr>
            <a:xfrm>
              <a:off x="0" y="0"/>
              <a:ext cx="1173013" cy="885326"/>
            </a:xfrm>
            <a:custGeom>
              <a:avLst/>
              <a:gdLst/>
              <a:ahLst/>
              <a:cxnLst/>
              <a:rect l="l" t="t" r="r" b="b"/>
              <a:pathLst>
                <a:path w="1173013" h="885326">
                  <a:moveTo>
                    <a:pt x="586507" y="885326"/>
                  </a:moveTo>
                  <a:lnTo>
                    <a:pt x="1173013" y="0"/>
                  </a:lnTo>
                  <a:lnTo>
                    <a:pt x="0" y="0"/>
                  </a:lnTo>
                  <a:lnTo>
                    <a:pt x="586507" y="885326"/>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183283" y="34663"/>
              <a:ext cx="806447" cy="439619"/>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Freeform 11"/>
          <p:cNvSpPr/>
          <p:nvPr/>
        </p:nvSpPr>
        <p:spPr>
          <a:xfrm>
            <a:off x="4212996" y="5155018"/>
            <a:ext cx="1276924" cy="1276924"/>
          </a:xfrm>
          <a:custGeom>
            <a:avLst/>
            <a:gdLst/>
            <a:ahLst/>
            <a:cxnLst/>
            <a:rect l="l" t="t" r="r" b="b"/>
            <a:pathLst>
              <a:path w="1276924" h="1276924">
                <a:moveTo>
                  <a:pt x="0" y="0"/>
                </a:moveTo>
                <a:lnTo>
                  <a:pt x="1276924" y="0"/>
                </a:lnTo>
                <a:lnTo>
                  <a:pt x="1276924" y="1276924"/>
                </a:lnTo>
                <a:lnTo>
                  <a:pt x="0" y="1276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7584523" y="5107132"/>
            <a:ext cx="1348752" cy="1348752"/>
          </a:xfrm>
          <a:custGeom>
            <a:avLst/>
            <a:gdLst/>
            <a:ahLst/>
            <a:cxnLst/>
            <a:rect l="l" t="t" r="r" b="b"/>
            <a:pathLst>
              <a:path w="1348752" h="1348752">
                <a:moveTo>
                  <a:pt x="0" y="0"/>
                </a:moveTo>
                <a:lnTo>
                  <a:pt x="1348753" y="0"/>
                </a:lnTo>
                <a:lnTo>
                  <a:pt x="1348753" y="1348752"/>
                </a:lnTo>
                <a:lnTo>
                  <a:pt x="0" y="13487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0934008" y="5107132"/>
            <a:ext cx="1372695" cy="1372695"/>
          </a:xfrm>
          <a:custGeom>
            <a:avLst/>
            <a:gdLst/>
            <a:ahLst/>
            <a:cxnLst/>
            <a:rect l="l" t="t" r="r" b="b"/>
            <a:pathLst>
              <a:path w="1372695" h="1372695">
                <a:moveTo>
                  <a:pt x="0" y="0"/>
                </a:moveTo>
                <a:lnTo>
                  <a:pt x="1372694" y="0"/>
                </a:lnTo>
                <a:lnTo>
                  <a:pt x="1372694" y="1372695"/>
                </a:lnTo>
                <a:lnTo>
                  <a:pt x="0" y="1372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2700849" y="5131075"/>
            <a:ext cx="1324809" cy="1324809"/>
          </a:xfrm>
          <a:custGeom>
            <a:avLst/>
            <a:gdLst/>
            <a:ahLst/>
            <a:cxnLst/>
            <a:rect l="l" t="t" r="r" b="b"/>
            <a:pathLst>
              <a:path w="1324809" h="1324809">
                <a:moveTo>
                  <a:pt x="0" y="0"/>
                </a:moveTo>
                <a:lnTo>
                  <a:pt x="1324809" y="0"/>
                </a:lnTo>
                <a:lnTo>
                  <a:pt x="1324809" y="1324809"/>
                </a:lnTo>
                <a:lnTo>
                  <a:pt x="0" y="1324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9437619" y="7665301"/>
            <a:ext cx="1113156" cy="648413"/>
          </a:xfrm>
          <a:custGeom>
            <a:avLst/>
            <a:gdLst/>
            <a:ahLst/>
            <a:cxnLst/>
            <a:rect l="l" t="t" r="r" b="b"/>
            <a:pathLst>
              <a:path w="1113156" h="648413">
                <a:moveTo>
                  <a:pt x="0" y="0"/>
                </a:moveTo>
                <a:lnTo>
                  <a:pt x="1113156" y="0"/>
                </a:lnTo>
                <a:lnTo>
                  <a:pt x="1113156" y="648413"/>
                </a:lnTo>
                <a:lnTo>
                  <a:pt x="0" y="6484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5956349" y="5107132"/>
            <a:ext cx="1372695" cy="1372695"/>
          </a:xfrm>
          <a:custGeom>
            <a:avLst/>
            <a:gdLst/>
            <a:ahLst/>
            <a:cxnLst/>
            <a:rect l="l" t="t" r="r" b="b"/>
            <a:pathLst>
              <a:path w="1372695" h="1372695">
                <a:moveTo>
                  <a:pt x="0" y="0"/>
                </a:moveTo>
                <a:lnTo>
                  <a:pt x="1372695" y="0"/>
                </a:lnTo>
                <a:lnTo>
                  <a:pt x="1372695" y="1372695"/>
                </a:lnTo>
                <a:lnTo>
                  <a:pt x="0" y="13726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9203084" y="5107132"/>
            <a:ext cx="1372695" cy="1372695"/>
          </a:xfrm>
          <a:custGeom>
            <a:avLst/>
            <a:gdLst/>
            <a:ahLst/>
            <a:cxnLst/>
            <a:rect l="l" t="t" r="r" b="b"/>
            <a:pathLst>
              <a:path w="1372695" h="1372695">
                <a:moveTo>
                  <a:pt x="0" y="0"/>
                </a:moveTo>
                <a:lnTo>
                  <a:pt x="1372695" y="0"/>
                </a:lnTo>
                <a:lnTo>
                  <a:pt x="1372695" y="1372695"/>
                </a:lnTo>
                <a:lnTo>
                  <a:pt x="0" y="1372695"/>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p:cNvSpPr txBox="1"/>
          <p:nvPr/>
        </p:nvSpPr>
        <p:spPr>
          <a:xfrm>
            <a:off x="-13873" y="4058747"/>
            <a:ext cx="18266400" cy="492125"/>
          </a:xfrm>
          <a:prstGeom prst="rect">
            <a:avLst/>
          </a:prstGeom>
        </p:spPr>
        <p:txBody>
          <a:bodyPr lIns="0" tIns="0" rIns="0" bIns="0" rtlCol="0" anchor="t">
            <a:spAutoFit/>
          </a:bodyPr>
          <a:lstStyle/>
          <a:p>
            <a:pPr marL="0" marR="0" lvl="0" indent="0" algn="ctr" defTabSz="914400" rtl="0" eaLnBrk="1" fontAlgn="auto" latinLnBrk="0" hangingPunct="1">
              <a:lnSpc>
                <a:spcPts val="3850"/>
              </a:lnSpc>
              <a:spcBef>
                <a:spcPts val="0"/>
              </a:spcBef>
              <a:spcAft>
                <a:spcPts val="0"/>
              </a:spcAft>
              <a:buClrTx/>
              <a:buSzTx/>
              <a:buFontTx/>
              <a:buNone/>
              <a:tabLst/>
              <a:defRPr/>
            </a:pPr>
            <a:r>
              <a:rPr kumimoji="0" lang="en-US" sz="3500" b="0" i="0" u="none" strike="noStrike" kern="1200" cap="none" spc="0" normalizeH="0" baseline="0" noProof="0">
                <a:ln>
                  <a:noFill/>
                </a:ln>
                <a:solidFill>
                  <a:srgbClr val="2C7695"/>
                </a:solidFill>
                <a:effectLst/>
                <a:uLnTx/>
                <a:uFillTx/>
                <a:latin typeface="DM Serif Display"/>
                <a:ea typeface="DM Serif Display"/>
                <a:cs typeface="DM Serif Display"/>
                <a:sym typeface="DM Serif Display"/>
              </a:rPr>
              <a:t>Follow us on Social Media</a:t>
            </a:r>
          </a:p>
        </p:txBody>
      </p:sp>
      <p:sp>
        <p:nvSpPr>
          <p:cNvPr id="19" name="TextBox 19"/>
          <p:cNvSpPr txBox="1"/>
          <p:nvPr/>
        </p:nvSpPr>
        <p:spPr>
          <a:xfrm>
            <a:off x="-13873" y="402751"/>
            <a:ext cx="18280273" cy="993776"/>
          </a:xfrm>
          <a:prstGeom prst="rect">
            <a:avLst/>
          </a:prstGeom>
        </p:spPr>
        <p:txBody>
          <a:bodyPr lIns="0" tIns="0" rIns="0" bIns="0" rtlCol="0" anchor="t">
            <a:spAutoFit/>
          </a:bodyPr>
          <a:lstStyle/>
          <a:p>
            <a:pPr marL="0" marR="0" lvl="0" indent="0" algn="ctr" defTabSz="914400" rtl="0" eaLnBrk="1" fontAlgn="auto" latinLnBrk="0" hangingPunct="1">
              <a:lnSpc>
                <a:spcPts val="7700"/>
              </a:lnSpc>
              <a:spcBef>
                <a:spcPts val="0"/>
              </a:spcBef>
              <a:spcAft>
                <a:spcPts val="0"/>
              </a:spcAft>
              <a:buClrTx/>
              <a:buSzTx/>
              <a:buFontTx/>
              <a:buNone/>
              <a:tabLst/>
              <a:defRPr/>
            </a:pPr>
            <a:r>
              <a:rPr kumimoji="0" lang="en-US" sz="7000" b="0" i="0" u="none" strike="noStrike" kern="1200" cap="none" spc="0" normalizeH="0" baseline="0" noProof="0">
                <a:ln>
                  <a:noFill/>
                </a:ln>
                <a:solidFill>
                  <a:srgbClr val="214D72"/>
                </a:solidFill>
                <a:effectLst/>
                <a:uLnTx/>
                <a:uFillTx/>
                <a:latin typeface="DM Serif Display"/>
                <a:ea typeface="DM Serif Display"/>
                <a:cs typeface="DM Serif Display"/>
                <a:sym typeface="DM Serif Display"/>
              </a:rPr>
              <a:t>For Regular Updates </a:t>
            </a:r>
          </a:p>
        </p:txBody>
      </p:sp>
      <p:sp>
        <p:nvSpPr>
          <p:cNvPr id="20" name="TextBox 20"/>
          <p:cNvSpPr txBox="1"/>
          <p:nvPr/>
        </p:nvSpPr>
        <p:spPr>
          <a:xfrm>
            <a:off x="6994773" y="8325866"/>
            <a:ext cx="4298454" cy="932434"/>
          </a:xfrm>
          <a:prstGeom prst="rect">
            <a:avLst/>
          </a:prstGeom>
        </p:spPr>
        <p:txBody>
          <a:bodyPr lIns="0" tIns="0" rIns="0" bIns="0" rtlCol="0" anchor="t">
            <a:spAutoFit/>
          </a:bodyPr>
          <a:lstStyle/>
          <a:p>
            <a:pPr marL="0" marR="0" lvl="0" indent="0" algn="ctr" defTabSz="914400" rtl="0" eaLnBrk="1" fontAlgn="auto" latinLnBrk="0" hangingPunct="1">
              <a:lnSpc>
                <a:spcPts val="7747"/>
              </a:lnSpc>
              <a:spcBef>
                <a:spcPts val="0"/>
              </a:spcBef>
              <a:spcAft>
                <a:spcPts val="0"/>
              </a:spcAft>
              <a:buClrTx/>
              <a:buSzTx/>
              <a:buFontTx/>
              <a:buNone/>
              <a:tabLst/>
              <a:defRPr/>
            </a:pPr>
            <a:r>
              <a:rPr kumimoji="0" lang="en-US" sz="5199" b="0" i="0" u="none" strike="noStrike" kern="1200" cap="none" spc="327" normalizeH="0" baseline="0" noProof="0">
                <a:ln>
                  <a:noFill/>
                </a:ln>
                <a:solidFill>
                  <a:srgbClr val="2C7695"/>
                </a:solidFill>
                <a:effectLst/>
                <a:uLnTx/>
                <a:uFillTx/>
                <a:latin typeface="DM Serif Display"/>
                <a:ea typeface="DM Serif Display"/>
                <a:cs typeface="DM Serif Display"/>
                <a:sym typeface="DM Serif Display"/>
              </a:rPr>
              <a:t>www.mrci.ie</a:t>
            </a:r>
          </a:p>
        </p:txBody>
      </p:sp>
      <p:sp>
        <p:nvSpPr>
          <p:cNvPr id="21" name="TextBox 21"/>
          <p:cNvSpPr txBox="1"/>
          <p:nvPr/>
        </p:nvSpPr>
        <p:spPr>
          <a:xfrm>
            <a:off x="7329044" y="7598626"/>
            <a:ext cx="1955761" cy="602922"/>
          </a:xfrm>
          <a:prstGeom prst="rect">
            <a:avLst/>
          </a:prstGeom>
        </p:spPr>
        <p:txBody>
          <a:bodyPr wrap="square" lIns="0" tIns="0" rIns="0" bIns="0" rtlCol="0" anchor="t">
            <a:spAutoFit/>
          </a:bodyPr>
          <a:lstStyle/>
          <a:p>
            <a:pPr marL="0" marR="0" lvl="0" indent="0" algn="ctr" defTabSz="914400" rtl="0" eaLnBrk="1" fontAlgn="auto" latinLnBrk="0" hangingPunct="1">
              <a:lnSpc>
                <a:spcPts val="49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2C7695"/>
                </a:solidFill>
                <a:effectLst/>
                <a:uLnTx/>
                <a:uFillTx/>
                <a:latin typeface="DM Serif Display"/>
                <a:ea typeface="DM Serif Display"/>
                <a:cs typeface="DM Serif Display"/>
                <a:sym typeface="DM Serif Display"/>
              </a:rPr>
              <a:t>Website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6083043"/>
            <a:ext cx="17259300" cy="4265174"/>
            <a:chOff x="0" y="0"/>
            <a:chExt cx="23012400" cy="5686899"/>
          </a:xfrm>
        </p:grpSpPr>
        <p:pic>
          <p:nvPicPr>
            <p:cNvPr id="3" name="Picture 3"/>
            <p:cNvPicPr>
              <a:picLocks noChangeAspect="1"/>
            </p:cNvPicPr>
            <p:nvPr/>
          </p:nvPicPr>
          <p:blipFill>
            <a:blip r:embed="rId2"/>
            <a:srcRect t="12863" b="12863"/>
            <a:stretch>
              <a:fillRect/>
            </a:stretch>
          </p:blipFill>
          <p:spPr>
            <a:xfrm>
              <a:off x="0" y="0"/>
              <a:ext cx="11506200" cy="5686899"/>
            </a:xfrm>
            <a:prstGeom prst="rect">
              <a:avLst/>
            </a:prstGeom>
          </p:spPr>
        </p:pic>
        <p:pic>
          <p:nvPicPr>
            <p:cNvPr id="4" name="Picture 4"/>
            <p:cNvPicPr>
              <a:picLocks noChangeAspect="1"/>
            </p:cNvPicPr>
            <p:nvPr/>
          </p:nvPicPr>
          <p:blipFill>
            <a:blip r:embed="rId3"/>
            <a:srcRect l="3812" t="46085" r="11695"/>
            <a:stretch>
              <a:fillRect/>
            </a:stretch>
          </p:blipFill>
          <p:spPr>
            <a:xfrm>
              <a:off x="11506200" y="0"/>
              <a:ext cx="11506200" cy="5686899"/>
            </a:xfrm>
            <a:prstGeom prst="rect">
              <a:avLst/>
            </a:prstGeom>
          </p:spPr>
        </p:pic>
      </p:grpSp>
      <p:grpSp>
        <p:nvGrpSpPr>
          <p:cNvPr id="5" name="Group 5"/>
          <p:cNvGrpSpPr/>
          <p:nvPr/>
        </p:nvGrpSpPr>
        <p:grpSpPr>
          <a:xfrm>
            <a:off x="6975033" y="-490971"/>
            <a:ext cx="11770167" cy="1519671"/>
            <a:chOff x="0" y="0"/>
            <a:chExt cx="4326264" cy="529733"/>
          </a:xfrm>
        </p:grpSpPr>
        <p:sp>
          <p:nvSpPr>
            <p:cNvPr id="6" name="Freeform 6"/>
            <p:cNvSpPr/>
            <p:nvPr/>
          </p:nvSpPr>
          <p:spPr>
            <a:xfrm>
              <a:off x="0" y="0"/>
              <a:ext cx="4326264" cy="529733"/>
            </a:xfrm>
            <a:custGeom>
              <a:avLst/>
              <a:gdLst/>
              <a:ahLst/>
              <a:cxnLst/>
              <a:rect l="l" t="t" r="r" b="b"/>
              <a:pathLst>
                <a:path w="4326264" h="529733">
                  <a:moveTo>
                    <a:pt x="0" y="0"/>
                  </a:moveTo>
                  <a:lnTo>
                    <a:pt x="4326264" y="0"/>
                  </a:lnTo>
                  <a:lnTo>
                    <a:pt x="4326264" y="529733"/>
                  </a:lnTo>
                  <a:lnTo>
                    <a:pt x="0" y="529733"/>
                  </a:lnTo>
                  <a:close/>
                </a:path>
              </a:pathLst>
            </a:custGeom>
            <a:solidFill>
              <a:srgbClr val="F9F5EF"/>
            </a:solidFill>
          </p:spPr>
          <p:txBody>
            <a:bodyPr/>
            <a:lstStyle/>
            <a:p>
              <a:endParaRPr lang="en-IE"/>
            </a:p>
          </p:txBody>
        </p:sp>
        <p:sp>
          <p:nvSpPr>
            <p:cNvPr id="7" name="TextBox 7"/>
            <p:cNvSpPr txBox="1"/>
            <p:nvPr/>
          </p:nvSpPr>
          <p:spPr>
            <a:xfrm>
              <a:off x="0" y="-28575"/>
              <a:ext cx="4326264" cy="558308"/>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381000" y="-490971"/>
            <a:ext cx="8769840" cy="1519671"/>
            <a:chOff x="0" y="0"/>
            <a:chExt cx="3092099" cy="529733"/>
          </a:xfrm>
        </p:grpSpPr>
        <p:sp>
          <p:nvSpPr>
            <p:cNvPr id="9" name="Freeform 9"/>
            <p:cNvSpPr/>
            <p:nvPr/>
          </p:nvSpPr>
          <p:spPr>
            <a:xfrm>
              <a:off x="0" y="0"/>
              <a:ext cx="3092099" cy="529733"/>
            </a:xfrm>
            <a:custGeom>
              <a:avLst/>
              <a:gdLst/>
              <a:ahLst/>
              <a:cxnLst/>
              <a:rect l="l" t="t" r="r" b="b"/>
              <a:pathLst>
                <a:path w="3092099" h="529733">
                  <a:moveTo>
                    <a:pt x="0" y="0"/>
                  </a:moveTo>
                  <a:lnTo>
                    <a:pt x="3092099" y="0"/>
                  </a:lnTo>
                  <a:lnTo>
                    <a:pt x="3092099" y="529733"/>
                  </a:lnTo>
                  <a:lnTo>
                    <a:pt x="0" y="529733"/>
                  </a:lnTo>
                  <a:close/>
                </a:path>
              </a:pathLst>
            </a:custGeom>
            <a:solidFill>
              <a:srgbClr val="1D3752"/>
            </a:solidFill>
          </p:spPr>
          <p:txBody>
            <a:bodyPr/>
            <a:lstStyle/>
            <a:p>
              <a:endParaRPr lang="en-IE"/>
            </a:p>
          </p:txBody>
        </p:sp>
        <p:sp>
          <p:nvSpPr>
            <p:cNvPr id="10" name="TextBox 10"/>
            <p:cNvSpPr txBox="1"/>
            <p:nvPr/>
          </p:nvSpPr>
          <p:spPr>
            <a:xfrm>
              <a:off x="0" y="-28575"/>
              <a:ext cx="3092099" cy="558308"/>
            </a:xfrm>
            <a:prstGeom prst="rect">
              <a:avLst/>
            </a:prstGeom>
          </p:spPr>
          <p:txBody>
            <a:bodyPr lIns="50800" tIns="50800" rIns="50800" bIns="50800" rtlCol="0" anchor="ctr"/>
            <a:lstStyle/>
            <a:p>
              <a:pPr algn="ctr">
                <a:lnSpc>
                  <a:spcPts val="1960"/>
                </a:lnSpc>
              </a:pPr>
              <a:endParaRPr/>
            </a:p>
          </p:txBody>
        </p:sp>
      </p:grpSp>
      <p:sp>
        <p:nvSpPr>
          <p:cNvPr id="11" name="TextBox 11"/>
          <p:cNvSpPr txBox="1"/>
          <p:nvPr/>
        </p:nvSpPr>
        <p:spPr>
          <a:xfrm>
            <a:off x="1028700" y="2428539"/>
            <a:ext cx="6128364" cy="1198536"/>
          </a:xfrm>
          <a:prstGeom prst="rect">
            <a:avLst/>
          </a:prstGeom>
        </p:spPr>
        <p:txBody>
          <a:bodyPr lIns="0" tIns="0" rIns="0" bIns="0" rtlCol="0" anchor="t">
            <a:spAutoFit/>
          </a:bodyPr>
          <a:lstStyle/>
          <a:p>
            <a:pPr algn="l">
              <a:lnSpc>
                <a:spcPts val="9299"/>
              </a:lnSpc>
            </a:pPr>
            <a:r>
              <a:rPr lang="en-US" sz="8454">
                <a:solidFill>
                  <a:srgbClr val="F9F5EF"/>
                </a:solidFill>
                <a:latin typeface="DM Serif Display"/>
                <a:ea typeface="DM Serif Display"/>
                <a:cs typeface="DM Serif Display"/>
                <a:sym typeface="DM Serif Display"/>
              </a:rPr>
              <a:t>Get Involved </a:t>
            </a:r>
          </a:p>
        </p:txBody>
      </p:sp>
      <p:grpSp>
        <p:nvGrpSpPr>
          <p:cNvPr id="12" name="Group 12"/>
          <p:cNvGrpSpPr/>
          <p:nvPr/>
        </p:nvGrpSpPr>
        <p:grpSpPr>
          <a:xfrm>
            <a:off x="9121678" y="8215630"/>
            <a:ext cx="8137622" cy="1042670"/>
            <a:chOff x="0" y="0"/>
            <a:chExt cx="2836644" cy="363458"/>
          </a:xfrm>
        </p:grpSpPr>
        <p:sp>
          <p:nvSpPr>
            <p:cNvPr id="13" name="Freeform 13"/>
            <p:cNvSpPr/>
            <p:nvPr/>
          </p:nvSpPr>
          <p:spPr>
            <a:xfrm>
              <a:off x="0" y="0"/>
              <a:ext cx="2836644" cy="363458"/>
            </a:xfrm>
            <a:custGeom>
              <a:avLst/>
              <a:gdLst/>
              <a:ahLst/>
              <a:cxnLst/>
              <a:rect l="l" t="t" r="r" b="b"/>
              <a:pathLst>
                <a:path w="2836644" h="363458">
                  <a:moveTo>
                    <a:pt x="0" y="0"/>
                  </a:moveTo>
                  <a:lnTo>
                    <a:pt x="2836644" y="0"/>
                  </a:lnTo>
                  <a:lnTo>
                    <a:pt x="2836644" y="363458"/>
                  </a:lnTo>
                  <a:lnTo>
                    <a:pt x="0" y="363458"/>
                  </a:lnTo>
                  <a:close/>
                </a:path>
              </a:pathLst>
            </a:custGeom>
            <a:solidFill>
              <a:srgbClr val="F9F5EF"/>
            </a:solidFill>
          </p:spPr>
          <p:txBody>
            <a:bodyPr/>
            <a:lstStyle/>
            <a:p>
              <a:endParaRPr lang="en-IE"/>
            </a:p>
          </p:txBody>
        </p:sp>
        <p:sp>
          <p:nvSpPr>
            <p:cNvPr id="14" name="TextBox 14"/>
            <p:cNvSpPr txBox="1"/>
            <p:nvPr/>
          </p:nvSpPr>
          <p:spPr>
            <a:xfrm>
              <a:off x="0" y="-28575"/>
              <a:ext cx="2836644" cy="392033"/>
            </a:xfrm>
            <a:prstGeom prst="rect">
              <a:avLst/>
            </a:prstGeom>
          </p:spPr>
          <p:txBody>
            <a:bodyPr lIns="50800" tIns="50800" rIns="50800" bIns="50800" rtlCol="0" anchor="ctr"/>
            <a:lstStyle/>
            <a:p>
              <a:pPr algn="ctr">
                <a:lnSpc>
                  <a:spcPts val="1960"/>
                </a:lnSpc>
              </a:pPr>
              <a:endParaRPr/>
            </a:p>
          </p:txBody>
        </p:sp>
      </p:grpSp>
      <p:sp>
        <p:nvSpPr>
          <p:cNvPr id="15" name="TextBox 15"/>
          <p:cNvSpPr txBox="1"/>
          <p:nvPr/>
        </p:nvSpPr>
        <p:spPr>
          <a:xfrm>
            <a:off x="9385696" y="8503435"/>
            <a:ext cx="7425672" cy="455295"/>
          </a:xfrm>
          <a:prstGeom prst="rect">
            <a:avLst/>
          </a:prstGeom>
        </p:spPr>
        <p:txBody>
          <a:bodyPr lIns="0" tIns="0" rIns="0" bIns="0" rtlCol="0" anchor="t">
            <a:spAutoFit/>
          </a:bodyPr>
          <a:lstStyle/>
          <a:p>
            <a:pPr algn="ctr">
              <a:lnSpc>
                <a:spcPts val="3780"/>
              </a:lnSpc>
            </a:pPr>
            <a:r>
              <a:rPr lang="en-US" sz="2700" b="1">
                <a:solidFill>
                  <a:srgbClr val="1D3752"/>
                </a:solidFill>
                <a:latin typeface="Montserrat Bold"/>
                <a:ea typeface="Montserrat Bold"/>
                <a:cs typeface="Montserrat Bold"/>
                <a:sym typeface="Montserrat Bold"/>
              </a:rPr>
              <a:t>Join Us Today!</a:t>
            </a:r>
          </a:p>
        </p:txBody>
      </p:sp>
      <p:grpSp>
        <p:nvGrpSpPr>
          <p:cNvPr id="16" name="Group 16"/>
          <p:cNvGrpSpPr/>
          <p:nvPr/>
        </p:nvGrpSpPr>
        <p:grpSpPr>
          <a:xfrm>
            <a:off x="17259300" y="6021826"/>
            <a:ext cx="1654746" cy="5058469"/>
            <a:chOff x="0" y="0"/>
            <a:chExt cx="576818" cy="1763301"/>
          </a:xfrm>
        </p:grpSpPr>
        <p:sp>
          <p:nvSpPr>
            <p:cNvPr id="17" name="Freeform 17"/>
            <p:cNvSpPr/>
            <p:nvPr/>
          </p:nvSpPr>
          <p:spPr>
            <a:xfrm>
              <a:off x="0" y="0"/>
              <a:ext cx="576818" cy="1763301"/>
            </a:xfrm>
            <a:custGeom>
              <a:avLst/>
              <a:gdLst/>
              <a:ahLst/>
              <a:cxnLst/>
              <a:rect l="l" t="t" r="r" b="b"/>
              <a:pathLst>
                <a:path w="576818" h="1763301">
                  <a:moveTo>
                    <a:pt x="0" y="0"/>
                  </a:moveTo>
                  <a:lnTo>
                    <a:pt x="576818" y="0"/>
                  </a:lnTo>
                  <a:lnTo>
                    <a:pt x="576818" y="1763301"/>
                  </a:lnTo>
                  <a:lnTo>
                    <a:pt x="0" y="1763301"/>
                  </a:lnTo>
                  <a:close/>
                </a:path>
              </a:pathLst>
            </a:custGeom>
            <a:solidFill>
              <a:srgbClr val="1D3752"/>
            </a:solidFill>
          </p:spPr>
          <p:txBody>
            <a:bodyPr/>
            <a:lstStyle/>
            <a:p>
              <a:endParaRPr lang="en-IE"/>
            </a:p>
          </p:txBody>
        </p:sp>
        <p:sp>
          <p:nvSpPr>
            <p:cNvPr id="18" name="TextBox 18"/>
            <p:cNvSpPr txBox="1"/>
            <p:nvPr/>
          </p:nvSpPr>
          <p:spPr>
            <a:xfrm>
              <a:off x="0" y="-28575"/>
              <a:ext cx="576818" cy="1791876"/>
            </a:xfrm>
            <a:prstGeom prst="rect">
              <a:avLst/>
            </a:prstGeom>
          </p:spPr>
          <p:txBody>
            <a:bodyPr lIns="50800" tIns="50800" rIns="50800" bIns="50800" rtlCol="0" anchor="ctr"/>
            <a:lstStyle/>
            <a:p>
              <a:pPr algn="ctr">
                <a:lnSpc>
                  <a:spcPts val="1960"/>
                </a:lnSpc>
              </a:pPr>
              <a:endParaRPr/>
            </a:p>
          </p:txBody>
        </p:sp>
      </p:grpSp>
      <p:grpSp>
        <p:nvGrpSpPr>
          <p:cNvPr id="19" name="Group 19"/>
          <p:cNvGrpSpPr/>
          <p:nvPr/>
        </p:nvGrpSpPr>
        <p:grpSpPr>
          <a:xfrm>
            <a:off x="7873604" y="6054468"/>
            <a:ext cx="1512092" cy="924195"/>
            <a:chOff x="0" y="0"/>
            <a:chExt cx="1069706" cy="653807"/>
          </a:xfrm>
        </p:grpSpPr>
        <p:sp>
          <p:nvSpPr>
            <p:cNvPr id="20" name="Freeform 20"/>
            <p:cNvSpPr/>
            <p:nvPr/>
          </p:nvSpPr>
          <p:spPr>
            <a:xfrm>
              <a:off x="0" y="0"/>
              <a:ext cx="1069706" cy="653807"/>
            </a:xfrm>
            <a:custGeom>
              <a:avLst/>
              <a:gdLst/>
              <a:ahLst/>
              <a:cxnLst/>
              <a:rect l="l" t="t" r="r" b="b"/>
              <a:pathLst>
                <a:path w="1069706" h="653807">
                  <a:moveTo>
                    <a:pt x="534853" y="653807"/>
                  </a:moveTo>
                  <a:lnTo>
                    <a:pt x="1069706" y="0"/>
                  </a:lnTo>
                  <a:lnTo>
                    <a:pt x="0" y="0"/>
                  </a:lnTo>
                  <a:lnTo>
                    <a:pt x="534853" y="653807"/>
                  </a:lnTo>
                  <a:close/>
                </a:path>
              </a:pathLst>
            </a:custGeom>
            <a:solidFill>
              <a:srgbClr val="2C7695"/>
            </a:solidFill>
          </p:spPr>
          <p:txBody>
            <a:bodyPr/>
            <a:lstStyle/>
            <a:p>
              <a:endParaRPr lang="en-IE"/>
            </a:p>
          </p:txBody>
        </p:sp>
        <p:sp>
          <p:nvSpPr>
            <p:cNvPr id="21" name="TextBox 21"/>
            <p:cNvSpPr txBox="1"/>
            <p:nvPr/>
          </p:nvSpPr>
          <p:spPr>
            <a:xfrm>
              <a:off x="167142" y="18126"/>
              <a:ext cx="735423" cy="332128"/>
            </a:xfrm>
            <a:prstGeom prst="rect">
              <a:avLst/>
            </a:prstGeom>
          </p:spPr>
          <p:txBody>
            <a:bodyPr lIns="50800" tIns="50800" rIns="50800" bIns="50800" rtlCol="0" anchor="ctr"/>
            <a:lstStyle/>
            <a:p>
              <a:pPr algn="ctr">
                <a:lnSpc>
                  <a:spcPts val="1960"/>
                </a:lnSpc>
              </a:pPr>
              <a:endParaRPr/>
            </a:p>
          </p:txBody>
        </p:sp>
      </p:grpSp>
      <p:sp>
        <p:nvSpPr>
          <p:cNvPr id="22" name="TextBox 22"/>
          <p:cNvSpPr txBox="1"/>
          <p:nvPr/>
        </p:nvSpPr>
        <p:spPr>
          <a:xfrm>
            <a:off x="9451823" y="2141324"/>
            <a:ext cx="6835706" cy="364882"/>
          </a:xfrm>
          <a:prstGeom prst="rect">
            <a:avLst/>
          </a:prstGeom>
        </p:spPr>
        <p:txBody>
          <a:bodyPr lIns="0" tIns="0" rIns="0" bIns="0" rtlCol="0" anchor="t">
            <a:spAutoFit/>
          </a:bodyPr>
          <a:lstStyle/>
          <a:p>
            <a:pPr algn="just">
              <a:lnSpc>
                <a:spcPts val="3066"/>
              </a:lnSpc>
            </a:pPr>
            <a:r>
              <a:rPr lang="en-US" sz="2190" dirty="0">
                <a:solidFill>
                  <a:srgbClr val="F9F5EF"/>
                </a:solidFill>
                <a:latin typeface="Montserrat"/>
                <a:ea typeface="Montserrat"/>
                <a:cs typeface="Montserrat"/>
                <a:sym typeface="Montserrat"/>
              </a:rPr>
              <a:t>www.mrci.ie/our-work</a:t>
            </a:r>
          </a:p>
        </p:txBody>
      </p:sp>
      <p:sp>
        <p:nvSpPr>
          <p:cNvPr id="23" name="TextBox 23"/>
          <p:cNvSpPr txBox="1"/>
          <p:nvPr/>
        </p:nvSpPr>
        <p:spPr>
          <a:xfrm>
            <a:off x="9451823" y="1475442"/>
            <a:ext cx="6256211" cy="505765"/>
          </a:xfrm>
          <a:prstGeom prst="rect">
            <a:avLst/>
          </a:prstGeom>
        </p:spPr>
        <p:txBody>
          <a:bodyPr lIns="0" tIns="0" rIns="0" bIns="0" rtlCol="0" anchor="t">
            <a:spAutoFit/>
          </a:bodyPr>
          <a:lstStyle/>
          <a:p>
            <a:pPr algn="l">
              <a:lnSpc>
                <a:spcPts val="3891"/>
              </a:lnSpc>
            </a:pPr>
            <a:r>
              <a:rPr lang="en-US" sz="3537">
                <a:solidFill>
                  <a:srgbClr val="F9F5EF"/>
                </a:solidFill>
                <a:latin typeface="DM Serif Display"/>
                <a:ea typeface="DM Serif Display"/>
                <a:cs typeface="DM Serif Display"/>
                <a:sym typeface="DM Serif Display"/>
              </a:rPr>
              <a:t>Join our campaigns</a:t>
            </a:r>
          </a:p>
        </p:txBody>
      </p:sp>
      <p:sp>
        <p:nvSpPr>
          <p:cNvPr id="24" name="TextBox 24"/>
          <p:cNvSpPr txBox="1"/>
          <p:nvPr/>
        </p:nvSpPr>
        <p:spPr>
          <a:xfrm>
            <a:off x="9385696" y="3704084"/>
            <a:ext cx="6835706" cy="367583"/>
          </a:xfrm>
          <a:prstGeom prst="rect">
            <a:avLst/>
          </a:prstGeom>
        </p:spPr>
        <p:txBody>
          <a:bodyPr lIns="0" tIns="0" rIns="0" bIns="0" rtlCol="0" anchor="t">
            <a:spAutoFit/>
          </a:bodyPr>
          <a:lstStyle/>
          <a:p>
            <a:pPr algn="just">
              <a:lnSpc>
                <a:spcPts val="3066"/>
              </a:lnSpc>
            </a:pPr>
            <a:r>
              <a:rPr lang="en-US" sz="2190">
                <a:solidFill>
                  <a:srgbClr val="F9F5EF"/>
                </a:solidFill>
                <a:latin typeface="Montserrat"/>
                <a:ea typeface="Montserrat"/>
                <a:cs typeface="Montserrat"/>
                <a:sym typeface="Montserrat"/>
              </a:rPr>
              <a:t>www.mrci.ie/#signup</a:t>
            </a:r>
          </a:p>
        </p:txBody>
      </p:sp>
      <p:sp>
        <p:nvSpPr>
          <p:cNvPr id="25" name="TextBox 25"/>
          <p:cNvSpPr txBox="1"/>
          <p:nvPr/>
        </p:nvSpPr>
        <p:spPr>
          <a:xfrm>
            <a:off x="9385696" y="3038202"/>
            <a:ext cx="4720328" cy="505765"/>
          </a:xfrm>
          <a:prstGeom prst="rect">
            <a:avLst/>
          </a:prstGeom>
        </p:spPr>
        <p:txBody>
          <a:bodyPr lIns="0" tIns="0" rIns="0" bIns="0" rtlCol="0" anchor="t">
            <a:spAutoFit/>
          </a:bodyPr>
          <a:lstStyle/>
          <a:p>
            <a:pPr algn="l">
              <a:lnSpc>
                <a:spcPts val="3891"/>
              </a:lnSpc>
            </a:pPr>
            <a:r>
              <a:rPr lang="en-US" sz="3537">
                <a:solidFill>
                  <a:srgbClr val="F9F5EF"/>
                </a:solidFill>
                <a:latin typeface="DM Serif Display"/>
                <a:ea typeface="DM Serif Display"/>
                <a:cs typeface="DM Serif Display"/>
                <a:sym typeface="DM Serif Display"/>
              </a:rPr>
              <a:t>Sign up as a supporter </a:t>
            </a:r>
          </a:p>
        </p:txBody>
      </p:sp>
      <p:sp>
        <p:nvSpPr>
          <p:cNvPr id="26" name="TextBox 26"/>
          <p:cNvSpPr txBox="1"/>
          <p:nvPr/>
        </p:nvSpPr>
        <p:spPr>
          <a:xfrm>
            <a:off x="9385696" y="5268718"/>
            <a:ext cx="6835706" cy="367583"/>
          </a:xfrm>
          <a:prstGeom prst="rect">
            <a:avLst/>
          </a:prstGeom>
        </p:spPr>
        <p:txBody>
          <a:bodyPr lIns="0" tIns="0" rIns="0" bIns="0" rtlCol="0" anchor="t">
            <a:spAutoFit/>
          </a:bodyPr>
          <a:lstStyle/>
          <a:p>
            <a:pPr algn="just">
              <a:lnSpc>
                <a:spcPts val="3066"/>
              </a:lnSpc>
            </a:pPr>
            <a:r>
              <a:rPr lang="en-US" sz="2190" dirty="0">
                <a:solidFill>
                  <a:srgbClr val="F9F5EF"/>
                </a:solidFill>
                <a:latin typeface="Montserrat"/>
                <a:ea typeface="Montserrat"/>
                <a:cs typeface="Montserrat"/>
                <a:sym typeface="Montserrat"/>
              </a:rPr>
              <a:t>www.mrci.ie/donate</a:t>
            </a:r>
          </a:p>
        </p:txBody>
      </p:sp>
      <p:sp>
        <p:nvSpPr>
          <p:cNvPr id="27" name="TextBox 27"/>
          <p:cNvSpPr txBox="1"/>
          <p:nvPr/>
        </p:nvSpPr>
        <p:spPr>
          <a:xfrm>
            <a:off x="9385696" y="4602836"/>
            <a:ext cx="4155406" cy="505765"/>
          </a:xfrm>
          <a:prstGeom prst="rect">
            <a:avLst/>
          </a:prstGeom>
        </p:spPr>
        <p:txBody>
          <a:bodyPr lIns="0" tIns="0" rIns="0" bIns="0" rtlCol="0" anchor="t">
            <a:spAutoFit/>
          </a:bodyPr>
          <a:lstStyle/>
          <a:p>
            <a:pPr algn="l">
              <a:lnSpc>
                <a:spcPts val="3891"/>
              </a:lnSpc>
            </a:pPr>
            <a:r>
              <a:rPr lang="en-US" sz="3537">
                <a:solidFill>
                  <a:srgbClr val="F9F5EF"/>
                </a:solidFill>
                <a:latin typeface="DM Serif Display"/>
                <a:ea typeface="DM Serif Display"/>
                <a:cs typeface="DM Serif Display"/>
                <a:sym typeface="DM Serif Display"/>
              </a:rPr>
              <a:t>Donate</a:t>
            </a:r>
          </a:p>
        </p:txBody>
      </p:sp>
      <p:sp>
        <p:nvSpPr>
          <p:cNvPr id="28" name="Freeform 28"/>
          <p:cNvSpPr/>
          <p:nvPr/>
        </p:nvSpPr>
        <p:spPr>
          <a:xfrm>
            <a:off x="2273236" y="3852411"/>
            <a:ext cx="3360748" cy="989020"/>
          </a:xfrm>
          <a:custGeom>
            <a:avLst/>
            <a:gdLst/>
            <a:ahLst/>
            <a:cxnLst/>
            <a:rect l="l" t="t" r="r" b="b"/>
            <a:pathLst>
              <a:path w="3360748" h="989020">
                <a:moveTo>
                  <a:pt x="0" y="0"/>
                </a:moveTo>
                <a:lnTo>
                  <a:pt x="3360748" y="0"/>
                </a:lnTo>
                <a:lnTo>
                  <a:pt x="3360748" y="989020"/>
                </a:lnTo>
                <a:lnTo>
                  <a:pt x="0" y="989020"/>
                </a:lnTo>
                <a:lnTo>
                  <a:pt x="0" y="0"/>
                </a:lnTo>
                <a:close/>
              </a:path>
            </a:pathLst>
          </a:custGeom>
          <a:blipFill>
            <a:blip r:embed="rId4"/>
            <a:stretch>
              <a:fillRect/>
            </a:stretch>
          </a:blipFill>
        </p:spPr>
        <p:txBody>
          <a:bodyPr/>
          <a:lstStyle/>
          <a:p>
            <a:endParaRPr lang="en-I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5EF"/>
        </a:solidFill>
        <a:effectLst/>
      </p:bgPr>
    </p:bg>
    <p:spTree>
      <p:nvGrpSpPr>
        <p:cNvPr id="1" name=""/>
        <p:cNvGrpSpPr/>
        <p:nvPr/>
      </p:nvGrpSpPr>
      <p:grpSpPr>
        <a:xfrm>
          <a:off x="0" y="0"/>
          <a:ext cx="0" cy="0"/>
          <a:chOff x="0" y="0"/>
          <a:chExt cx="0" cy="0"/>
        </a:xfrm>
      </p:grpSpPr>
      <p:grpSp>
        <p:nvGrpSpPr>
          <p:cNvPr id="2" name="Group 2"/>
          <p:cNvGrpSpPr/>
          <p:nvPr/>
        </p:nvGrpSpPr>
        <p:grpSpPr>
          <a:xfrm>
            <a:off x="0" y="1751044"/>
            <a:ext cx="18288000" cy="3392456"/>
            <a:chOff x="0" y="0"/>
            <a:chExt cx="4470210" cy="799132"/>
          </a:xfrm>
        </p:grpSpPr>
        <p:sp>
          <p:nvSpPr>
            <p:cNvPr id="3" name="Freeform 3"/>
            <p:cNvSpPr/>
            <p:nvPr/>
          </p:nvSpPr>
          <p:spPr>
            <a:xfrm>
              <a:off x="0" y="0"/>
              <a:ext cx="4470210" cy="799132"/>
            </a:xfrm>
            <a:custGeom>
              <a:avLst/>
              <a:gdLst/>
              <a:ahLst/>
              <a:cxnLst/>
              <a:rect l="l" t="t" r="r" b="b"/>
              <a:pathLst>
                <a:path w="4470210" h="799132">
                  <a:moveTo>
                    <a:pt x="0" y="0"/>
                  </a:moveTo>
                  <a:lnTo>
                    <a:pt x="4470210" y="0"/>
                  </a:lnTo>
                  <a:lnTo>
                    <a:pt x="4470210" y="799132"/>
                  </a:lnTo>
                  <a:lnTo>
                    <a:pt x="0" y="799132"/>
                  </a:lnTo>
                  <a:close/>
                </a:path>
              </a:pathLst>
            </a:custGeom>
            <a:solidFill>
              <a:srgbClr val="1D3752"/>
            </a:solidFill>
          </p:spPr>
          <p:txBody>
            <a:bodyPr/>
            <a:lstStyle/>
            <a:p>
              <a:endParaRPr lang="en-IE"/>
            </a:p>
          </p:txBody>
        </p:sp>
      </p:grpSp>
      <p:sp>
        <p:nvSpPr>
          <p:cNvPr id="4" name="Freeform 4"/>
          <p:cNvSpPr/>
          <p:nvPr/>
        </p:nvSpPr>
        <p:spPr>
          <a:xfrm>
            <a:off x="5017344" y="5830116"/>
            <a:ext cx="7766545" cy="1868825"/>
          </a:xfrm>
          <a:custGeom>
            <a:avLst/>
            <a:gdLst/>
            <a:ahLst/>
            <a:cxnLst/>
            <a:rect l="l" t="t" r="r" b="b"/>
            <a:pathLst>
              <a:path w="7766545" h="1868825">
                <a:moveTo>
                  <a:pt x="0" y="0"/>
                </a:moveTo>
                <a:lnTo>
                  <a:pt x="7766545" y="0"/>
                </a:lnTo>
                <a:lnTo>
                  <a:pt x="7766545" y="1868824"/>
                </a:lnTo>
                <a:lnTo>
                  <a:pt x="0" y="1868824"/>
                </a:lnTo>
                <a:lnTo>
                  <a:pt x="0" y="0"/>
                </a:lnTo>
                <a:close/>
              </a:path>
            </a:pathLst>
          </a:custGeom>
          <a:blipFill>
            <a:blip r:embed="rId2"/>
            <a:stretch>
              <a:fillRect/>
            </a:stretch>
          </a:blipFill>
        </p:spPr>
        <p:txBody>
          <a:bodyPr/>
          <a:lstStyle/>
          <a:p>
            <a:endParaRPr lang="en-IE"/>
          </a:p>
        </p:txBody>
      </p:sp>
      <p:sp>
        <p:nvSpPr>
          <p:cNvPr id="5" name="Freeform 5"/>
          <p:cNvSpPr/>
          <p:nvPr/>
        </p:nvSpPr>
        <p:spPr>
          <a:xfrm>
            <a:off x="3683510" y="7698940"/>
            <a:ext cx="10920979" cy="1901804"/>
          </a:xfrm>
          <a:custGeom>
            <a:avLst/>
            <a:gdLst/>
            <a:ahLst/>
            <a:cxnLst/>
            <a:rect l="l" t="t" r="r" b="b"/>
            <a:pathLst>
              <a:path w="10920979" h="1901804">
                <a:moveTo>
                  <a:pt x="0" y="0"/>
                </a:moveTo>
                <a:lnTo>
                  <a:pt x="10920980" y="0"/>
                </a:lnTo>
                <a:lnTo>
                  <a:pt x="10920980" y="1901805"/>
                </a:lnTo>
                <a:lnTo>
                  <a:pt x="0" y="1901805"/>
                </a:lnTo>
                <a:lnTo>
                  <a:pt x="0" y="0"/>
                </a:lnTo>
                <a:close/>
              </a:path>
            </a:pathLst>
          </a:custGeom>
          <a:blipFill>
            <a:blip r:embed="rId3"/>
            <a:stretch>
              <a:fillRect t="-221667" b="-252575"/>
            </a:stretch>
          </a:blipFill>
        </p:spPr>
        <p:txBody>
          <a:bodyPr/>
          <a:lstStyle/>
          <a:p>
            <a:endParaRPr lang="en-IE"/>
          </a:p>
        </p:txBody>
      </p:sp>
      <p:sp>
        <p:nvSpPr>
          <p:cNvPr id="6" name="TextBox 6"/>
          <p:cNvSpPr txBox="1"/>
          <p:nvPr/>
        </p:nvSpPr>
        <p:spPr>
          <a:xfrm>
            <a:off x="1028700" y="2513305"/>
            <a:ext cx="16230600" cy="1678687"/>
          </a:xfrm>
          <a:prstGeom prst="rect">
            <a:avLst/>
          </a:prstGeom>
        </p:spPr>
        <p:txBody>
          <a:bodyPr lIns="0" tIns="0" rIns="0" bIns="0" rtlCol="0" anchor="t">
            <a:spAutoFit/>
          </a:bodyPr>
          <a:lstStyle/>
          <a:p>
            <a:pPr algn="ctr">
              <a:lnSpc>
                <a:spcPts val="13391"/>
              </a:lnSpc>
            </a:pPr>
            <a:r>
              <a:rPr lang="en-US" sz="10799" spc="961">
                <a:solidFill>
                  <a:srgbClr val="F9F5EF"/>
                </a:solidFill>
                <a:latin typeface="DM Serif Display"/>
                <a:ea typeface="DM Serif Display"/>
                <a:cs typeface="DM Serif Display"/>
                <a:sym typeface="DM Serif Display"/>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C8A9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482506" cy="10287000"/>
            <a:chOff x="0" y="0"/>
            <a:chExt cx="6442704" cy="3585882"/>
          </a:xfrm>
        </p:grpSpPr>
        <p:sp>
          <p:nvSpPr>
            <p:cNvPr id="3" name="Freeform 3"/>
            <p:cNvSpPr/>
            <p:nvPr/>
          </p:nvSpPr>
          <p:spPr>
            <a:xfrm>
              <a:off x="0" y="0"/>
              <a:ext cx="6442704" cy="3585882"/>
            </a:xfrm>
            <a:custGeom>
              <a:avLst/>
              <a:gdLst/>
              <a:ahLst/>
              <a:cxnLst/>
              <a:rect l="l" t="t" r="r" b="b"/>
              <a:pathLst>
                <a:path w="6442704" h="3585882">
                  <a:moveTo>
                    <a:pt x="0" y="0"/>
                  </a:moveTo>
                  <a:lnTo>
                    <a:pt x="6442704" y="0"/>
                  </a:lnTo>
                  <a:lnTo>
                    <a:pt x="6442704" y="3585882"/>
                  </a:lnTo>
                  <a:lnTo>
                    <a:pt x="0" y="3585882"/>
                  </a:lnTo>
                  <a:close/>
                </a:path>
              </a:pathLst>
            </a:custGeom>
            <a:solidFill>
              <a:srgbClr val="F9F5EF"/>
            </a:solidFill>
          </p:spPr>
          <p:txBody>
            <a:bodyPr/>
            <a:lstStyle/>
            <a:p>
              <a:endParaRPr lang="en-IE"/>
            </a:p>
          </p:txBody>
        </p:sp>
        <p:sp>
          <p:nvSpPr>
            <p:cNvPr id="4" name="TextBox 4"/>
            <p:cNvSpPr txBox="1"/>
            <p:nvPr/>
          </p:nvSpPr>
          <p:spPr>
            <a:xfrm>
              <a:off x="0" y="-28575"/>
              <a:ext cx="6442704" cy="3614457"/>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9700074" y="-142675"/>
            <a:ext cx="8782432" cy="1624234"/>
            <a:chOff x="0" y="0"/>
            <a:chExt cx="3061414" cy="566182"/>
          </a:xfrm>
        </p:grpSpPr>
        <p:sp>
          <p:nvSpPr>
            <p:cNvPr id="6" name="Freeform 6"/>
            <p:cNvSpPr/>
            <p:nvPr/>
          </p:nvSpPr>
          <p:spPr>
            <a:xfrm>
              <a:off x="0" y="0"/>
              <a:ext cx="3061414" cy="566182"/>
            </a:xfrm>
            <a:custGeom>
              <a:avLst/>
              <a:gdLst/>
              <a:ahLst/>
              <a:cxnLst/>
              <a:rect l="l" t="t" r="r" b="b"/>
              <a:pathLst>
                <a:path w="3061414" h="566182">
                  <a:moveTo>
                    <a:pt x="0" y="0"/>
                  </a:moveTo>
                  <a:lnTo>
                    <a:pt x="3061414" y="0"/>
                  </a:lnTo>
                  <a:lnTo>
                    <a:pt x="3061414" y="566182"/>
                  </a:lnTo>
                  <a:lnTo>
                    <a:pt x="0" y="566182"/>
                  </a:lnTo>
                  <a:close/>
                </a:path>
              </a:pathLst>
            </a:custGeom>
            <a:solidFill>
              <a:srgbClr val="1D3752"/>
            </a:solidFill>
          </p:spPr>
          <p:txBody>
            <a:bodyPr/>
            <a:lstStyle/>
            <a:p>
              <a:endParaRPr lang="en-IE"/>
            </a:p>
          </p:txBody>
        </p:sp>
        <p:sp>
          <p:nvSpPr>
            <p:cNvPr id="7" name="TextBox 7"/>
            <p:cNvSpPr txBox="1"/>
            <p:nvPr/>
          </p:nvSpPr>
          <p:spPr>
            <a:xfrm>
              <a:off x="0" y="-28575"/>
              <a:ext cx="3061414" cy="594757"/>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572802" y="2659775"/>
            <a:ext cx="16974465" cy="3181985"/>
          </a:xfrm>
          <a:prstGeom prst="rect">
            <a:avLst/>
          </a:prstGeom>
        </p:spPr>
        <p:txBody>
          <a:bodyPr lIns="0" tIns="0" rIns="0" bIns="0" rtlCol="0" anchor="t">
            <a:spAutoFit/>
          </a:bodyPr>
          <a:lstStyle/>
          <a:p>
            <a:pPr algn="just">
              <a:lnSpc>
                <a:spcPts val="3639"/>
              </a:lnSpc>
            </a:pPr>
            <a:r>
              <a:rPr lang="en-US" sz="2599" dirty="0">
                <a:solidFill>
                  <a:srgbClr val="1D3752"/>
                </a:solidFill>
                <a:latin typeface="Montserrat"/>
                <a:ea typeface="Montserrat"/>
                <a:cs typeface="Montserrat"/>
                <a:sym typeface="Montserrat"/>
              </a:rPr>
              <a:t>These materials have been prepared by the Migrant Rights Centre Ireland (MRCI) for information purposes only with no guarantee as to accuracy or applicability to a particular set of circumstances. The materials are not intended and should not be considered to be legal advice. The information given may change from time to time and may be out of date. The Migrant Rights Centre Ireland disclaims any legal responsibility for the content or the accuracy of the information provided. MRCI is not a practicing law </a:t>
            </a:r>
            <a:r>
              <a:rPr lang="en-US" sz="2599" dirty="0" err="1">
                <a:solidFill>
                  <a:srgbClr val="1D3752"/>
                </a:solidFill>
                <a:latin typeface="Montserrat"/>
                <a:ea typeface="Montserrat"/>
                <a:cs typeface="Montserrat"/>
                <a:sym typeface="Montserrat"/>
              </a:rPr>
              <a:t>centre</a:t>
            </a:r>
            <a:r>
              <a:rPr lang="en-US" sz="2599" dirty="0">
                <a:solidFill>
                  <a:srgbClr val="1D3752"/>
                </a:solidFill>
                <a:latin typeface="Montserrat"/>
                <a:ea typeface="Montserrat"/>
                <a:cs typeface="Montserrat"/>
                <a:sym typeface="Montserrat"/>
              </a:rPr>
              <a:t>. </a:t>
            </a:r>
          </a:p>
          <a:p>
            <a:pPr algn="just">
              <a:lnSpc>
                <a:spcPts val="3639"/>
              </a:lnSpc>
            </a:pPr>
            <a:endParaRPr lang="en-US" sz="2599" dirty="0">
              <a:solidFill>
                <a:srgbClr val="1D3752"/>
              </a:solidFill>
              <a:latin typeface="Montserrat"/>
              <a:ea typeface="Montserrat"/>
              <a:cs typeface="Montserrat"/>
              <a:sym typeface="Montserrat"/>
            </a:endParaRPr>
          </a:p>
        </p:txBody>
      </p:sp>
      <p:sp>
        <p:nvSpPr>
          <p:cNvPr id="9" name="TextBox 9"/>
          <p:cNvSpPr txBox="1"/>
          <p:nvPr/>
        </p:nvSpPr>
        <p:spPr>
          <a:xfrm>
            <a:off x="10105244" y="222426"/>
            <a:ext cx="7442023" cy="1108710"/>
          </a:xfrm>
          <a:prstGeom prst="rect">
            <a:avLst/>
          </a:prstGeom>
        </p:spPr>
        <p:txBody>
          <a:bodyPr lIns="0" tIns="0" rIns="0" bIns="0" rtlCol="0" anchor="t">
            <a:spAutoFit/>
          </a:bodyPr>
          <a:lstStyle/>
          <a:p>
            <a:pPr algn="ctr">
              <a:lnSpc>
                <a:spcPts val="8580"/>
              </a:lnSpc>
            </a:pPr>
            <a:r>
              <a:rPr lang="en-US" sz="7800" dirty="0">
                <a:solidFill>
                  <a:srgbClr val="F9F5EF"/>
                </a:solidFill>
                <a:latin typeface="DM Serif Display"/>
                <a:ea typeface="DM Serif Display"/>
                <a:cs typeface="DM Serif Display"/>
                <a:sym typeface="DM Serif Display"/>
              </a:rPr>
              <a:t>Disclaimer</a:t>
            </a:r>
          </a:p>
        </p:txBody>
      </p:sp>
      <p:grpSp>
        <p:nvGrpSpPr>
          <p:cNvPr id="10" name="Group 10"/>
          <p:cNvGrpSpPr/>
          <p:nvPr/>
        </p:nvGrpSpPr>
        <p:grpSpPr>
          <a:xfrm>
            <a:off x="13498835" y="1331136"/>
            <a:ext cx="1184910" cy="1044126"/>
            <a:chOff x="0" y="0"/>
            <a:chExt cx="1173013" cy="1033643"/>
          </a:xfrm>
        </p:grpSpPr>
        <p:sp>
          <p:nvSpPr>
            <p:cNvPr id="11" name="Freeform 11"/>
            <p:cNvSpPr/>
            <p:nvPr/>
          </p:nvSpPr>
          <p:spPr>
            <a:xfrm>
              <a:off x="0" y="0"/>
              <a:ext cx="1173013" cy="1033643"/>
            </a:xfrm>
            <a:custGeom>
              <a:avLst/>
              <a:gdLst/>
              <a:ahLst/>
              <a:cxnLst/>
              <a:rect l="l" t="t" r="r" b="b"/>
              <a:pathLst>
                <a:path w="1173013" h="1033643">
                  <a:moveTo>
                    <a:pt x="586507" y="1033643"/>
                  </a:moveTo>
                  <a:lnTo>
                    <a:pt x="1173013" y="0"/>
                  </a:lnTo>
                  <a:lnTo>
                    <a:pt x="0" y="0"/>
                  </a:lnTo>
                  <a:lnTo>
                    <a:pt x="586507" y="1033643"/>
                  </a:lnTo>
                  <a:close/>
                </a:path>
              </a:pathLst>
            </a:custGeom>
            <a:solidFill>
              <a:srgbClr val="1D3752"/>
            </a:solidFill>
          </p:spPr>
          <p:txBody>
            <a:bodyPr/>
            <a:lstStyle/>
            <a:p>
              <a:endParaRPr lang="en-IE"/>
            </a:p>
          </p:txBody>
        </p:sp>
        <p:sp>
          <p:nvSpPr>
            <p:cNvPr id="12" name="TextBox 12"/>
            <p:cNvSpPr txBox="1"/>
            <p:nvPr/>
          </p:nvSpPr>
          <p:spPr>
            <a:xfrm>
              <a:off x="183283" y="45257"/>
              <a:ext cx="806447" cy="508481"/>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a:off x="15420787" y="9258300"/>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3020561"/>
            <a:ext cx="18288000" cy="7266439"/>
            <a:chOff x="0" y="0"/>
            <a:chExt cx="6374902" cy="2532963"/>
          </a:xfrm>
        </p:grpSpPr>
        <p:sp>
          <p:nvSpPr>
            <p:cNvPr id="3" name="Freeform 3"/>
            <p:cNvSpPr/>
            <p:nvPr/>
          </p:nvSpPr>
          <p:spPr>
            <a:xfrm>
              <a:off x="0" y="0"/>
              <a:ext cx="6374902" cy="2532963"/>
            </a:xfrm>
            <a:custGeom>
              <a:avLst/>
              <a:gdLst/>
              <a:ahLst/>
              <a:cxnLst/>
              <a:rect l="l" t="t" r="r" b="b"/>
              <a:pathLst>
                <a:path w="6374902" h="2532963">
                  <a:moveTo>
                    <a:pt x="0" y="0"/>
                  </a:moveTo>
                  <a:lnTo>
                    <a:pt x="6374902" y="0"/>
                  </a:lnTo>
                  <a:lnTo>
                    <a:pt x="6374902" y="2532963"/>
                  </a:lnTo>
                  <a:lnTo>
                    <a:pt x="0" y="2532963"/>
                  </a:lnTo>
                  <a:close/>
                </a:path>
              </a:pathLst>
            </a:custGeom>
            <a:solidFill>
              <a:srgbClr val="1D3752"/>
            </a:solidFill>
          </p:spPr>
          <p:txBody>
            <a:bodyPr/>
            <a:lstStyle/>
            <a:p>
              <a:endParaRPr lang="en-IE"/>
            </a:p>
          </p:txBody>
        </p:sp>
        <p:sp>
          <p:nvSpPr>
            <p:cNvPr id="4" name="TextBox 4"/>
            <p:cNvSpPr txBox="1"/>
            <p:nvPr/>
          </p:nvSpPr>
          <p:spPr>
            <a:xfrm>
              <a:off x="0" y="-28575"/>
              <a:ext cx="6374902" cy="2561538"/>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8319483" y="3020561"/>
            <a:ext cx="1327316" cy="804754"/>
            <a:chOff x="0" y="0"/>
            <a:chExt cx="1173013" cy="711200"/>
          </a:xfrm>
        </p:grpSpPr>
        <p:sp>
          <p:nvSpPr>
            <p:cNvPr id="6" name="Freeform 6"/>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F9F5EF"/>
            </a:solidFill>
          </p:spPr>
          <p:txBody>
            <a:bodyPr/>
            <a:lstStyle/>
            <a:p>
              <a:endParaRPr lang="en-IE"/>
            </a:p>
          </p:txBody>
        </p:sp>
        <p:sp>
          <p:nvSpPr>
            <p:cNvPr id="7" name="TextBox 7"/>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3166352" y="4420191"/>
            <a:ext cx="5153131" cy="1037592"/>
          </a:xfrm>
          <a:prstGeom prst="rect">
            <a:avLst/>
          </a:prstGeom>
        </p:spPr>
        <p:txBody>
          <a:bodyPr lIns="0" tIns="0" rIns="0" bIns="0" rtlCol="0" anchor="t">
            <a:spAutoFit/>
          </a:bodyPr>
          <a:lstStyle/>
          <a:p>
            <a:pPr>
              <a:lnSpc>
                <a:spcPts val="4199"/>
              </a:lnSpc>
            </a:pPr>
            <a:r>
              <a:rPr lang="en-GB" sz="2999" dirty="0">
                <a:solidFill>
                  <a:srgbClr val="F9F5EF"/>
                </a:solidFill>
                <a:latin typeface="Montserrat"/>
                <a:ea typeface="Montserrat"/>
                <a:cs typeface="Montserrat"/>
                <a:sym typeface="Montserrat"/>
              </a:rPr>
              <a:t>What is Change of Employer?</a:t>
            </a:r>
            <a:endParaRPr lang="en-US" sz="2999" dirty="0">
              <a:solidFill>
                <a:srgbClr val="F9F5EF"/>
              </a:solidFill>
              <a:latin typeface="Montserrat"/>
              <a:ea typeface="Montserrat"/>
              <a:cs typeface="Montserrat"/>
              <a:sym typeface="Montserrat"/>
            </a:endParaRPr>
          </a:p>
        </p:txBody>
      </p:sp>
      <p:sp>
        <p:nvSpPr>
          <p:cNvPr id="9" name="TextBox 9"/>
          <p:cNvSpPr txBox="1"/>
          <p:nvPr/>
        </p:nvSpPr>
        <p:spPr>
          <a:xfrm>
            <a:off x="0" y="1104900"/>
            <a:ext cx="18288000" cy="1120435"/>
          </a:xfrm>
          <a:prstGeom prst="rect">
            <a:avLst/>
          </a:prstGeom>
        </p:spPr>
        <p:txBody>
          <a:bodyPr lIns="0" tIns="0" rIns="0" bIns="0" rtlCol="0" anchor="t">
            <a:spAutoFit/>
          </a:bodyPr>
          <a:lstStyle/>
          <a:p>
            <a:pPr algn="ctr">
              <a:lnSpc>
                <a:spcPts val="8580"/>
              </a:lnSpc>
            </a:pPr>
            <a:r>
              <a:rPr lang="en-US" sz="7800" dirty="0">
                <a:solidFill>
                  <a:srgbClr val="F9F5EF"/>
                </a:solidFill>
                <a:latin typeface="DM Serif Display"/>
                <a:ea typeface="DM Serif Display"/>
                <a:cs typeface="DM Serif Display"/>
                <a:sym typeface="DM Serif Display"/>
              </a:rPr>
              <a:t>Agenda</a:t>
            </a:r>
          </a:p>
        </p:txBody>
      </p:sp>
      <p:sp>
        <p:nvSpPr>
          <p:cNvPr id="10" name="TextBox 10"/>
          <p:cNvSpPr txBox="1"/>
          <p:nvPr/>
        </p:nvSpPr>
        <p:spPr>
          <a:xfrm>
            <a:off x="1925381" y="4390962"/>
            <a:ext cx="1076438" cy="625512"/>
          </a:xfrm>
          <a:prstGeom prst="rect">
            <a:avLst/>
          </a:prstGeom>
        </p:spPr>
        <p:txBody>
          <a:bodyPr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01.</a:t>
            </a:r>
          </a:p>
        </p:txBody>
      </p:sp>
      <p:sp>
        <p:nvSpPr>
          <p:cNvPr id="11" name="TextBox 11"/>
          <p:cNvSpPr txBox="1"/>
          <p:nvPr/>
        </p:nvSpPr>
        <p:spPr>
          <a:xfrm>
            <a:off x="3166350" y="6117493"/>
            <a:ext cx="5153131" cy="1037592"/>
          </a:xfrm>
          <a:prstGeom prst="rect">
            <a:avLst/>
          </a:prstGeom>
        </p:spPr>
        <p:txBody>
          <a:bodyPr lIns="0" tIns="0" rIns="0" bIns="0" rtlCol="0" anchor="t">
            <a:spAutoFit/>
          </a:bodyPr>
          <a:lstStyle/>
          <a:p>
            <a:pPr>
              <a:lnSpc>
                <a:spcPts val="4199"/>
              </a:lnSpc>
            </a:pPr>
            <a:r>
              <a:rPr lang="en-GB" sz="2999" dirty="0">
                <a:solidFill>
                  <a:srgbClr val="F9F5EF"/>
                </a:solidFill>
                <a:latin typeface="Montserrat"/>
                <a:ea typeface="Montserrat"/>
                <a:cs typeface="Montserrat"/>
                <a:sym typeface="Montserrat"/>
              </a:rPr>
              <a:t>What are the eligibility criteria?</a:t>
            </a:r>
            <a:endParaRPr lang="en-US" sz="2999" dirty="0">
              <a:solidFill>
                <a:srgbClr val="F9F5EF"/>
              </a:solidFill>
              <a:latin typeface="Montserrat"/>
              <a:ea typeface="Montserrat"/>
              <a:cs typeface="Montserrat"/>
              <a:sym typeface="Montserrat"/>
            </a:endParaRPr>
          </a:p>
        </p:txBody>
      </p:sp>
      <p:sp>
        <p:nvSpPr>
          <p:cNvPr id="12" name="TextBox 12"/>
          <p:cNvSpPr txBox="1"/>
          <p:nvPr/>
        </p:nvSpPr>
        <p:spPr>
          <a:xfrm>
            <a:off x="1925380" y="6074119"/>
            <a:ext cx="1076438" cy="625512"/>
          </a:xfrm>
          <a:prstGeom prst="rect">
            <a:avLst/>
          </a:prstGeom>
        </p:spPr>
        <p:txBody>
          <a:bodyPr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02.</a:t>
            </a:r>
          </a:p>
        </p:txBody>
      </p:sp>
      <p:sp>
        <p:nvSpPr>
          <p:cNvPr id="13" name="TextBox 13"/>
          <p:cNvSpPr txBox="1"/>
          <p:nvPr/>
        </p:nvSpPr>
        <p:spPr>
          <a:xfrm>
            <a:off x="3166351" y="7817802"/>
            <a:ext cx="5153131" cy="1576201"/>
          </a:xfrm>
          <a:prstGeom prst="rect">
            <a:avLst/>
          </a:prstGeom>
        </p:spPr>
        <p:txBody>
          <a:bodyPr lIns="0" tIns="0" rIns="0" bIns="0" rtlCol="0" anchor="t">
            <a:spAutoFit/>
          </a:bodyPr>
          <a:lstStyle/>
          <a:p>
            <a:pPr>
              <a:lnSpc>
                <a:spcPts val="4199"/>
              </a:lnSpc>
            </a:pPr>
            <a:r>
              <a:rPr lang="en-US" sz="2999" dirty="0">
                <a:solidFill>
                  <a:srgbClr val="F9F5EF"/>
                </a:solidFill>
                <a:latin typeface="Montserrat"/>
                <a:ea typeface="Montserrat"/>
                <a:cs typeface="Montserrat"/>
                <a:sym typeface="Montserrat"/>
              </a:rPr>
              <a:t>What is a SOC code- Standard Occupational Classification?</a:t>
            </a:r>
          </a:p>
        </p:txBody>
      </p:sp>
      <p:sp>
        <p:nvSpPr>
          <p:cNvPr id="14" name="TextBox 14"/>
          <p:cNvSpPr txBox="1"/>
          <p:nvPr/>
        </p:nvSpPr>
        <p:spPr>
          <a:xfrm>
            <a:off x="1925380" y="7752696"/>
            <a:ext cx="1076438" cy="625512"/>
          </a:xfrm>
          <a:prstGeom prst="rect">
            <a:avLst/>
          </a:prstGeom>
        </p:spPr>
        <p:txBody>
          <a:bodyPr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03.</a:t>
            </a:r>
          </a:p>
        </p:txBody>
      </p:sp>
      <p:grpSp>
        <p:nvGrpSpPr>
          <p:cNvPr id="19" name="Group 19"/>
          <p:cNvGrpSpPr/>
          <p:nvPr/>
        </p:nvGrpSpPr>
        <p:grpSpPr>
          <a:xfrm>
            <a:off x="0" y="3020561"/>
            <a:ext cx="1028700" cy="7305629"/>
            <a:chOff x="0" y="0"/>
            <a:chExt cx="358588" cy="2546625"/>
          </a:xfrm>
        </p:grpSpPr>
        <p:sp>
          <p:nvSpPr>
            <p:cNvPr id="20" name="Freeform 20"/>
            <p:cNvSpPr/>
            <p:nvPr/>
          </p:nvSpPr>
          <p:spPr>
            <a:xfrm>
              <a:off x="0" y="0"/>
              <a:ext cx="358588" cy="2546625"/>
            </a:xfrm>
            <a:custGeom>
              <a:avLst/>
              <a:gdLst/>
              <a:ahLst/>
              <a:cxnLst/>
              <a:rect l="l" t="t" r="r" b="b"/>
              <a:pathLst>
                <a:path w="358588" h="2546625">
                  <a:moveTo>
                    <a:pt x="0" y="0"/>
                  </a:moveTo>
                  <a:lnTo>
                    <a:pt x="358588" y="0"/>
                  </a:lnTo>
                  <a:lnTo>
                    <a:pt x="358588" y="2546625"/>
                  </a:lnTo>
                  <a:lnTo>
                    <a:pt x="0" y="2546625"/>
                  </a:lnTo>
                  <a:close/>
                </a:path>
              </a:pathLst>
            </a:custGeom>
            <a:solidFill>
              <a:srgbClr val="F9F5EF"/>
            </a:solidFill>
          </p:spPr>
          <p:txBody>
            <a:bodyPr/>
            <a:lstStyle/>
            <a:p>
              <a:endParaRPr lang="en-IE"/>
            </a:p>
          </p:txBody>
        </p:sp>
        <p:sp>
          <p:nvSpPr>
            <p:cNvPr id="21" name="TextBox 21"/>
            <p:cNvSpPr txBox="1"/>
            <p:nvPr/>
          </p:nvSpPr>
          <p:spPr>
            <a:xfrm>
              <a:off x="0" y="-28575"/>
              <a:ext cx="358588" cy="2575200"/>
            </a:xfrm>
            <a:prstGeom prst="rect">
              <a:avLst/>
            </a:prstGeom>
          </p:spPr>
          <p:txBody>
            <a:bodyPr lIns="50800" tIns="50800" rIns="50800" bIns="50800" rtlCol="0" anchor="ctr"/>
            <a:lstStyle/>
            <a:p>
              <a:pPr algn="ctr">
                <a:lnSpc>
                  <a:spcPts val="1960"/>
                </a:lnSpc>
              </a:pPr>
              <a:endParaRPr/>
            </a:p>
          </p:txBody>
        </p:sp>
      </p:grpSp>
      <p:sp>
        <p:nvSpPr>
          <p:cNvPr id="22" name="TextBox 22"/>
          <p:cNvSpPr txBox="1"/>
          <p:nvPr/>
        </p:nvSpPr>
        <p:spPr>
          <a:xfrm>
            <a:off x="11236528" y="4450398"/>
            <a:ext cx="5153131" cy="1037592"/>
          </a:xfrm>
          <a:prstGeom prst="rect">
            <a:avLst/>
          </a:prstGeom>
        </p:spPr>
        <p:txBody>
          <a:bodyPr lIns="0" tIns="0" rIns="0" bIns="0" rtlCol="0" anchor="t">
            <a:spAutoFit/>
          </a:bodyPr>
          <a:lstStyle/>
          <a:p>
            <a:pPr>
              <a:lnSpc>
                <a:spcPts val="4199"/>
              </a:lnSpc>
            </a:pPr>
            <a:r>
              <a:rPr lang="en-GB" sz="2999" dirty="0">
                <a:solidFill>
                  <a:srgbClr val="F9F5EF"/>
                </a:solidFill>
                <a:latin typeface="Montserrat"/>
                <a:ea typeface="Montserrat"/>
                <a:cs typeface="Montserrat"/>
                <a:sym typeface="Montserrat"/>
              </a:rPr>
              <a:t>Benefits of Change of Employer</a:t>
            </a:r>
            <a:endParaRPr lang="en-US" sz="2999" dirty="0">
              <a:solidFill>
                <a:srgbClr val="F9F5EF"/>
              </a:solidFill>
              <a:latin typeface="Montserrat"/>
              <a:ea typeface="Montserrat"/>
              <a:cs typeface="Montserrat"/>
              <a:sym typeface="Montserrat"/>
            </a:endParaRPr>
          </a:p>
        </p:txBody>
      </p:sp>
      <p:sp>
        <p:nvSpPr>
          <p:cNvPr id="23" name="TextBox 23"/>
          <p:cNvSpPr txBox="1"/>
          <p:nvPr/>
        </p:nvSpPr>
        <p:spPr>
          <a:xfrm>
            <a:off x="10101774" y="4390962"/>
            <a:ext cx="1076438" cy="639727"/>
          </a:xfrm>
          <a:prstGeom prst="rect">
            <a:avLst/>
          </a:prstGeom>
        </p:spPr>
        <p:txBody>
          <a:bodyPr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04.</a:t>
            </a:r>
          </a:p>
        </p:txBody>
      </p:sp>
      <p:sp>
        <p:nvSpPr>
          <p:cNvPr id="24" name="TextBox 24"/>
          <p:cNvSpPr txBox="1"/>
          <p:nvPr/>
        </p:nvSpPr>
        <p:spPr>
          <a:xfrm>
            <a:off x="11236528" y="6134100"/>
            <a:ext cx="5153131" cy="1037592"/>
          </a:xfrm>
          <a:prstGeom prst="rect">
            <a:avLst/>
          </a:prstGeom>
        </p:spPr>
        <p:txBody>
          <a:bodyPr lIns="0" tIns="0" rIns="0" bIns="0" rtlCol="0" anchor="t">
            <a:spAutoFit/>
          </a:bodyPr>
          <a:lstStyle/>
          <a:p>
            <a:pPr>
              <a:lnSpc>
                <a:spcPts val="4199"/>
              </a:lnSpc>
            </a:pPr>
            <a:r>
              <a:rPr lang="en-GB" sz="2999" dirty="0">
                <a:solidFill>
                  <a:srgbClr val="F9F5EF"/>
                </a:solidFill>
                <a:latin typeface="Montserrat"/>
                <a:ea typeface="Montserrat"/>
                <a:cs typeface="Montserrat"/>
                <a:sym typeface="Montserrat"/>
              </a:rPr>
              <a:t>How to apply using the new DETE portal</a:t>
            </a:r>
            <a:endParaRPr lang="en-US" sz="2999" dirty="0">
              <a:solidFill>
                <a:srgbClr val="F9F5EF"/>
              </a:solidFill>
              <a:latin typeface="Montserrat"/>
              <a:ea typeface="Montserrat"/>
              <a:cs typeface="Montserrat"/>
              <a:sym typeface="Montserrat"/>
            </a:endParaRPr>
          </a:p>
        </p:txBody>
      </p:sp>
      <p:sp>
        <p:nvSpPr>
          <p:cNvPr id="25" name="TextBox 25"/>
          <p:cNvSpPr txBox="1"/>
          <p:nvPr/>
        </p:nvSpPr>
        <p:spPr>
          <a:xfrm>
            <a:off x="10106690" y="6074119"/>
            <a:ext cx="1076438" cy="639727"/>
          </a:xfrm>
          <a:prstGeom prst="rect">
            <a:avLst/>
          </a:prstGeom>
        </p:spPr>
        <p:txBody>
          <a:bodyPr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05.</a:t>
            </a:r>
          </a:p>
        </p:txBody>
      </p:sp>
      <p:sp>
        <p:nvSpPr>
          <p:cNvPr id="26" name="TextBox 26"/>
          <p:cNvSpPr txBox="1"/>
          <p:nvPr/>
        </p:nvSpPr>
        <p:spPr>
          <a:xfrm>
            <a:off x="11238986" y="7817802"/>
            <a:ext cx="5153131" cy="495300"/>
          </a:xfrm>
          <a:prstGeom prst="rect">
            <a:avLst/>
          </a:prstGeom>
        </p:spPr>
        <p:txBody>
          <a:bodyPr lIns="0" tIns="0" rIns="0" bIns="0" rtlCol="0" anchor="t">
            <a:spAutoFit/>
          </a:bodyPr>
          <a:lstStyle/>
          <a:p>
            <a:pPr>
              <a:lnSpc>
                <a:spcPts val="4199"/>
              </a:lnSpc>
            </a:pPr>
            <a:r>
              <a:rPr lang="en-US" sz="2999" dirty="0">
                <a:solidFill>
                  <a:srgbClr val="F9F5EF"/>
                </a:solidFill>
                <a:latin typeface="Montserrat"/>
                <a:ea typeface="Montserrat"/>
                <a:cs typeface="Montserrat"/>
                <a:sym typeface="Montserrat"/>
              </a:rPr>
              <a:t>Q&amp;A</a:t>
            </a:r>
          </a:p>
        </p:txBody>
      </p:sp>
      <p:sp>
        <p:nvSpPr>
          <p:cNvPr id="27" name="TextBox 27"/>
          <p:cNvSpPr txBox="1"/>
          <p:nvPr/>
        </p:nvSpPr>
        <p:spPr>
          <a:xfrm>
            <a:off x="10106690" y="7752696"/>
            <a:ext cx="1076438" cy="639727"/>
          </a:xfrm>
          <a:prstGeom prst="rect">
            <a:avLst/>
          </a:prstGeom>
        </p:spPr>
        <p:txBody>
          <a:bodyPr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06.</a:t>
            </a:r>
          </a:p>
        </p:txBody>
      </p:sp>
      <p:sp>
        <p:nvSpPr>
          <p:cNvPr id="32" name="Freeform 32"/>
          <p:cNvSpPr/>
          <p:nvPr/>
        </p:nvSpPr>
        <p:spPr>
          <a:xfrm>
            <a:off x="15511636" y="925830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7526000" cy="1698942"/>
            <a:chOff x="0" y="0"/>
            <a:chExt cx="4070932" cy="592224"/>
          </a:xfrm>
        </p:grpSpPr>
        <p:sp>
          <p:nvSpPr>
            <p:cNvPr id="3" name="Freeform 3"/>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p:cNvSpPr txBox="1"/>
          <p:nvPr/>
        </p:nvSpPr>
        <p:spPr>
          <a:xfrm>
            <a:off x="304800" y="591159"/>
            <a:ext cx="15659100" cy="575094"/>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01. What is Change of Employer?</a:t>
            </a:r>
            <a:endParaRPr lang="en-US" sz="5400" dirty="0">
              <a:solidFill>
                <a:srgbClr val="F9F5EF"/>
              </a:solidFill>
              <a:latin typeface="Montserrat"/>
              <a:ea typeface="Montserrat"/>
              <a:cs typeface="Montserrat"/>
              <a:sym typeface="Montserrat"/>
            </a:endParaRPr>
          </a:p>
        </p:txBody>
      </p:sp>
      <p:sp>
        <p:nvSpPr>
          <p:cNvPr id="7" name="TextBox 7"/>
          <p:cNvSpPr txBox="1"/>
          <p:nvPr/>
        </p:nvSpPr>
        <p:spPr>
          <a:xfrm>
            <a:off x="1028700" y="2368351"/>
            <a:ext cx="8953500" cy="6430286"/>
          </a:xfrm>
          <a:prstGeom prst="rect">
            <a:avLst/>
          </a:prstGeom>
        </p:spPr>
        <p:txBody>
          <a:bodyPr wrap="square" lIns="0" tIns="0" rIns="0" bIns="0" rtlCol="0" anchor="t">
            <a:spAutoFit/>
          </a:bodyPr>
          <a:lstStyle/>
          <a:p>
            <a:pPr marL="457200" indent="-457200" algn="just">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Employment Permit Act 2024 introduced the Change of Employer provision in September 2024.</a:t>
            </a:r>
          </a:p>
          <a:p>
            <a:pPr marL="457200" indent="-457200" algn="just">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It allows employment permit holders to change employers by applying to the Department of Enterprise, Tourism, and Employment (DETE) after a period of 9 months has passed since commencing their first employment permit in the State.</a:t>
            </a:r>
          </a:p>
          <a:p>
            <a:pPr marL="457200" indent="-457200" algn="just">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Previously work permit holders could only apply for a new permit after 12 months, this allows the permit holder to retain their existing permit but still change employer.</a:t>
            </a:r>
          </a:p>
        </p:txBody>
      </p:sp>
      <p:sp>
        <p:nvSpPr>
          <p:cNvPr id="9" name="AutoShape 9"/>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p:cNvGrpSpPr/>
          <p:nvPr/>
        </p:nvGrpSpPr>
        <p:grpSpPr>
          <a:xfrm rot="5400000">
            <a:off x="16169593" y="332450"/>
            <a:ext cx="1688857" cy="1023957"/>
            <a:chOff x="0" y="0"/>
            <a:chExt cx="1173013" cy="711200"/>
          </a:xfrm>
        </p:grpSpPr>
        <p:sp>
          <p:nvSpPr>
            <p:cNvPr id="11" name="Freeform 11"/>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pic>
        <p:nvPicPr>
          <p:cNvPr id="8" name="Picture 7" descr="A white square with black text and a megaphone&#10;&#10;AI-generated content may be incorrect.">
            <a:extLst>
              <a:ext uri="{FF2B5EF4-FFF2-40B4-BE49-F238E27FC236}">
                <a16:creationId xmlns:a16="http://schemas.microsoft.com/office/drawing/2014/main" id="{F4752EDE-6882-7A86-369B-F7A8E493E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4994" y="2546118"/>
            <a:ext cx="5752457" cy="57524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7249DE4E-133C-0DBD-0C1F-F481017708B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E695131-18B2-27AC-C5B0-E09818484D6B}"/>
              </a:ext>
            </a:extLst>
          </p:cNvPr>
          <p:cNvGrpSpPr/>
          <p:nvPr/>
        </p:nvGrpSpPr>
        <p:grpSpPr>
          <a:xfrm>
            <a:off x="0" y="0"/>
            <a:ext cx="13775235" cy="1698942"/>
            <a:chOff x="0" y="0"/>
            <a:chExt cx="4070932" cy="592224"/>
          </a:xfrm>
        </p:grpSpPr>
        <p:sp>
          <p:nvSpPr>
            <p:cNvPr id="3" name="Freeform 3">
              <a:extLst>
                <a:ext uri="{FF2B5EF4-FFF2-40B4-BE49-F238E27FC236}">
                  <a16:creationId xmlns:a16="http://schemas.microsoft.com/office/drawing/2014/main" id="{B6F9D75C-8172-79D5-0807-4305DC2174A2}"/>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5CED2B46-452D-C480-11FF-6C41582BCD08}"/>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29EC8E20-50B5-66F8-34C9-2C6139936E0F}"/>
              </a:ext>
            </a:extLst>
          </p:cNvPr>
          <p:cNvSpPr txBox="1"/>
          <p:nvPr/>
        </p:nvSpPr>
        <p:spPr>
          <a:xfrm>
            <a:off x="421472" y="585239"/>
            <a:ext cx="15659100" cy="1113703"/>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02. What are the eligibility criteria?</a:t>
            </a:r>
          </a:p>
          <a:p>
            <a:pPr>
              <a:lnSpc>
                <a:spcPts val="4199"/>
              </a:lnSpc>
            </a:pPr>
            <a:endParaRPr lang="en-US" sz="5400" dirty="0">
              <a:solidFill>
                <a:srgbClr val="F9F5EF"/>
              </a:solidFill>
              <a:latin typeface="Montserrat"/>
              <a:ea typeface="Montserrat"/>
              <a:cs typeface="Montserrat"/>
              <a:sym typeface="Montserrat"/>
            </a:endParaRPr>
          </a:p>
        </p:txBody>
      </p:sp>
      <p:sp>
        <p:nvSpPr>
          <p:cNvPr id="7" name="TextBox 7">
            <a:extLst>
              <a:ext uri="{FF2B5EF4-FFF2-40B4-BE49-F238E27FC236}">
                <a16:creationId xmlns:a16="http://schemas.microsoft.com/office/drawing/2014/main" id="{63E4B386-917B-8E3E-D892-8276AA9BEF85}"/>
              </a:ext>
            </a:extLst>
          </p:cNvPr>
          <p:cNvSpPr txBox="1"/>
          <p:nvPr/>
        </p:nvSpPr>
        <p:spPr>
          <a:xfrm>
            <a:off x="1028700" y="2103249"/>
            <a:ext cx="16230600" cy="6891951"/>
          </a:xfrm>
          <a:prstGeom prst="rect">
            <a:avLst/>
          </a:prstGeom>
        </p:spPr>
        <p:txBody>
          <a:bodyPr lIns="0" tIns="0" rIns="0" bIns="0" rtlCol="0" anchor="t">
            <a:spAutoFit/>
          </a:bodyPr>
          <a:lstStyle/>
          <a:p>
            <a:pPr algn="ctr">
              <a:lnSpc>
                <a:spcPts val="3640"/>
              </a:lnSpc>
            </a:pPr>
            <a:r>
              <a:rPr lang="en-GB" sz="4000" dirty="0">
                <a:solidFill>
                  <a:srgbClr val="F9F5EF"/>
                </a:solidFill>
                <a:latin typeface="Montserrat"/>
                <a:ea typeface="Montserrat"/>
                <a:cs typeface="Montserrat"/>
                <a:sym typeface="Montserrat"/>
              </a:rPr>
              <a:t>The Applicant Must:</a:t>
            </a:r>
          </a:p>
          <a:p>
            <a:pPr algn="just">
              <a:lnSpc>
                <a:spcPts val="3640"/>
              </a:lnSpc>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Be currently holding either General or Critical Skills Employment Permit.</a:t>
            </a:r>
          </a:p>
          <a:p>
            <a:pPr marL="457200" indent="-457200" algn="just">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Have had 9 months elapsed since their </a:t>
            </a:r>
            <a:r>
              <a:rPr lang="en-GB" sz="2600" b="1" dirty="0">
                <a:solidFill>
                  <a:srgbClr val="F9F5EF"/>
                </a:solidFill>
                <a:latin typeface="Montserrat"/>
                <a:ea typeface="Montserrat"/>
                <a:cs typeface="Montserrat"/>
                <a:sym typeface="Montserrat"/>
              </a:rPr>
              <a:t>FIRST </a:t>
            </a:r>
            <a:r>
              <a:rPr lang="en-GB" sz="2600" dirty="0">
                <a:solidFill>
                  <a:srgbClr val="F9F5EF"/>
                </a:solidFill>
                <a:latin typeface="Montserrat"/>
                <a:ea typeface="Montserrat"/>
                <a:cs typeface="Montserrat"/>
                <a:sym typeface="Montserrat"/>
              </a:rPr>
              <a:t>employment permit in the state, however…</a:t>
            </a:r>
          </a:p>
          <a:p>
            <a:pPr algn="just">
              <a:lnSpc>
                <a:spcPts val="3640"/>
              </a:lnSpc>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In exceptional cases of exploitation or major changes to your employment situation you may apply, e.g. the hours that you work are being significantly changed.</a:t>
            </a:r>
          </a:p>
          <a:p>
            <a:pPr marL="457200" indent="-457200" algn="just">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Have a permit still valid and have at least 2 months validity remaining. </a:t>
            </a:r>
          </a:p>
          <a:p>
            <a:pPr marL="457200" indent="-457200" algn="just">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The DETE has confirmed that you must still be working when applying. </a:t>
            </a:r>
            <a:r>
              <a:rPr lang="en-GB" sz="2600" b="1" dirty="0">
                <a:solidFill>
                  <a:srgbClr val="F9F5EF"/>
                </a:solidFill>
                <a:latin typeface="Montserrat"/>
                <a:ea typeface="Montserrat"/>
                <a:cs typeface="Montserrat"/>
                <a:sym typeface="Montserrat"/>
              </a:rPr>
              <a:t>Do not resign before completing the Change of Employer process.</a:t>
            </a: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The new role must be within the same type of employment – same SOC Code.</a:t>
            </a:r>
          </a:p>
        </p:txBody>
      </p:sp>
      <p:sp>
        <p:nvSpPr>
          <p:cNvPr id="9" name="AutoShape 9">
            <a:extLst>
              <a:ext uri="{FF2B5EF4-FFF2-40B4-BE49-F238E27FC236}">
                <a16:creationId xmlns:a16="http://schemas.microsoft.com/office/drawing/2014/main" id="{E1C4C323-130C-1A3A-AB8E-93636A178E30}"/>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6D895AF0-93CD-A21F-8A70-1F2DE0B27C5C}"/>
              </a:ext>
            </a:extLst>
          </p:cNvPr>
          <p:cNvGrpSpPr/>
          <p:nvPr/>
        </p:nvGrpSpPr>
        <p:grpSpPr>
          <a:xfrm rot="5400000">
            <a:off x="12418828" y="332450"/>
            <a:ext cx="1688857" cy="1023957"/>
            <a:chOff x="0" y="0"/>
            <a:chExt cx="1173013" cy="711200"/>
          </a:xfrm>
        </p:grpSpPr>
        <p:sp>
          <p:nvSpPr>
            <p:cNvPr id="11" name="Freeform 11">
              <a:extLst>
                <a:ext uri="{FF2B5EF4-FFF2-40B4-BE49-F238E27FC236}">
                  <a16:creationId xmlns:a16="http://schemas.microsoft.com/office/drawing/2014/main" id="{24E46404-2B18-CD55-3092-302873906DC1}"/>
                </a:ext>
              </a:extLst>
            </p:cNvPr>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12" name="TextBox 12">
              <a:extLst>
                <a:ext uri="{FF2B5EF4-FFF2-40B4-BE49-F238E27FC236}">
                  <a16:creationId xmlns:a16="http://schemas.microsoft.com/office/drawing/2014/main" id="{98408274-58BA-B6C8-2E14-8771C22CACF7}"/>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8191E123-D46B-B710-4E0D-99E1505A24AC}"/>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Tree>
    <p:extLst>
      <p:ext uri="{BB962C8B-B14F-4D97-AF65-F5344CB8AC3E}">
        <p14:creationId xmlns:p14="http://schemas.microsoft.com/office/powerpoint/2010/main" val="201037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22D011C3-549F-9E21-D295-ED2EDC6E21F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0D6900B-9393-AAB0-9965-87419F7A5829}"/>
              </a:ext>
            </a:extLst>
          </p:cNvPr>
          <p:cNvGrpSpPr/>
          <p:nvPr/>
        </p:nvGrpSpPr>
        <p:grpSpPr>
          <a:xfrm>
            <a:off x="0" y="0"/>
            <a:ext cx="10167957" cy="1698942"/>
            <a:chOff x="0" y="0"/>
            <a:chExt cx="4070932" cy="592224"/>
          </a:xfrm>
        </p:grpSpPr>
        <p:sp>
          <p:nvSpPr>
            <p:cNvPr id="3" name="Freeform 3">
              <a:extLst>
                <a:ext uri="{FF2B5EF4-FFF2-40B4-BE49-F238E27FC236}">
                  <a16:creationId xmlns:a16="http://schemas.microsoft.com/office/drawing/2014/main" id="{C136049E-B44C-9B72-5C25-D848A23E46CE}"/>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4A38B314-A3BB-2F24-FA36-3A606E5EB4D8}"/>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CB18B1AD-8F40-B729-3226-DC006EF63DB7}"/>
              </a:ext>
            </a:extLst>
          </p:cNvPr>
          <p:cNvSpPr txBox="1"/>
          <p:nvPr/>
        </p:nvSpPr>
        <p:spPr>
          <a:xfrm>
            <a:off x="421472" y="585239"/>
            <a:ext cx="15659100" cy="575094"/>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03. </a:t>
            </a:r>
            <a:r>
              <a:rPr lang="en-US" sz="5400" dirty="0">
                <a:solidFill>
                  <a:srgbClr val="F9F5EF"/>
                </a:solidFill>
                <a:latin typeface="Montserrat"/>
                <a:ea typeface="Montserrat"/>
                <a:cs typeface="Montserrat"/>
                <a:sym typeface="Montserrat"/>
              </a:rPr>
              <a:t>What is a SOC code?</a:t>
            </a:r>
          </a:p>
        </p:txBody>
      </p:sp>
      <p:sp>
        <p:nvSpPr>
          <p:cNvPr id="7" name="TextBox 7">
            <a:extLst>
              <a:ext uri="{FF2B5EF4-FFF2-40B4-BE49-F238E27FC236}">
                <a16:creationId xmlns:a16="http://schemas.microsoft.com/office/drawing/2014/main" id="{8F7EED4E-F7ED-AA2D-0FE1-4CEA6C730613}"/>
              </a:ext>
            </a:extLst>
          </p:cNvPr>
          <p:cNvSpPr txBox="1"/>
          <p:nvPr/>
        </p:nvSpPr>
        <p:spPr>
          <a:xfrm>
            <a:off x="1028700" y="3082519"/>
            <a:ext cx="16230600" cy="4121962"/>
          </a:xfrm>
          <a:prstGeom prst="rect">
            <a:avLst/>
          </a:prstGeom>
        </p:spPr>
        <p:txBody>
          <a:bodyPr lIns="0" tIns="0" rIns="0" bIns="0" rtlCol="0" anchor="t">
            <a:spAutoFit/>
          </a:bodyPr>
          <a:lstStyle/>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SOC code refers to the Standard  Occupational Classification (SOC).</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Assigns all jobs a four-digit code based on skills and qualifications needed for the job.</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General Employer Permit holders can apply to change employers within the type of employment that they are already in. </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Essentially must work in the same role, minimal scope for change.</a:t>
            </a:r>
          </a:p>
          <a:p>
            <a:pPr algn="ctr">
              <a:lnSpc>
                <a:spcPts val="3640"/>
              </a:lnSpc>
            </a:pPr>
            <a:endParaRPr lang="en-GB" sz="26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DA5A4DCF-C523-6F86-5C1C-D84FCA3F0C91}"/>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F1559871-CE1A-1DE4-1AC4-726EAB623C78}"/>
              </a:ext>
            </a:extLst>
          </p:cNvPr>
          <p:cNvGrpSpPr/>
          <p:nvPr/>
        </p:nvGrpSpPr>
        <p:grpSpPr>
          <a:xfrm rot="5400000">
            <a:off x="10599190" y="-1426833"/>
            <a:ext cx="1688857" cy="4599237"/>
            <a:chOff x="19696" y="22225"/>
            <a:chExt cx="1173013" cy="3194448"/>
          </a:xfrm>
        </p:grpSpPr>
        <p:sp>
          <p:nvSpPr>
            <p:cNvPr id="11" name="Freeform 11">
              <a:extLst>
                <a:ext uri="{FF2B5EF4-FFF2-40B4-BE49-F238E27FC236}">
                  <a16:creationId xmlns:a16="http://schemas.microsoft.com/office/drawing/2014/main" id="{EBCBC28C-D615-F044-39E1-AE706AC82815}"/>
                </a:ext>
              </a:extLst>
            </p:cNvPr>
            <p:cNvSpPr/>
            <p:nvPr/>
          </p:nvSpPr>
          <p:spPr>
            <a:xfrm>
              <a:off x="19696" y="2505473"/>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9FE6B26E-7567-E1BF-89CE-B45755726033}"/>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2EA90D7B-8507-32A2-38FA-68246DEBB78E}"/>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Tree>
    <p:extLst>
      <p:ext uri="{BB962C8B-B14F-4D97-AF65-F5344CB8AC3E}">
        <p14:creationId xmlns:p14="http://schemas.microsoft.com/office/powerpoint/2010/main" val="141565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A25F5EF7-80B9-A244-3C5F-DB0D218B91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81351A3-1513-6A05-4A1E-74BFE8DE2778}"/>
              </a:ext>
            </a:extLst>
          </p:cNvPr>
          <p:cNvGrpSpPr/>
          <p:nvPr/>
        </p:nvGrpSpPr>
        <p:grpSpPr>
          <a:xfrm>
            <a:off x="0" y="0"/>
            <a:ext cx="10167957" cy="1698942"/>
            <a:chOff x="0" y="0"/>
            <a:chExt cx="4070932" cy="592224"/>
          </a:xfrm>
        </p:grpSpPr>
        <p:sp>
          <p:nvSpPr>
            <p:cNvPr id="3" name="Freeform 3">
              <a:extLst>
                <a:ext uri="{FF2B5EF4-FFF2-40B4-BE49-F238E27FC236}">
                  <a16:creationId xmlns:a16="http://schemas.microsoft.com/office/drawing/2014/main" id="{41F782FC-1DCB-8928-D3F3-A0C0C53D0DF5}"/>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6CF9FDB2-77C1-EF54-A11F-F953761D6D5F}"/>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F82C9A83-D3DE-ACBD-AD0A-F18E851F61AB}"/>
              </a:ext>
            </a:extLst>
          </p:cNvPr>
          <p:cNvSpPr txBox="1"/>
          <p:nvPr/>
        </p:nvSpPr>
        <p:spPr>
          <a:xfrm>
            <a:off x="421472" y="585239"/>
            <a:ext cx="15659100" cy="575094"/>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03. </a:t>
            </a:r>
            <a:r>
              <a:rPr lang="en-US" sz="5400" dirty="0">
                <a:solidFill>
                  <a:srgbClr val="F9F5EF"/>
                </a:solidFill>
                <a:latin typeface="Montserrat"/>
                <a:ea typeface="Montserrat"/>
                <a:cs typeface="Montserrat"/>
                <a:sym typeface="Montserrat"/>
              </a:rPr>
              <a:t>What is a SOC code?</a:t>
            </a:r>
          </a:p>
        </p:txBody>
      </p:sp>
      <p:sp>
        <p:nvSpPr>
          <p:cNvPr id="7" name="TextBox 7">
            <a:extLst>
              <a:ext uri="{FF2B5EF4-FFF2-40B4-BE49-F238E27FC236}">
                <a16:creationId xmlns:a16="http://schemas.microsoft.com/office/drawing/2014/main" id="{4B6FD5A3-3902-2615-2747-60A8BF935313}"/>
              </a:ext>
            </a:extLst>
          </p:cNvPr>
          <p:cNvSpPr txBox="1"/>
          <p:nvPr/>
        </p:nvSpPr>
        <p:spPr>
          <a:xfrm>
            <a:off x="2135790" y="2339878"/>
            <a:ext cx="14016419" cy="890308"/>
          </a:xfrm>
          <a:prstGeom prst="rect">
            <a:avLst/>
          </a:prstGeom>
        </p:spPr>
        <p:txBody>
          <a:bodyPr wrap="square" lIns="0" tIns="0" rIns="0" bIns="0" rtlCol="0" anchor="t">
            <a:spAutoFit/>
          </a:bodyPr>
          <a:lstStyle/>
          <a:p>
            <a:pPr algn="ctr">
              <a:lnSpc>
                <a:spcPts val="3640"/>
              </a:lnSpc>
            </a:pPr>
            <a:r>
              <a:rPr lang="en-GB" sz="4000" dirty="0">
                <a:solidFill>
                  <a:srgbClr val="F9F5EF"/>
                </a:solidFill>
                <a:latin typeface="Montserrat"/>
                <a:ea typeface="Montserrat"/>
                <a:cs typeface="Montserrat"/>
                <a:sym typeface="Montserrat"/>
              </a:rPr>
              <a:t>Example of General Employment Permit SOC Code</a:t>
            </a:r>
          </a:p>
          <a:p>
            <a:pPr algn="ctr">
              <a:lnSpc>
                <a:spcPts val="3640"/>
              </a:lnSpc>
            </a:pPr>
            <a:endParaRPr lang="en-GB" sz="2600" dirty="0">
              <a:solidFill>
                <a:srgbClr val="F9F5EF"/>
              </a:solidFill>
              <a:latin typeface="Montserrat"/>
              <a:ea typeface="Montserrat"/>
              <a:cs typeface="Montserrat"/>
              <a:sym typeface="Montserrat"/>
            </a:endParaRPr>
          </a:p>
        </p:txBody>
      </p:sp>
      <p:sp>
        <p:nvSpPr>
          <p:cNvPr id="9" name="AutoShape 9">
            <a:extLst>
              <a:ext uri="{FF2B5EF4-FFF2-40B4-BE49-F238E27FC236}">
                <a16:creationId xmlns:a16="http://schemas.microsoft.com/office/drawing/2014/main" id="{C2D7C044-5B35-2065-8119-81C9C8F06AD6}"/>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24A50A35-4B17-FE31-9022-A73CA725FFB8}"/>
              </a:ext>
            </a:extLst>
          </p:cNvPr>
          <p:cNvGrpSpPr/>
          <p:nvPr/>
        </p:nvGrpSpPr>
        <p:grpSpPr>
          <a:xfrm rot="5400000">
            <a:off x="10599190" y="-1426833"/>
            <a:ext cx="1688857" cy="4599237"/>
            <a:chOff x="19696" y="22225"/>
            <a:chExt cx="1173013" cy="3194448"/>
          </a:xfrm>
        </p:grpSpPr>
        <p:sp>
          <p:nvSpPr>
            <p:cNvPr id="11" name="Freeform 11">
              <a:extLst>
                <a:ext uri="{FF2B5EF4-FFF2-40B4-BE49-F238E27FC236}">
                  <a16:creationId xmlns:a16="http://schemas.microsoft.com/office/drawing/2014/main" id="{DB2CF355-2281-B0FF-16D9-A075E8EF9B8F}"/>
                </a:ext>
              </a:extLst>
            </p:cNvPr>
            <p:cNvSpPr/>
            <p:nvPr/>
          </p:nvSpPr>
          <p:spPr>
            <a:xfrm>
              <a:off x="19696" y="2505473"/>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EDC65826-95B6-E959-CD9D-DDF8BC26CEEA}"/>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48F29E5E-59F0-2FBE-4A7B-8B21E2DC61E1}"/>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pic>
        <p:nvPicPr>
          <p:cNvPr id="5" name="Picture 4" descr="A white background with black text&#10;&#10;Description automatically generated">
            <a:extLst>
              <a:ext uri="{FF2B5EF4-FFF2-40B4-BE49-F238E27FC236}">
                <a16:creationId xmlns:a16="http://schemas.microsoft.com/office/drawing/2014/main" id="{FC2B9303-BB17-585D-B32C-BDB1E5A0D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965" y="3009900"/>
            <a:ext cx="10454068" cy="5998023"/>
          </a:xfrm>
          <a:prstGeom prst="rect">
            <a:avLst/>
          </a:prstGeom>
          <a:ln w="28575">
            <a:solidFill>
              <a:schemeClr val="accent1"/>
            </a:solidFill>
          </a:ln>
        </p:spPr>
      </p:pic>
    </p:spTree>
    <p:extLst>
      <p:ext uri="{BB962C8B-B14F-4D97-AF65-F5344CB8AC3E}">
        <p14:creationId xmlns:p14="http://schemas.microsoft.com/office/powerpoint/2010/main" val="216777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EC36975B-6054-1C4E-8242-2171754F953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BC83C58-5710-F22C-CFED-41732DF47F23}"/>
              </a:ext>
            </a:extLst>
          </p:cNvPr>
          <p:cNvGrpSpPr/>
          <p:nvPr/>
        </p:nvGrpSpPr>
        <p:grpSpPr>
          <a:xfrm>
            <a:off x="0" y="0"/>
            <a:ext cx="10167957" cy="1698942"/>
            <a:chOff x="0" y="0"/>
            <a:chExt cx="4070932" cy="592224"/>
          </a:xfrm>
        </p:grpSpPr>
        <p:sp>
          <p:nvSpPr>
            <p:cNvPr id="3" name="Freeform 3">
              <a:extLst>
                <a:ext uri="{FF2B5EF4-FFF2-40B4-BE49-F238E27FC236}">
                  <a16:creationId xmlns:a16="http://schemas.microsoft.com/office/drawing/2014/main" id="{F35364CE-0A9F-EF3A-1622-702BE49FD3AB}"/>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C63DCA60-0379-B2E6-2604-4CD5E0EB7193}"/>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A1CADD14-5D73-B243-0500-36C010279CBC}"/>
              </a:ext>
            </a:extLst>
          </p:cNvPr>
          <p:cNvSpPr txBox="1"/>
          <p:nvPr/>
        </p:nvSpPr>
        <p:spPr>
          <a:xfrm>
            <a:off x="421472" y="585239"/>
            <a:ext cx="15659100" cy="575094"/>
          </a:xfrm>
          <a:prstGeom prst="rect">
            <a:avLst/>
          </a:prstGeom>
        </p:spPr>
        <p:txBody>
          <a:bodyPr wrap="square" lIns="0" tIns="0" rIns="0" bIns="0" rtlCol="0" anchor="t">
            <a:spAutoFit/>
          </a:bodyPr>
          <a:lstStyle/>
          <a:p>
            <a:pPr>
              <a:lnSpc>
                <a:spcPts val="4199"/>
              </a:lnSpc>
            </a:pPr>
            <a:r>
              <a:rPr lang="en-GB" sz="5400" dirty="0">
                <a:solidFill>
                  <a:srgbClr val="F9F5EF"/>
                </a:solidFill>
                <a:latin typeface="Montserrat"/>
                <a:ea typeface="Montserrat"/>
                <a:cs typeface="Montserrat"/>
                <a:sym typeface="Montserrat"/>
              </a:rPr>
              <a:t>03. </a:t>
            </a:r>
            <a:r>
              <a:rPr lang="en-US" sz="5400" dirty="0">
                <a:solidFill>
                  <a:srgbClr val="F9F5EF"/>
                </a:solidFill>
                <a:latin typeface="Montserrat"/>
                <a:ea typeface="Montserrat"/>
                <a:cs typeface="Montserrat"/>
                <a:sym typeface="Montserrat"/>
              </a:rPr>
              <a:t>What is a SOC code?</a:t>
            </a:r>
          </a:p>
        </p:txBody>
      </p:sp>
      <p:sp>
        <p:nvSpPr>
          <p:cNvPr id="7" name="TextBox 7">
            <a:extLst>
              <a:ext uri="{FF2B5EF4-FFF2-40B4-BE49-F238E27FC236}">
                <a16:creationId xmlns:a16="http://schemas.microsoft.com/office/drawing/2014/main" id="{F0AD95E1-0527-4D52-71A7-9FFD14B9D7E7}"/>
              </a:ext>
            </a:extLst>
          </p:cNvPr>
          <p:cNvSpPr txBox="1"/>
          <p:nvPr/>
        </p:nvSpPr>
        <p:spPr>
          <a:xfrm>
            <a:off x="2135790" y="2339878"/>
            <a:ext cx="14016419" cy="5506957"/>
          </a:xfrm>
          <a:prstGeom prst="rect">
            <a:avLst/>
          </a:prstGeom>
        </p:spPr>
        <p:txBody>
          <a:bodyPr wrap="square" lIns="0" tIns="0" rIns="0" bIns="0" rtlCol="0" anchor="t">
            <a:spAutoFit/>
          </a:bodyPr>
          <a:lstStyle/>
          <a:p>
            <a:pPr algn="ctr">
              <a:lnSpc>
                <a:spcPts val="3640"/>
              </a:lnSpc>
            </a:pPr>
            <a:r>
              <a:rPr lang="en-GB" sz="4000" dirty="0">
                <a:solidFill>
                  <a:srgbClr val="F9F5EF"/>
                </a:solidFill>
                <a:latin typeface="Montserrat"/>
                <a:ea typeface="Montserrat"/>
                <a:cs typeface="Montserrat"/>
                <a:sym typeface="Montserrat"/>
              </a:rPr>
              <a:t>Important Note for Health Care/Home Care Assistants:</a:t>
            </a:r>
          </a:p>
          <a:p>
            <a:pPr algn="ctr">
              <a:lnSpc>
                <a:spcPts val="3640"/>
              </a:lnSpc>
            </a:pPr>
            <a:endParaRPr lang="en-GB" sz="40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b="1" dirty="0">
                <a:solidFill>
                  <a:srgbClr val="F9F5EF"/>
                </a:solidFill>
                <a:latin typeface="Montserrat"/>
                <a:ea typeface="Montserrat"/>
                <a:cs typeface="Montserrat"/>
                <a:sym typeface="Montserrat"/>
              </a:rPr>
              <a:t>6141- </a:t>
            </a:r>
            <a:r>
              <a:rPr lang="en-GB" sz="2600" dirty="0">
                <a:solidFill>
                  <a:srgbClr val="F9F5EF"/>
                </a:solidFill>
                <a:latin typeface="Montserrat"/>
                <a:ea typeface="Montserrat"/>
                <a:cs typeface="Montserrat"/>
                <a:sym typeface="Montserrat"/>
              </a:rPr>
              <a:t>Nursing auxiliaries and assistants</a:t>
            </a:r>
          </a:p>
          <a:p>
            <a:pPr>
              <a:lnSpc>
                <a:spcPts val="3640"/>
              </a:lnSpc>
            </a:pPr>
            <a:r>
              <a:rPr lang="en-GB" sz="2600" dirty="0">
                <a:solidFill>
                  <a:srgbClr val="F9F5EF"/>
                </a:solidFill>
                <a:latin typeface="Montserrat"/>
                <a:ea typeface="Montserrat"/>
                <a:cs typeface="Montserrat"/>
                <a:sym typeface="Montserrat"/>
              </a:rPr>
              <a:t>RELATED JOB TITLES: Auxiliary nurse, Health care assistant (hospital service), Health care support worker, Nursing assistant, Nursing auxiliary.</a:t>
            </a:r>
          </a:p>
          <a:p>
            <a:pPr>
              <a:lnSpc>
                <a:spcPts val="3640"/>
              </a:lnSpc>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b="1" dirty="0">
                <a:solidFill>
                  <a:srgbClr val="F9F5EF"/>
                </a:solidFill>
                <a:latin typeface="Montserrat"/>
                <a:ea typeface="Montserrat"/>
                <a:cs typeface="Montserrat"/>
                <a:sym typeface="Montserrat"/>
              </a:rPr>
              <a:t>6145- </a:t>
            </a:r>
            <a:r>
              <a:rPr lang="en-GB" sz="2600" dirty="0">
                <a:solidFill>
                  <a:srgbClr val="F9F5EF"/>
                </a:solidFill>
                <a:latin typeface="Montserrat"/>
                <a:ea typeface="Montserrat"/>
                <a:cs typeface="Montserrat"/>
                <a:sym typeface="Montserrat"/>
              </a:rPr>
              <a:t>Care workers and home carers</a:t>
            </a:r>
          </a:p>
          <a:p>
            <a:pPr>
              <a:lnSpc>
                <a:spcPts val="3640"/>
              </a:lnSpc>
            </a:pPr>
            <a:r>
              <a:rPr lang="en-GB" sz="2600" dirty="0">
                <a:solidFill>
                  <a:srgbClr val="F9F5EF"/>
                </a:solidFill>
                <a:latin typeface="Montserrat"/>
                <a:ea typeface="Montserrat"/>
                <a:cs typeface="Montserrat"/>
                <a:sym typeface="Montserrat"/>
              </a:rPr>
              <a:t>RELATED JOB TITLES: Care assistant, Care worker, Carer, Home care assistant, Home carer, Support worker (nursing home)</a:t>
            </a:r>
          </a:p>
          <a:p>
            <a:pPr>
              <a:lnSpc>
                <a:spcPts val="3640"/>
              </a:lnSpc>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Cannot change between these SOC codes, however HCA’s in hospitals can change to HCA’s in nursing homes.</a:t>
            </a:r>
          </a:p>
        </p:txBody>
      </p:sp>
      <p:sp>
        <p:nvSpPr>
          <p:cNvPr id="9" name="AutoShape 9">
            <a:extLst>
              <a:ext uri="{FF2B5EF4-FFF2-40B4-BE49-F238E27FC236}">
                <a16:creationId xmlns:a16="http://schemas.microsoft.com/office/drawing/2014/main" id="{68A3E97A-97C9-6067-884F-84860AE4D98B}"/>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B3FC0375-93BD-2BC9-ED27-0923F0305D6D}"/>
              </a:ext>
            </a:extLst>
          </p:cNvPr>
          <p:cNvGrpSpPr/>
          <p:nvPr/>
        </p:nvGrpSpPr>
        <p:grpSpPr>
          <a:xfrm rot="5400000">
            <a:off x="10599190" y="-1426833"/>
            <a:ext cx="1688857" cy="4599237"/>
            <a:chOff x="19696" y="22225"/>
            <a:chExt cx="1173013" cy="3194448"/>
          </a:xfrm>
        </p:grpSpPr>
        <p:sp>
          <p:nvSpPr>
            <p:cNvPr id="11" name="Freeform 11">
              <a:extLst>
                <a:ext uri="{FF2B5EF4-FFF2-40B4-BE49-F238E27FC236}">
                  <a16:creationId xmlns:a16="http://schemas.microsoft.com/office/drawing/2014/main" id="{EDD3CDB6-2F39-154A-7102-9EA832F4C86D}"/>
                </a:ext>
              </a:extLst>
            </p:cNvPr>
            <p:cNvSpPr/>
            <p:nvPr/>
          </p:nvSpPr>
          <p:spPr>
            <a:xfrm>
              <a:off x="19696" y="2505473"/>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E2FF6A1E-548D-4ACA-47DA-6181BC553D57}"/>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F10C4519-75ED-D23D-69B8-ABF4A842FDBD}"/>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Tree>
    <p:extLst>
      <p:ext uri="{BB962C8B-B14F-4D97-AF65-F5344CB8AC3E}">
        <p14:creationId xmlns:p14="http://schemas.microsoft.com/office/powerpoint/2010/main" val="523686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f592387-0bbd-4db1-8737-7c6c63e36110">
      <Terms xmlns="http://schemas.microsoft.com/office/infopath/2007/PartnerControls"/>
    </lcf76f155ced4ddcb4097134ff3c332f>
    <TaxCatchAll xmlns="33a920fc-ba5f-48b3-9ea4-71878745f4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3E77A1AFD67B4CA1F19B7C0EFF2A82" ma:contentTypeVersion="18" ma:contentTypeDescription="Create a new document." ma:contentTypeScope="" ma:versionID="5ae712cd299a5963883fef544d6e6fb7">
  <xsd:schema xmlns:xsd="http://www.w3.org/2001/XMLSchema" xmlns:xs="http://www.w3.org/2001/XMLSchema" xmlns:p="http://schemas.microsoft.com/office/2006/metadata/properties" xmlns:ns2="0f592387-0bbd-4db1-8737-7c6c63e36110" xmlns:ns3="33a920fc-ba5f-48b3-9ea4-71878745f4fd" targetNamespace="http://schemas.microsoft.com/office/2006/metadata/properties" ma:root="true" ma:fieldsID="c49359d481648788c1a63c15e5071f72" ns2:_="" ns3:_="">
    <xsd:import namespace="0f592387-0bbd-4db1-8737-7c6c63e36110"/>
    <xsd:import namespace="33a920fc-ba5f-48b3-9ea4-71878745f4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92387-0bbd-4db1-8737-7c6c63e36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5431a6-9b17-456d-9c25-af7e9180bc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a920fc-ba5f-48b3-9ea4-71878745f4f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891576-79c6-4b4b-a019-3f435f6eabce}" ma:internalName="TaxCatchAll" ma:showField="CatchAllData" ma:web="33a920fc-ba5f-48b3-9ea4-71878745f4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A4CC67-DA33-4F11-ACCD-AC22F19660FE}">
  <ds:schemaRefs>
    <ds:schemaRef ds:uri="http://schemas.microsoft.com/office/2006/metadata/properties"/>
    <ds:schemaRef ds:uri="http://schemas.microsoft.com/office/infopath/2007/PartnerControls"/>
    <ds:schemaRef ds:uri="0f592387-0bbd-4db1-8737-7c6c63e36110"/>
    <ds:schemaRef ds:uri="33a920fc-ba5f-48b3-9ea4-71878745f4fd"/>
  </ds:schemaRefs>
</ds:datastoreItem>
</file>

<file path=customXml/itemProps2.xml><?xml version="1.0" encoding="utf-8"?>
<ds:datastoreItem xmlns:ds="http://schemas.openxmlformats.org/officeDocument/2006/customXml" ds:itemID="{5DDD3269-416D-4306-AE6C-39E6EFB8C0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592387-0bbd-4db1-8737-7c6c63e36110"/>
    <ds:schemaRef ds:uri="33a920fc-ba5f-48b3-9ea4-71878745f4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E54450-0244-4654-9034-4874848911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2457</TotalTime>
  <Words>1358</Words>
  <Application>Microsoft Office PowerPoint</Application>
  <PresentationFormat>Custom</PresentationFormat>
  <Paragraphs>146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DM Serif Display</vt:lpstr>
      <vt:lpstr>Arial</vt:lpstr>
      <vt:lpstr>Montserrat</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 PowerPoint template</dc:title>
  <cp:lastModifiedBy>Daniel Korolev</cp:lastModifiedBy>
  <cp:revision>14</cp:revision>
  <dcterms:created xsi:type="dcterms:W3CDTF">2006-08-16T00:00:00Z</dcterms:created>
  <dcterms:modified xsi:type="dcterms:W3CDTF">2025-08-14T13:20:10Z</dcterms:modified>
  <dc:identifier>DAGetJoZk8w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0x010100BB3E77A1AFD67B4CA1F19B7C0EFF2A82</vt:lpwstr>
  </property>
</Properties>
</file>