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2"/>
  </p:notesMasterIdLst>
  <p:sldIdLst>
    <p:sldId id="256" r:id="rId5"/>
    <p:sldId id="257" r:id="rId6"/>
    <p:sldId id="258" r:id="rId7"/>
    <p:sldId id="259" r:id="rId8"/>
    <p:sldId id="261" r:id="rId9"/>
    <p:sldId id="279" r:id="rId10"/>
    <p:sldId id="300" r:id="rId11"/>
    <p:sldId id="283" r:id="rId12"/>
    <p:sldId id="285" r:id="rId13"/>
    <p:sldId id="284" r:id="rId14"/>
    <p:sldId id="286" r:id="rId15"/>
    <p:sldId id="287" r:id="rId16"/>
    <p:sldId id="260" r:id="rId17"/>
    <p:sldId id="289" r:id="rId18"/>
    <p:sldId id="290" r:id="rId19"/>
    <p:sldId id="291" r:id="rId20"/>
    <p:sldId id="294" r:id="rId21"/>
    <p:sldId id="295" r:id="rId22"/>
    <p:sldId id="296" r:id="rId23"/>
    <p:sldId id="297" r:id="rId24"/>
    <p:sldId id="298" r:id="rId25"/>
    <p:sldId id="299" r:id="rId26"/>
    <p:sldId id="274" r:id="rId27"/>
    <p:sldId id="272" r:id="rId28"/>
    <p:sldId id="275" r:id="rId29"/>
    <p:sldId id="301" r:id="rId30"/>
    <p:sldId id="277" r:id="rId31"/>
  </p:sldIdLst>
  <p:sldSz cx="18288000" cy="10287000"/>
  <p:notesSz cx="6858000" cy="9144000"/>
  <p:embeddedFontLst>
    <p:embeddedFont>
      <p:font typeface="DM Serif Display" pitchFamily="2" charset="0"/>
      <p:regular r:id="rId33"/>
      <p:italic r:id="rId34"/>
    </p:embeddedFont>
    <p:embeddedFont>
      <p:font typeface="Lato" panose="020F0502020204030203" pitchFamily="34" charset="0"/>
      <p:regular r:id="rId35"/>
      <p:bold r:id="rId36"/>
      <p:italic r:id="rId37"/>
      <p:boldItalic r:id="rId38"/>
    </p:embeddedFont>
    <p:embeddedFont>
      <p:font typeface="Montserrat" panose="00000500000000000000" pitchFamily="2" charset="0"/>
      <p:regular r:id="rId39"/>
      <p:bold r:id="rId40"/>
      <p:italic r:id="rId41"/>
      <p:boldItalic r:id="rId42"/>
    </p:embeddedFont>
    <p:embeddedFont>
      <p:font typeface="Montserrat Bold" panose="00000800000000000000" charset="0"/>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695"/>
    <a:srgbClr val="1D3752"/>
    <a:srgbClr val="5D9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FCEAB-EFA6-4E14-8336-77E982D4D80B}" type="datetimeFigureOut">
              <a:rPr lang="en-IE" smtClean="0"/>
              <a:t>28/02/2025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E6DF8-A28D-4E2E-95EA-1942B53F4B8D}" type="slidenum">
              <a:rPr lang="en-IE" smtClean="0"/>
              <a:t>‹#›</a:t>
            </a:fld>
            <a:endParaRPr lang="en-IE"/>
          </a:p>
        </p:txBody>
      </p:sp>
    </p:spTree>
    <p:extLst>
      <p:ext uri="{BB962C8B-B14F-4D97-AF65-F5344CB8AC3E}">
        <p14:creationId xmlns:p14="http://schemas.microsoft.com/office/powerpoint/2010/main" val="160554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hello</a:t>
            </a:r>
          </a:p>
        </p:txBody>
      </p:sp>
      <p:sp>
        <p:nvSpPr>
          <p:cNvPr id="4" name="Slide Number Placeholder 3"/>
          <p:cNvSpPr>
            <a:spLocks noGrp="1"/>
          </p:cNvSpPr>
          <p:nvPr>
            <p:ph type="sldNum" sz="quarter" idx="5"/>
          </p:nvPr>
        </p:nvSpPr>
        <p:spPr/>
        <p:txBody>
          <a:bodyPr/>
          <a:lstStyle/>
          <a:p>
            <a:fld id="{162E6DF8-A28D-4E2E-95EA-1942B53F4B8D}" type="slidenum">
              <a:rPr lang="en-IE" smtClean="0"/>
              <a:t>1</a:t>
            </a:fld>
            <a:endParaRPr lang="en-IE"/>
          </a:p>
        </p:txBody>
      </p:sp>
    </p:spTree>
    <p:extLst>
      <p:ext uri="{BB962C8B-B14F-4D97-AF65-F5344CB8AC3E}">
        <p14:creationId xmlns:p14="http://schemas.microsoft.com/office/powerpoint/2010/main" val="324028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62E6DF8-A28D-4E2E-95EA-1942B53F4B8D}" type="slidenum">
              <a:rPr lang="en-IE" smtClean="0"/>
              <a:t>8</a:t>
            </a:fld>
            <a:endParaRPr lang="en-IE"/>
          </a:p>
        </p:txBody>
      </p:sp>
    </p:spTree>
    <p:extLst>
      <p:ext uri="{BB962C8B-B14F-4D97-AF65-F5344CB8AC3E}">
        <p14:creationId xmlns:p14="http://schemas.microsoft.com/office/powerpoint/2010/main" val="258975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62E6DF8-A28D-4E2E-95EA-1942B53F4B8D}" type="slidenum">
              <a:rPr lang="en-IE" smtClean="0"/>
              <a:t>26</a:t>
            </a:fld>
            <a:endParaRPr lang="en-IE"/>
          </a:p>
        </p:txBody>
      </p:sp>
    </p:spTree>
    <p:extLst>
      <p:ext uri="{BB962C8B-B14F-4D97-AF65-F5344CB8AC3E}">
        <p14:creationId xmlns:p14="http://schemas.microsoft.com/office/powerpoint/2010/main" val="355948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7.JP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immigrationportalsupport@justice.ie"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mailto:IDPalSupport@Justice.ie"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mrci.ie/contact-us/" TargetMode="Externa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s://www.irishimmigration.ie/customer-service-portal-a-guide-to-using-the-online-self-service-portal/" TargetMode="External"/><Relationship Id="rId7" Type="http://schemas.openxmlformats.org/officeDocument/2006/relationships/image" Target="../media/image1.png"/><Relationship Id="rId2" Type="http://schemas.openxmlformats.org/officeDocument/2006/relationships/hyperlink" Target="https://portal.irishimmigration.ie/en/" TargetMode="External"/><Relationship Id="rId1" Type="http://schemas.openxmlformats.org/officeDocument/2006/relationships/slideLayout" Target="../slideLayouts/slideLayout7.xml"/><Relationship Id="rId6" Type="http://schemas.openxmlformats.org/officeDocument/2006/relationships/hyperlink" Target="https://www.mrci.ie/contact-us/" TargetMode="External"/><Relationship Id="rId5" Type="http://schemas.openxmlformats.org/officeDocument/2006/relationships/hyperlink" Target="https://inisonline.jahs.ie/user/login" TargetMode="External"/><Relationship Id="rId4" Type="http://schemas.openxmlformats.org/officeDocument/2006/relationships/hyperlink" Target="https://www.ilovepdf.com/merge_pdf"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2.jpeg"/><Relationship Id="rId7" Type="http://schemas.openxmlformats.org/officeDocument/2006/relationships/hyperlink" Target="https://www.mrci.ie/donate/" TargetMode="Externa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hyperlink" Target="https://www.mrci.ie/#signup" TargetMode="External"/><Relationship Id="rId5" Type="http://schemas.openxmlformats.org/officeDocument/2006/relationships/hyperlink" Target="https://www.mrci.ie/our-work/" TargetMode="External"/><Relationship Id="rId4" Type="http://schemas.openxmlformats.org/officeDocument/2006/relationships/hyperlink" Target="http://www.mrci.ie/our-work"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39.png"/><Relationship Id="rId18" Type="http://schemas.openxmlformats.org/officeDocument/2006/relationships/image" Target="../media/image43.png"/><Relationship Id="rId3" Type="http://schemas.openxmlformats.org/officeDocument/2006/relationships/hyperlink" Target="https://www.facebook.com/Migrant.Rights.Centre.Ireland/" TargetMode="External"/><Relationship Id="rId21" Type="http://schemas.openxmlformats.org/officeDocument/2006/relationships/image" Target="../media/image45.png"/><Relationship Id="rId7" Type="http://schemas.openxmlformats.org/officeDocument/2006/relationships/image" Target="../media/image35.png"/><Relationship Id="rId12" Type="http://schemas.openxmlformats.org/officeDocument/2006/relationships/hyperlink" Target="https://www.linkedin.com/company/migrant-rights-centre-ireland" TargetMode="External"/><Relationship Id="rId17" Type="http://schemas.openxmlformats.org/officeDocument/2006/relationships/hyperlink" Target="https://www.instagram.com/mrcireland/" TargetMode="External"/><Relationship Id="rId2" Type="http://schemas.openxmlformats.org/officeDocument/2006/relationships/notesSlide" Target="../notesSlides/notesSlide3.xml"/><Relationship Id="rId16" Type="http://schemas.openxmlformats.org/officeDocument/2006/relationships/image" Target="../media/image42.svg"/><Relationship Id="rId20" Type="http://schemas.openxmlformats.org/officeDocument/2006/relationships/hyperlink" Target="https://www.tiktok.com/@migrantrightsir" TargetMode="External"/><Relationship Id="rId1" Type="http://schemas.openxmlformats.org/officeDocument/2006/relationships/slideLayout" Target="../slideLayouts/slideLayout7.xml"/><Relationship Id="rId6" Type="http://schemas.openxmlformats.org/officeDocument/2006/relationships/hyperlink" Target="https://x.com/MigrantRightsIr" TargetMode="External"/><Relationship Id="rId11" Type="http://schemas.openxmlformats.org/officeDocument/2006/relationships/image" Target="../media/image38.svg"/><Relationship Id="rId5" Type="http://schemas.openxmlformats.org/officeDocument/2006/relationships/image" Target="../media/image34.svg"/><Relationship Id="rId15" Type="http://schemas.openxmlformats.org/officeDocument/2006/relationships/image" Target="../media/image41.png"/><Relationship Id="rId10" Type="http://schemas.openxmlformats.org/officeDocument/2006/relationships/image" Target="../media/image37.png"/><Relationship Id="rId19" Type="http://schemas.openxmlformats.org/officeDocument/2006/relationships/image" Target="../media/image44.svg"/><Relationship Id="rId4" Type="http://schemas.openxmlformats.org/officeDocument/2006/relationships/image" Target="../media/image33.png"/><Relationship Id="rId9" Type="http://schemas.openxmlformats.org/officeDocument/2006/relationships/hyperlink" Target="https://www.youtube.com/@migrantrightscentre" TargetMode="External"/><Relationship Id="rId14" Type="http://schemas.openxmlformats.org/officeDocument/2006/relationships/image" Target="../media/image40.svg"/><Relationship Id="rId22" Type="http://schemas.openxmlformats.org/officeDocument/2006/relationships/hyperlink" Target="https://www.mrci.i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portal.irishimmigration.ie/en/" TargetMode="External"/><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2458" y="5873031"/>
            <a:ext cx="18288000" cy="3882409"/>
            <a:chOff x="0" y="0"/>
            <a:chExt cx="6374902" cy="1178438"/>
          </a:xfrm>
        </p:grpSpPr>
        <p:sp>
          <p:nvSpPr>
            <p:cNvPr id="3" name="Freeform 3"/>
            <p:cNvSpPr/>
            <p:nvPr/>
          </p:nvSpPr>
          <p:spPr>
            <a:xfrm>
              <a:off x="0" y="0"/>
              <a:ext cx="6374902" cy="1178438"/>
            </a:xfrm>
            <a:custGeom>
              <a:avLst/>
              <a:gdLst/>
              <a:ahLst/>
              <a:cxnLst/>
              <a:rect l="l" t="t" r="r" b="b"/>
              <a:pathLst>
                <a:path w="6374902" h="1178438">
                  <a:moveTo>
                    <a:pt x="0" y="0"/>
                  </a:moveTo>
                  <a:lnTo>
                    <a:pt x="6374902" y="0"/>
                  </a:lnTo>
                  <a:lnTo>
                    <a:pt x="6374902" y="1178438"/>
                  </a:lnTo>
                  <a:lnTo>
                    <a:pt x="0" y="1178438"/>
                  </a:lnTo>
                  <a:close/>
                </a:path>
              </a:pathLst>
            </a:custGeom>
            <a:solidFill>
              <a:srgbClr val="F9F5EF"/>
            </a:solidFill>
          </p:spPr>
          <p:txBody>
            <a:bodyPr/>
            <a:lstStyle/>
            <a:p>
              <a:endParaRPr lang="en-IE"/>
            </a:p>
          </p:txBody>
        </p:sp>
        <p:sp>
          <p:nvSpPr>
            <p:cNvPr id="4" name="TextBox 4"/>
            <p:cNvSpPr txBox="1"/>
            <p:nvPr/>
          </p:nvSpPr>
          <p:spPr>
            <a:xfrm>
              <a:off x="0" y="-28575"/>
              <a:ext cx="6374902" cy="1207013"/>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616528" y="5365677"/>
            <a:ext cx="1688857" cy="1023957"/>
            <a:chOff x="0" y="0"/>
            <a:chExt cx="1173013" cy="711200"/>
          </a:xfrm>
        </p:grpSpPr>
        <p:sp>
          <p:nvSpPr>
            <p:cNvPr id="6" name="Freeform 6"/>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7" name="TextBox 7"/>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0" y="9242526"/>
            <a:ext cx="18288000" cy="1519671"/>
            <a:chOff x="0" y="0"/>
            <a:chExt cx="6374902" cy="529733"/>
          </a:xfrm>
        </p:grpSpPr>
        <p:sp>
          <p:nvSpPr>
            <p:cNvPr id="9" name="Freeform 9"/>
            <p:cNvSpPr/>
            <p:nvPr/>
          </p:nvSpPr>
          <p:spPr>
            <a:xfrm>
              <a:off x="0" y="0"/>
              <a:ext cx="6374902" cy="529733"/>
            </a:xfrm>
            <a:custGeom>
              <a:avLst/>
              <a:gdLst/>
              <a:ahLst/>
              <a:cxnLst/>
              <a:rect l="l" t="t" r="r" b="b"/>
              <a:pathLst>
                <a:path w="6374902" h="529733">
                  <a:moveTo>
                    <a:pt x="0" y="0"/>
                  </a:moveTo>
                  <a:lnTo>
                    <a:pt x="6374902" y="0"/>
                  </a:lnTo>
                  <a:lnTo>
                    <a:pt x="6374902" y="529733"/>
                  </a:lnTo>
                  <a:lnTo>
                    <a:pt x="0" y="529733"/>
                  </a:lnTo>
                  <a:close/>
                </a:path>
              </a:pathLst>
            </a:custGeom>
            <a:solidFill>
              <a:srgbClr val="1D3752"/>
            </a:solidFill>
          </p:spPr>
          <p:txBody>
            <a:bodyPr/>
            <a:lstStyle/>
            <a:p>
              <a:endParaRPr lang="en-IE"/>
            </a:p>
          </p:txBody>
        </p:sp>
        <p:sp>
          <p:nvSpPr>
            <p:cNvPr id="10" name="TextBox 10"/>
            <p:cNvSpPr txBox="1"/>
            <p:nvPr/>
          </p:nvSpPr>
          <p:spPr>
            <a:xfrm>
              <a:off x="0" y="-28575"/>
              <a:ext cx="6374902" cy="558308"/>
            </a:xfrm>
            <a:prstGeom prst="rect">
              <a:avLst/>
            </a:prstGeom>
          </p:spPr>
          <p:txBody>
            <a:bodyPr lIns="50800" tIns="50800" rIns="50800" bIns="50800" rtlCol="0" anchor="ctr"/>
            <a:lstStyle/>
            <a:p>
              <a:pPr algn="ctr">
                <a:lnSpc>
                  <a:spcPts val="1960"/>
                </a:lnSpc>
              </a:pPr>
              <a:endParaRPr/>
            </a:p>
          </p:txBody>
        </p:sp>
      </p:grpSp>
      <p:sp>
        <p:nvSpPr>
          <p:cNvPr id="11" name="Freeform 11"/>
          <p:cNvSpPr/>
          <p:nvPr/>
        </p:nvSpPr>
        <p:spPr>
          <a:xfrm>
            <a:off x="11234344" y="6338301"/>
            <a:ext cx="5543514" cy="1333908"/>
          </a:xfrm>
          <a:custGeom>
            <a:avLst/>
            <a:gdLst/>
            <a:ahLst/>
            <a:cxnLst/>
            <a:rect l="l" t="t" r="r" b="b"/>
            <a:pathLst>
              <a:path w="5543514" h="1333908">
                <a:moveTo>
                  <a:pt x="0" y="0"/>
                </a:moveTo>
                <a:lnTo>
                  <a:pt x="5543514" y="0"/>
                </a:lnTo>
                <a:lnTo>
                  <a:pt x="5543514" y="1333908"/>
                </a:lnTo>
                <a:lnTo>
                  <a:pt x="0" y="1333908"/>
                </a:lnTo>
                <a:lnTo>
                  <a:pt x="0" y="0"/>
                </a:lnTo>
                <a:close/>
              </a:path>
            </a:pathLst>
          </a:custGeom>
          <a:blipFill>
            <a:blip r:embed="rId3"/>
            <a:stretch>
              <a:fillRect/>
            </a:stretch>
          </a:blipFill>
        </p:spPr>
        <p:txBody>
          <a:bodyPr/>
          <a:lstStyle/>
          <a:p>
            <a:endParaRPr lang="en-IE"/>
          </a:p>
        </p:txBody>
      </p:sp>
      <p:sp>
        <p:nvSpPr>
          <p:cNvPr id="12" name="Freeform 12"/>
          <p:cNvSpPr/>
          <p:nvPr/>
        </p:nvSpPr>
        <p:spPr>
          <a:xfrm>
            <a:off x="10050121" y="7814236"/>
            <a:ext cx="7911959" cy="1188358"/>
          </a:xfrm>
          <a:custGeom>
            <a:avLst/>
            <a:gdLst/>
            <a:ahLst/>
            <a:cxnLst/>
            <a:rect l="l" t="t" r="r" b="b"/>
            <a:pathLst>
              <a:path w="7911959" h="1188358">
                <a:moveTo>
                  <a:pt x="0" y="0"/>
                </a:moveTo>
                <a:lnTo>
                  <a:pt x="7911959" y="0"/>
                </a:lnTo>
                <a:lnTo>
                  <a:pt x="7911959" y="1188358"/>
                </a:lnTo>
                <a:lnTo>
                  <a:pt x="0" y="1188358"/>
                </a:lnTo>
                <a:lnTo>
                  <a:pt x="0" y="0"/>
                </a:lnTo>
                <a:close/>
              </a:path>
            </a:pathLst>
          </a:custGeom>
          <a:blipFill>
            <a:blip r:embed="rId4"/>
            <a:stretch>
              <a:fillRect t="-259093" b="-306696"/>
            </a:stretch>
          </a:blipFill>
        </p:spPr>
        <p:txBody>
          <a:bodyPr/>
          <a:lstStyle/>
          <a:p>
            <a:endParaRPr lang="en-IE"/>
          </a:p>
        </p:txBody>
      </p:sp>
      <p:sp>
        <p:nvSpPr>
          <p:cNvPr id="14" name="TextBox 14"/>
          <p:cNvSpPr txBox="1"/>
          <p:nvPr/>
        </p:nvSpPr>
        <p:spPr>
          <a:xfrm>
            <a:off x="1295400" y="1059182"/>
            <a:ext cx="15482458" cy="2941318"/>
          </a:xfrm>
          <a:prstGeom prst="rect">
            <a:avLst/>
          </a:prstGeom>
        </p:spPr>
        <p:txBody>
          <a:bodyPr wrap="square" lIns="0" tIns="0" rIns="0" bIns="0" rtlCol="0" anchor="t">
            <a:spAutoFit/>
          </a:bodyPr>
          <a:lstStyle/>
          <a:p>
            <a:pPr algn="ctr">
              <a:lnSpc>
                <a:spcPts val="11889"/>
              </a:lnSpc>
            </a:pPr>
            <a:r>
              <a:rPr lang="en-GB" sz="7200" dirty="0">
                <a:solidFill>
                  <a:srgbClr val="F9F5EF"/>
                </a:solidFill>
                <a:latin typeface="DM Serif Display"/>
                <a:ea typeface="DM Serif Display"/>
                <a:cs typeface="DM Serif Display"/>
                <a:sym typeface="DM Serif Display"/>
              </a:rPr>
              <a:t>Using The New Online </a:t>
            </a:r>
          </a:p>
          <a:p>
            <a:pPr algn="ctr">
              <a:lnSpc>
                <a:spcPts val="11889"/>
              </a:lnSpc>
            </a:pPr>
            <a:r>
              <a:rPr lang="en-GB" sz="7200" dirty="0">
                <a:solidFill>
                  <a:srgbClr val="F9F5EF"/>
                </a:solidFill>
                <a:latin typeface="DM Serif Display"/>
                <a:ea typeface="DM Serif Display"/>
                <a:cs typeface="DM Serif Display"/>
                <a:sym typeface="DM Serif Display"/>
              </a:rPr>
              <a:t>Immigration Self-Service Portal</a:t>
            </a:r>
            <a:endParaRPr lang="en-US" sz="7200" dirty="0">
              <a:solidFill>
                <a:srgbClr val="F9F5EF"/>
              </a:solidFill>
              <a:latin typeface="DM Serif Display"/>
              <a:ea typeface="DM Serif Display"/>
              <a:cs typeface="DM Serif Display"/>
              <a:sym typeface="DM Serif Display"/>
            </a:endParaRPr>
          </a:p>
        </p:txBody>
      </p:sp>
      <p:sp>
        <p:nvSpPr>
          <p:cNvPr id="15" name="TextBox 15"/>
          <p:cNvSpPr txBox="1"/>
          <p:nvPr/>
        </p:nvSpPr>
        <p:spPr>
          <a:xfrm>
            <a:off x="817166" y="7501056"/>
            <a:ext cx="4275012" cy="285399"/>
          </a:xfrm>
          <a:prstGeom prst="rect">
            <a:avLst/>
          </a:prstGeom>
        </p:spPr>
        <p:txBody>
          <a:bodyPr lIns="0" tIns="0" rIns="0" bIns="0" rtlCol="0" anchor="t">
            <a:spAutoFit/>
          </a:bodyPr>
          <a:lstStyle/>
          <a:p>
            <a:pPr algn="l">
              <a:lnSpc>
                <a:spcPts val="2413"/>
              </a:lnSpc>
            </a:pPr>
            <a:r>
              <a:rPr lang="en-US" sz="1723" dirty="0">
                <a:solidFill>
                  <a:srgbClr val="1D3752"/>
                </a:solidFill>
                <a:latin typeface="Montserrat"/>
                <a:ea typeface="Montserrat"/>
                <a:cs typeface="Montserrat"/>
                <a:sym typeface="Montserrat"/>
              </a:rPr>
              <a:t>Presented by:</a:t>
            </a:r>
          </a:p>
        </p:txBody>
      </p:sp>
      <p:sp>
        <p:nvSpPr>
          <p:cNvPr id="16" name="TextBox 16"/>
          <p:cNvSpPr txBox="1"/>
          <p:nvPr/>
        </p:nvSpPr>
        <p:spPr>
          <a:xfrm>
            <a:off x="817166" y="7942854"/>
            <a:ext cx="4275012" cy="321430"/>
          </a:xfrm>
          <a:prstGeom prst="rect">
            <a:avLst/>
          </a:prstGeom>
        </p:spPr>
        <p:txBody>
          <a:bodyPr lIns="0" tIns="0" rIns="0" bIns="0" rtlCol="0" anchor="t">
            <a:spAutoFit/>
          </a:bodyPr>
          <a:lstStyle/>
          <a:p>
            <a:pPr algn="l">
              <a:lnSpc>
                <a:spcPts val="2469"/>
              </a:lnSpc>
            </a:pPr>
            <a:r>
              <a:rPr lang="en-US" sz="2245" dirty="0">
                <a:solidFill>
                  <a:srgbClr val="1D3752"/>
                </a:solidFill>
                <a:latin typeface="Montserrat"/>
                <a:ea typeface="Montserrat"/>
                <a:cs typeface="Montserrat"/>
                <a:sym typeface="Montserrat"/>
              </a:rPr>
              <a:t>Daniel Korolev, MRCI</a:t>
            </a:r>
          </a:p>
        </p:txBody>
      </p:sp>
      <p:sp>
        <p:nvSpPr>
          <p:cNvPr id="17" name="TextBox 17"/>
          <p:cNvSpPr txBox="1"/>
          <p:nvPr/>
        </p:nvSpPr>
        <p:spPr>
          <a:xfrm>
            <a:off x="785212" y="6738056"/>
            <a:ext cx="3175656" cy="403380"/>
          </a:xfrm>
          <a:prstGeom prst="rect">
            <a:avLst/>
          </a:prstGeom>
        </p:spPr>
        <p:txBody>
          <a:bodyPr lIns="0" tIns="0" rIns="0" bIns="0" rtlCol="0" anchor="t">
            <a:spAutoFit/>
          </a:bodyPr>
          <a:lstStyle/>
          <a:p>
            <a:pPr algn="l">
              <a:lnSpc>
                <a:spcPts val="3079"/>
              </a:lnSpc>
            </a:pPr>
            <a:r>
              <a:rPr lang="en-US" sz="2799" dirty="0">
                <a:solidFill>
                  <a:srgbClr val="1D3752"/>
                </a:solidFill>
                <a:latin typeface="DM Serif Display"/>
                <a:ea typeface="DM Serif Display"/>
                <a:cs typeface="DM Serif Display"/>
                <a:sym typeface="DM Serif Display"/>
              </a:rPr>
              <a:t>26/02/2025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A0BD2CDD-F530-7A2D-9755-A6F5BEECEE8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6F0BFC1-8DA4-E3A7-47E9-A5B3F9B28BA6}"/>
              </a:ext>
            </a:extLst>
          </p:cNvPr>
          <p:cNvGrpSpPr/>
          <p:nvPr/>
        </p:nvGrpSpPr>
        <p:grpSpPr>
          <a:xfrm>
            <a:off x="7212369" y="9258300"/>
            <a:ext cx="11075631" cy="1028700"/>
            <a:chOff x="0" y="0"/>
            <a:chExt cx="3860786" cy="358588"/>
          </a:xfrm>
        </p:grpSpPr>
        <p:sp>
          <p:nvSpPr>
            <p:cNvPr id="3" name="Freeform 3">
              <a:extLst>
                <a:ext uri="{FF2B5EF4-FFF2-40B4-BE49-F238E27FC236}">
                  <a16:creationId xmlns:a16="http://schemas.microsoft.com/office/drawing/2014/main" id="{C399E223-1473-0998-5B21-1DEF49579839}"/>
                </a:ext>
              </a:extLst>
            </p:cNvPr>
            <p:cNvSpPr/>
            <p:nvPr/>
          </p:nvSpPr>
          <p:spPr>
            <a:xfrm>
              <a:off x="0" y="0"/>
              <a:ext cx="3860786" cy="358588"/>
            </a:xfrm>
            <a:custGeom>
              <a:avLst/>
              <a:gdLst/>
              <a:ahLst/>
              <a:cxnLst/>
              <a:rect l="l" t="t" r="r" b="b"/>
              <a:pathLst>
                <a:path w="3860786" h="358588">
                  <a:moveTo>
                    <a:pt x="0" y="0"/>
                  </a:moveTo>
                  <a:lnTo>
                    <a:pt x="3860786" y="0"/>
                  </a:lnTo>
                  <a:lnTo>
                    <a:pt x="3860786" y="358588"/>
                  </a:lnTo>
                  <a:lnTo>
                    <a:pt x="0" y="358588"/>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5ECA8C1E-619C-B0B8-98C7-9CDCED04422A}"/>
                </a:ext>
              </a:extLst>
            </p:cNvPr>
            <p:cNvSpPr txBox="1"/>
            <p:nvPr/>
          </p:nvSpPr>
          <p:spPr>
            <a:xfrm>
              <a:off x="0" y="-28575"/>
              <a:ext cx="3860786"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9B13A4D1-BE4C-4B5A-C89D-0DD160E3F266}"/>
              </a:ext>
            </a:extLst>
          </p:cNvPr>
          <p:cNvGrpSpPr/>
          <p:nvPr/>
        </p:nvGrpSpPr>
        <p:grpSpPr>
          <a:xfrm>
            <a:off x="0" y="9258300"/>
            <a:ext cx="7212369" cy="1028700"/>
            <a:chOff x="0" y="0"/>
            <a:chExt cx="2514116" cy="358588"/>
          </a:xfrm>
        </p:grpSpPr>
        <p:sp>
          <p:nvSpPr>
            <p:cNvPr id="6" name="Freeform 6">
              <a:extLst>
                <a:ext uri="{FF2B5EF4-FFF2-40B4-BE49-F238E27FC236}">
                  <a16:creationId xmlns:a16="http://schemas.microsoft.com/office/drawing/2014/main" id="{5D1FA0F2-8816-AA9D-49E7-8ECEA0AB249C}"/>
                </a:ext>
              </a:extLst>
            </p:cNvPr>
            <p:cNvSpPr/>
            <p:nvPr/>
          </p:nvSpPr>
          <p:spPr>
            <a:xfrm>
              <a:off x="0" y="0"/>
              <a:ext cx="2514116" cy="358588"/>
            </a:xfrm>
            <a:custGeom>
              <a:avLst/>
              <a:gdLst/>
              <a:ahLst/>
              <a:cxnLst/>
              <a:rect l="l" t="t" r="r" b="b"/>
              <a:pathLst>
                <a:path w="2514116" h="358588">
                  <a:moveTo>
                    <a:pt x="0" y="0"/>
                  </a:moveTo>
                  <a:lnTo>
                    <a:pt x="2514116" y="0"/>
                  </a:lnTo>
                  <a:lnTo>
                    <a:pt x="2514116" y="358588"/>
                  </a:lnTo>
                  <a:lnTo>
                    <a:pt x="0" y="358588"/>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7AABF21E-FDD0-F8D2-E4B2-CA9492C91564}"/>
                </a:ext>
              </a:extLst>
            </p:cNvPr>
            <p:cNvSpPr txBox="1"/>
            <p:nvPr/>
          </p:nvSpPr>
          <p:spPr>
            <a:xfrm>
              <a:off x="0" y="-28575"/>
              <a:ext cx="2514116"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6">
            <a:extLst>
              <a:ext uri="{FF2B5EF4-FFF2-40B4-BE49-F238E27FC236}">
                <a16:creationId xmlns:a16="http://schemas.microsoft.com/office/drawing/2014/main" id="{F35CDB8F-C4F3-FD1D-3663-4BC3908C51D8}"/>
              </a:ext>
            </a:extLst>
          </p:cNvPr>
          <p:cNvGrpSpPr/>
          <p:nvPr/>
        </p:nvGrpSpPr>
        <p:grpSpPr>
          <a:xfrm rot="-10800000">
            <a:off x="4799918" y="6892270"/>
            <a:ext cx="1688857" cy="1023957"/>
            <a:chOff x="0" y="0"/>
            <a:chExt cx="1173013" cy="711200"/>
          </a:xfrm>
        </p:grpSpPr>
        <p:sp>
          <p:nvSpPr>
            <p:cNvPr id="17" name="Freeform 17">
              <a:extLst>
                <a:ext uri="{FF2B5EF4-FFF2-40B4-BE49-F238E27FC236}">
                  <a16:creationId xmlns:a16="http://schemas.microsoft.com/office/drawing/2014/main" id="{0571E4F5-3EC2-3259-4726-450E89DC1876}"/>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a:extLst>
                <a:ext uri="{FF2B5EF4-FFF2-40B4-BE49-F238E27FC236}">
                  <a16:creationId xmlns:a16="http://schemas.microsoft.com/office/drawing/2014/main" id="{C3FD3315-76EE-AF81-039F-01BB3165B6B0}"/>
                </a:ext>
              </a:extLst>
            </p:cNvPr>
            <p:cNvSpPr txBox="1"/>
            <p:nvPr/>
          </p:nvSpPr>
          <p:spPr>
            <a:xfrm>
              <a:off x="183283" y="22225"/>
              <a:ext cx="806447"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9">
            <a:extLst>
              <a:ext uri="{FF2B5EF4-FFF2-40B4-BE49-F238E27FC236}">
                <a16:creationId xmlns:a16="http://schemas.microsoft.com/office/drawing/2014/main" id="{3FFA1D7D-3F01-7D36-C40C-7AE3FED3E9E6}"/>
              </a:ext>
            </a:extLst>
          </p:cNvPr>
          <p:cNvGrpSpPr/>
          <p:nvPr/>
        </p:nvGrpSpPr>
        <p:grpSpPr>
          <a:xfrm>
            <a:off x="17259300" y="-490971"/>
            <a:ext cx="4545752" cy="1519671"/>
            <a:chOff x="0" y="0"/>
            <a:chExt cx="1584576" cy="529733"/>
          </a:xfrm>
        </p:grpSpPr>
        <p:sp>
          <p:nvSpPr>
            <p:cNvPr id="20" name="Freeform 20">
              <a:extLst>
                <a:ext uri="{FF2B5EF4-FFF2-40B4-BE49-F238E27FC236}">
                  <a16:creationId xmlns:a16="http://schemas.microsoft.com/office/drawing/2014/main" id="{CA3504BA-1F7A-88B3-C642-C3CE7178160A}"/>
                </a:ext>
              </a:extLst>
            </p:cNvPr>
            <p:cNvSpPr/>
            <p:nvPr/>
          </p:nvSpPr>
          <p:spPr>
            <a:xfrm>
              <a:off x="0" y="0"/>
              <a:ext cx="1584576" cy="529733"/>
            </a:xfrm>
            <a:custGeom>
              <a:avLst/>
              <a:gdLst/>
              <a:ahLst/>
              <a:cxnLst/>
              <a:rect l="l" t="t" r="r" b="b"/>
              <a:pathLst>
                <a:path w="1584576" h="529733">
                  <a:moveTo>
                    <a:pt x="0" y="0"/>
                  </a:moveTo>
                  <a:lnTo>
                    <a:pt x="1584576" y="0"/>
                  </a:lnTo>
                  <a:lnTo>
                    <a:pt x="1584576" y="529733"/>
                  </a:lnTo>
                  <a:lnTo>
                    <a:pt x="0" y="529733"/>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1">
              <a:extLst>
                <a:ext uri="{FF2B5EF4-FFF2-40B4-BE49-F238E27FC236}">
                  <a16:creationId xmlns:a16="http://schemas.microsoft.com/office/drawing/2014/main" id="{C6BEC641-2C5E-9B3B-4270-62301643A619}"/>
                </a:ext>
              </a:extLst>
            </p:cNvPr>
            <p:cNvSpPr txBox="1"/>
            <p:nvPr/>
          </p:nvSpPr>
          <p:spPr>
            <a:xfrm>
              <a:off x="0" y="-28575"/>
              <a:ext cx="1584576" cy="558308"/>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2">
            <a:extLst>
              <a:ext uri="{FF2B5EF4-FFF2-40B4-BE49-F238E27FC236}">
                <a16:creationId xmlns:a16="http://schemas.microsoft.com/office/drawing/2014/main" id="{C9ACF450-E072-1D7C-6EC5-EDFC006B3FD7}"/>
              </a:ext>
            </a:extLst>
          </p:cNvPr>
          <p:cNvGrpSpPr/>
          <p:nvPr/>
        </p:nvGrpSpPr>
        <p:grpSpPr>
          <a:xfrm>
            <a:off x="-481620" y="0"/>
            <a:ext cx="5770492" cy="1028700"/>
            <a:chOff x="0" y="0"/>
            <a:chExt cx="2011501" cy="358588"/>
          </a:xfrm>
        </p:grpSpPr>
        <p:sp>
          <p:nvSpPr>
            <p:cNvPr id="23" name="Freeform 23">
              <a:extLst>
                <a:ext uri="{FF2B5EF4-FFF2-40B4-BE49-F238E27FC236}">
                  <a16:creationId xmlns:a16="http://schemas.microsoft.com/office/drawing/2014/main" id="{07AD9E86-A71A-4037-3F94-488FE5456C32}"/>
                </a:ext>
              </a:extLst>
            </p:cNvPr>
            <p:cNvSpPr/>
            <p:nvPr/>
          </p:nvSpPr>
          <p:spPr>
            <a:xfrm>
              <a:off x="0" y="0"/>
              <a:ext cx="2011500" cy="358588"/>
            </a:xfrm>
            <a:custGeom>
              <a:avLst/>
              <a:gdLst/>
              <a:ahLst/>
              <a:cxnLst/>
              <a:rect l="l" t="t" r="r" b="b"/>
              <a:pathLst>
                <a:path w="2011500" h="358588">
                  <a:moveTo>
                    <a:pt x="0" y="0"/>
                  </a:moveTo>
                  <a:lnTo>
                    <a:pt x="2011500" y="0"/>
                  </a:lnTo>
                  <a:lnTo>
                    <a:pt x="2011500" y="358588"/>
                  </a:lnTo>
                  <a:lnTo>
                    <a:pt x="0" y="358588"/>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24">
              <a:extLst>
                <a:ext uri="{FF2B5EF4-FFF2-40B4-BE49-F238E27FC236}">
                  <a16:creationId xmlns:a16="http://schemas.microsoft.com/office/drawing/2014/main" id="{8C19278E-F46D-2B0C-5040-30F258062778}"/>
                </a:ext>
              </a:extLst>
            </p:cNvPr>
            <p:cNvSpPr txBox="1"/>
            <p:nvPr/>
          </p:nvSpPr>
          <p:spPr>
            <a:xfrm>
              <a:off x="0" y="-28575"/>
              <a:ext cx="2011501"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5" name="Group 25">
            <a:extLst>
              <a:ext uri="{FF2B5EF4-FFF2-40B4-BE49-F238E27FC236}">
                <a16:creationId xmlns:a16="http://schemas.microsoft.com/office/drawing/2014/main" id="{E83D57C2-F6D5-FE1E-4176-D62002CC8564}"/>
              </a:ext>
            </a:extLst>
          </p:cNvPr>
          <p:cNvGrpSpPr/>
          <p:nvPr/>
        </p:nvGrpSpPr>
        <p:grpSpPr>
          <a:xfrm>
            <a:off x="3365374" y="0"/>
            <a:ext cx="3846995" cy="1028700"/>
            <a:chOff x="0" y="0"/>
            <a:chExt cx="1341000" cy="358588"/>
          </a:xfrm>
        </p:grpSpPr>
        <p:sp>
          <p:nvSpPr>
            <p:cNvPr id="26" name="Freeform 26">
              <a:extLst>
                <a:ext uri="{FF2B5EF4-FFF2-40B4-BE49-F238E27FC236}">
                  <a16:creationId xmlns:a16="http://schemas.microsoft.com/office/drawing/2014/main" id="{4C246DA8-2607-8B4B-BA07-279B904B1CDF}"/>
                </a:ext>
              </a:extLst>
            </p:cNvPr>
            <p:cNvSpPr/>
            <p:nvPr/>
          </p:nvSpPr>
          <p:spPr>
            <a:xfrm>
              <a:off x="0" y="0"/>
              <a:ext cx="1341000" cy="358588"/>
            </a:xfrm>
            <a:custGeom>
              <a:avLst/>
              <a:gdLst/>
              <a:ahLst/>
              <a:cxnLst/>
              <a:rect l="l" t="t" r="r" b="b"/>
              <a:pathLst>
                <a:path w="1341000" h="358588">
                  <a:moveTo>
                    <a:pt x="0" y="0"/>
                  </a:moveTo>
                  <a:lnTo>
                    <a:pt x="1341000" y="0"/>
                  </a:lnTo>
                  <a:lnTo>
                    <a:pt x="1341000" y="358588"/>
                  </a:lnTo>
                  <a:lnTo>
                    <a:pt x="0" y="358588"/>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27">
              <a:extLst>
                <a:ext uri="{FF2B5EF4-FFF2-40B4-BE49-F238E27FC236}">
                  <a16:creationId xmlns:a16="http://schemas.microsoft.com/office/drawing/2014/main" id="{8C910396-86FC-130F-C4F6-DAAFA4E1BAFF}"/>
                </a:ext>
              </a:extLst>
            </p:cNvPr>
            <p:cNvSpPr txBox="1"/>
            <p:nvPr/>
          </p:nvSpPr>
          <p:spPr>
            <a:xfrm>
              <a:off x="0" y="-28575"/>
              <a:ext cx="1341000"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Freeform 28">
            <a:extLst>
              <a:ext uri="{FF2B5EF4-FFF2-40B4-BE49-F238E27FC236}">
                <a16:creationId xmlns:a16="http://schemas.microsoft.com/office/drawing/2014/main" id="{86EB5EAF-6B16-89AE-9DB3-8068C41EE7D2}"/>
              </a:ext>
            </a:extLst>
          </p:cNvPr>
          <p:cNvSpPr/>
          <p:nvPr/>
        </p:nvSpPr>
        <p:spPr>
          <a:xfrm>
            <a:off x="15664170" y="9492239"/>
            <a:ext cx="2330685" cy="560821"/>
          </a:xfrm>
          <a:custGeom>
            <a:avLst/>
            <a:gdLst/>
            <a:ahLst/>
            <a:cxnLst/>
            <a:rect l="l" t="t" r="r" b="b"/>
            <a:pathLst>
              <a:path w="2330685" h="560821">
                <a:moveTo>
                  <a:pt x="0" y="0"/>
                </a:moveTo>
                <a:lnTo>
                  <a:pt x="2330686" y="0"/>
                </a:lnTo>
                <a:lnTo>
                  <a:pt x="2330686" y="560822"/>
                </a:lnTo>
                <a:lnTo>
                  <a:pt x="0" y="56082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descr="A screenshot of a computer&#10;&#10;AI-generated content may be incorrect.">
            <a:extLst>
              <a:ext uri="{FF2B5EF4-FFF2-40B4-BE49-F238E27FC236}">
                <a16:creationId xmlns:a16="http://schemas.microsoft.com/office/drawing/2014/main" id="{FEAF6C79-F196-AC7E-ED6E-8F24F2C27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6999"/>
          </a:xfrm>
          <a:prstGeom prst="rect">
            <a:avLst/>
          </a:prstGeom>
        </p:spPr>
      </p:pic>
    </p:spTree>
    <p:extLst>
      <p:ext uri="{BB962C8B-B14F-4D97-AF65-F5344CB8AC3E}">
        <p14:creationId xmlns:p14="http://schemas.microsoft.com/office/powerpoint/2010/main" val="208944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AC18D062-E3D1-8C11-FBB7-D1370C83674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FED51FF-63DE-4220-EA33-9FCCEA49909E}"/>
              </a:ext>
            </a:extLst>
          </p:cNvPr>
          <p:cNvGrpSpPr/>
          <p:nvPr/>
        </p:nvGrpSpPr>
        <p:grpSpPr>
          <a:xfrm>
            <a:off x="7212369" y="9258300"/>
            <a:ext cx="11075631" cy="1028700"/>
            <a:chOff x="0" y="0"/>
            <a:chExt cx="3860786" cy="358588"/>
          </a:xfrm>
        </p:grpSpPr>
        <p:sp>
          <p:nvSpPr>
            <p:cNvPr id="3" name="Freeform 3">
              <a:extLst>
                <a:ext uri="{FF2B5EF4-FFF2-40B4-BE49-F238E27FC236}">
                  <a16:creationId xmlns:a16="http://schemas.microsoft.com/office/drawing/2014/main" id="{D660A948-224C-D390-4E7C-0DDF9703CC60}"/>
                </a:ext>
              </a:extLst>
            </p:cNvPr>
            <p:cNvSpPr/>
            <p:nvPr/>
          </p:nvSpPr>
          <p:spPr>
            <a:xfrm>
              <a:off x="0" y="0"/>
              <a:ext cx="3860786" cy="358588"/>
            </a:xfrm>
            <a:custGeom>
              <a:avLst/>
              <a:gdLst/>
              <a:ahLst/>
              <a:cxnLst/>
              <a:rect l="l" t="t" r="r" b="b"/>
              <a:pathLst>
                <a:path w="3860786" h="358588">
                  <a:moveTo>
                    <a:pt x="0" y="0"/>
                  </a:moveTo>
                  <a:lnTo>
                    <a:pt x="3860786" y="0"/>
                  </a:lnTo>
                  <a:lnTo>
                    <a:pt x="3860786" y="358588"/>
                  </a:lnTo>
                  <a:lnTo>
                    <a:pt x="0" y="358588"/>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0473BD44-5FE1-0B61-3341-1339309477B7}"/>
                </a:ext>
              </a:extLst>
            </p:cNvPr>
            <p:cNvSpPr txBox="1"/>
            <p:nvPr/>
          </p:nvSpPr>
          <p:spPr>
            <a:xfrm>
              <a:off x="0" y="-28575"/>
              <a:ext cx="3860786"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8F15A72B-0114-3D9F-8908-0F3E5C742AC5}"/>
              </a:ext>
            </a:extLst>
          </p:cNvPr>
          <p:cNvGrpSpPr/>
          <p:nvPr/>
        </p:nvGrpSpPr>
        <p:grpSpPr>
          <a:xfrm>
            <a:off x="0" y="9258300"/>
            <a:ext cx="7212369" cy="1028700"/>
            <a:chOff x="0" y="0"/>
            <a:chExt cx="2514116" cy="358588"/>
          </a:xfrm>
        </p:grpSpPr>
        <p:sp>
          <p:nvSpPr>
            <p:cNvPr id="6" name="Freeform 6">
              <a:extLst>
                <a:ext uri="{FF2B5EF4-FFF2-40B4-BE49-F238E27FC236}">
                  <a16:creationId xmlns:a16="http://schemas.microsoft.com/office/drawing/2014/main" id="{FDCD9CAD-A5FC-F1A8-85D9-F3B7ADC6525E}"/>
                </a:ext>
              </a:extLst>
            </p:cNvPr>
            <p:cNvSpPr/>
            <p:nvPr/>
          </p:nvSpPr>
          <p:spPr>
            <a:xfrm>
              <a:off x="0" y="0"/>
              <a:ext cx="2514116" cy="358588"/>
            </a:xfrm>
            <a:custGeom>
              <a:avLst/>
              <a:gdLst/>
              <a:ahLst/>
              <a:cxnLst/>
              <a:rect l="l" t="t" r="r" b="b"/>
              <a:pathLst>
                <a:path w="2514116" h="358588">
                  <a:moveTo>
                    <a:pt x="0" y="0"/>
                  </a:moveTo>
                  <a:lnTo>
                    <a:pt x="2514116" y="0"/>
                  </a:lnTo>
                  <a:lnTo>
                    <a:pt x="2514116" y="358588"/>
                  </a:lnTo>
                  <a:lnTo>
                    <a:pt x="0" y="358588"/>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81CE8BAD-A077-76B8-AE6C-BF9167810264}"/>
                </a:ext>
              </a:extLst>
            </p:cNvPr>
            <p:cNvSpPr txBox="1"/>
            <p:nvPr/>
          </p:nvSpPr>
          <p:spPr>
            <a:xfrm>
              <a:off x="0" y="-28575"/>
              <a:ext cx="2514116"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6">
            <a:extLst>
              <a:ext uri="{FF2B5EF4-FFF2-40B4-BE49-F238E27FC236}">
                <a16:creationId xmlns:a16="http://schemas.microsoft.com/office/drawing/2014/main" id="{04C6B10E-3030-FD59-E91C-9406166F0AB7}"/>
              </a:ext>
            </a:extLst>
          </p:cNvPr>
          <p:cNvGrpSpPr/>
          <p:nvPr/>
        </p:nvGrpSpPr>
        <p:grpSpPr>
          <a:xfrm rot="-10800000">
            <a:off x="4799918" y="6892270"/>
            <a:ext cx="1688857" cy="1023957"/>
            <a:chOff x="0" y="0"/>
            <a:chExt cx="1173013" cy="711200"/>
          </a:xfrm>
        </p:grpSpPr>
        <p:sp>
          <p:nvSpPr>
            <p:cNvPr id="17" name="Freeform 17">
              <a:extLst>
                <a:ext uri="{FF2B5EF4-FFF2-40B4-BE49-F238E27FC236}">
                  <a16:creationId xmlns:a16="http://schemas.microsoft.com/office/drawing/2014/main" id="{FE565C5F-E014-05E8-F7C3-3B58DD3CDBFE}"/>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a:extLst>
                <a:ext uri="{FF2B5EF4-FFF2-40B4-BE49-F238E27FC236}">
                  <a16:creationId xmlns:a16="http://schemas.microsoft.com/office/drawing/2014/main" id="{0F29E9DE-F9E0-686D-96E2-67B1664CAB14}"/>
                </a:ext>
              </a:extLst>
            </p:cNvPr>
            <p:cNvSpPr txBox="1"/>
            <p:nvPr/>
          </p:nvSpPr>
          <p:spPr>
            <a:xfrm>
              <a:off x="183283" y="22225"/>
              <a:ext cx="806447"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9">
            <a:extLst>
              <a:ext uri="{FF2B5EF4-FFF2-40B4-BE49-F238E27FC236}">
                <a16:creationId xmlns:a16="http://schemas.microsoft.com/office/drawing/2014/main" id="{BAE8DCAE-5860-282A-DE8F-DB823EA681A1}"/>
              </a:ext>
            </a:extLst>
          </p:cNvPr>
          <p:cNvGrpSpPr/>
          <p:nvPr/>
        </p:nvGrpSpPr>
        <p:grpSpPr>
          <a:xfrm>
            <a:off x="17259300" y="-490971"/>
            <a:ext cx="4545752" cy="1519671"/>
            <a:chOff x="0" y="0"/>
            <a:chExt cx="1584576" cy="529733"/>
          </a:xfrm>
        </p:grpSpPr>
        <p:sp>
          <p:nvSpPr>
            <p:cNvPr id="20" name="Freeform 20">
              <a:extLst>
                <a:ext uri="{FF2B5EF4-FFF2-40B4-BE49-F238E27FC236}">
                  <a16:creationId xmlns:a16="http://schemas.microsoft.com/office/drawing/2014/main" id="{E42D90B8-C53D-3622-9D65-590B281184C0}"/>
                </a:ext>
              </a:extLst>
            </p:cNvPr>
            <p:cNvSpPr/>
            <p:nvPr/>
          </p:nvSpPr>
          <p:spPr>
            <a:xfrm>
              <a:off x="0" y="0"/>
              <a:ext cx="1584576" cy="529733"/>
            </a:xfrm>
            <a:custGeom>
              <a:avLst/>
              <a:gdLst/>
              <a:ahLst/>
              <a:cxnLst/>
              <a:rect l="l" t="t" r="r" b="b"/>
              <a:pathLst>
                <a:path w="1584576" h="529733">
                  <a:moveTo>
                    <a:pt x="0" y="0"/>
                  </a:moveTo>
                  <a:lnTo>
                    <a:pt x="1584576" y="0"/>
                  </a:lnTo>
                  <a:lnTo>
                    <a:pt x="1584576" y="529733"/>
                  </a:lnTo>
                  <a:lnTo>
                    <a:pt x="0" y="529733"/>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1">
              <a:extLst>
                <a:ext uri="{FF2B5EF4-FFF2-40B4-BE49-F238E27FC236}">
                  <a16:creationId xmlns:a16="http://schemas.microsoft.com/office/drawing/2014/main" id="{E13A9344-0AB9-F9EA-04F6-E09881B7F901}"/>
                </a:ext>
              </a:extLst>
            </p:cNvPr>
            <p:cNvSpPr txBox="1"/>
            <p:nvPr/>
          </p:nvSpPr>
          <p:spPr>
            <a:xfrm>
              <a:off x="0" y="-28575"/>
              <a:ext cx="1584576" cy="558308"/>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2">
            <a:extLst>
              <a:ext uri="{FF2B5EF4-FFF2-40B4-BE49-F238E27FC236}">
                <a16:creationId xmlns:a16="http://schemas.microsoft.com/office/drawing/2014/main" id="{20990DD0-D749-3C14-9669-C60EC920A273}"/>
              </a:ext>
            </a:extLst>
          </p:cNvPr>
          <p:cNvGrpSpPr/>
          <p:nvPr/>
        </p:nvGrpSpPr>
        <p:grpSpPr>
          <a:xfrm>
            <a:off x="-481620" y="0"/>
            <a:ext cx="5770492" cy="1028700"/>
            <a:chOff x="0" y="0"/>
            <a:chExt cx="2011501" cy="358588"/>
          </a:xfrm>
        </p:grpSpPr>
        <p:sp>
          <p:nvSpPr>
            <p:cNvPr id="23" name="Freeform 23">
              <a:extLst>
                <a:ext uri="{FF2B5EF4-FFF2-40B4-BE49-F238E27FC236}">
                  <a16:creationId xmlns:a16="http://schemas.microsoft.com/office/drawing/2014/main" id="{E894B1AD-BCCE-10A9-5129-C83A4B48AC28}"/>
                </a:ext>
              </a:extLst>
            </p:cNvPr>
            <p:cNvSpPr/>
            <p:nvPr/>
          </p:nvSpPr>
          <p:spPr>
            <a:xfrm>
              <a:off x="0" y="0"/>
              <a:ext cx="2011500" cy="358588"/>
            </a:xfrm>
            <a:custGeom>
              <a:avLst/>
              <a:gdLst/>
              <a:ahLst/>
              <a:cxnLst/>
              <a:rect l="l" t="t" r="r" b="b"/>
              <a:pathLst>
                <a:path w="2011500" h="358588">
                  <a:moveTo>
                    <a:pt x="0" y="0"/>
                  </a:moveTo>
                  <a:lnTo>
                    <a:pt x="2011500" y="0"/>
                  </a:lnTo>
                  <a:lnTo>
                    <a:pt x="2011500" y="358588"/>
                  </a:lnTo>
                  <a:lnTo>
                    <a:pt x="0" y="358588"/>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24">
              <a:extLst>
                <a:ext uri="{FF2B5EF4-FFF2-40B4-BE49-F238E27FC236}">
                  <a16:creationId xmlns:a16="http://schemas.microsoft.com/office/drawing/2014/main" id="{BE45121C-0413-2FC6-B30B-51C3CDD4AF42}"/>
                </a:ext>
              </a:extLst>
            </p:cNvPr>
            <p:cNvSpPr txBox="1"/>
            <p:nvPr/>
          </p:nvSpPr>
          <p:spPr>
            <a:xfrm>
              <a:off x="0" y="-28575"/>
              <a:ext cx="2011501"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5" name="Group 25">
            <a:extLst>
              <a:ext uri="{FF2B5EF4-FFF2-40B4-BE49-F238E27FC236}">
                <a16:creationId xmlns:a16="http://schemas.microsoft.com/office/drawing/2014/main" id="{579BA3A7-64C4-9E4D-4F38-0145BD2A8ADE}"/>
              </a:ext>
            </a:extLst>
          </p:cNvPr>
          <p:cNvGrpSpPr/>
          <p:nvPr/>
        </p:nvGrpSpPr>
        <p:grpSpPr>
          <a:xfrm>
            <a:off x="3365374" y="0"/>
            <a:ext cx="3846995" cy="1028700"/>
            <a:chOff x="0" y="0"/>
            <a:chExt cx="1341000" cy="358588"/>
          </a:xfrm>
        </p:grpSpPr>
        <p:sp>
          <p:nvSpPr>
            <p:cNvPr id="26" name="Freeform 26">
              <a:extLst>
                <a:ext uri="{FF2B5EF4-FFF2-40B4-BE49-F238E27FC236}">
                  <a16:creationId xmlns:a16="http://schemas.microsoft.com/office/drawing/2014/main" id="{4C4E57D1-D75B-47D2-A29A-2E95428E5DD1}"/>
                </a:ext>
              </a:extLst>
            </p:cNvPr>
            <p:cNvSpPr/>
            <p:nvPr/>
          </p:nvSpPr>
          <p:spPr>
            <a:xfrm>
              <a:off x="0" y="0"/>
              <a:ext cx="1341000" cy="358588"/>
            </a:xfrm>
            <a:custGeom>
              <a:avLst/>
              <a:gdLst/>
              <a:ahLst/>
              <a:cxnLst/>
              <a:rect l="l" t="t" r="r" b="b"/>
              <a:pathLst>
                <a:path w="1341000" h="358588">
                  <a:moveTo>
                    <a:pt x="0" y="0"/>
                  </a:moveTo>
                  <a:lnTo>
                    <a:pt x="1341000" y="0"/>
                  </a:lnTo>
                  <a:lnTo>
                    <a:pt x="1341000" y="358588"/>
                  </a:lnTo>
                  <a:lnTo>
                    <a:pt x="0" y="358588"/>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27">
              <a:extLst>
                <a:ext uri="{FF2B5EF4-FFF2-40B4-BE49-F238E27FC236}">
                  <a16:creationId xmlns:a16="http://schemas.microsoft.com/office/drawing/2014/main" id="{264300A7-7549-0128-8E53-5481E2DA6FA6}"/>
                </a:ext>
              </a:extLst>
            </p:cNvPr>
            <p:cNvSpPr txBox="1"/>
            <p:nvPr/>
          </p:nvSpPr>
          <p:spPr>
            <a:xfrm>
              <a:off x="0" y="-28575"/>
              <a:ext cx="1341000"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Freeform 28">
            <a:extLst>
              <a:ext uri="{FF2B5EF4-FFF2-40B4-BE49-F238E27FC236}">
                <a16:creationId xmlns:a16="http://schemas.microsoft.com/office/drawing/2014/main" id="{101C78C4-A27D-F896-9847-9034EDB60E5A}"/>
              </a:ext>
            </a:extLst>
          </p:cNvPr>
          <p:cNvSpPr/>
          <p:nvPr/>
        </p:nvSpPr>
        <p:spPr>
          <a:xfrm>
            <a:off x="15664170" y="9492239"/>
            <a:ext cx="2330685" cy="560821"/>
          </a:xfrm>
          <a:custGeom>
            <a:avLst/>
            <a:gdLst/>
            <a:ahLst/>
            <a:cxnLst/>
            <a:rect l="l" t="t" r="r" b="b"/>
            <a:pathLst>
              <a:path w="2330685" h="560821">
                <a:moveTo>
                  <a:pt x="0" y="0"/>
                </a:moveTo>
                <a:lnTo>
                  <a:pt x="2330686" y="0"/>
                </a:lnTo>
                <a:lnTo>
                  <a:pt x="2330686" y="560822"/>
                </a:lnTo>
                <a:lnTo>
                  <a:pt x="0" y="56082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screenshot of a computer&#10;&#10;AI-generated content may be incorrect.">
            <a:extLst>
              <a:ext uri="{FF2B5EF4-FFF2-40B4-BE49-F238E27FC236}">
                <a16:creationId xmlns:a16="http://schemas.microsoft.com/office/drawing/2014/main" id="{FC26006D-D70A-954C-4869-337F838FE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6999"/>
          </a:xfrm>
          <a:prstGeom prst="rect">
            <a:avLst/>
          </a:prstGeom>
        </p:spPr>
      </p:pic>
    </p:spTree>
    <p:extLst>
      <p:ext uri="{BB962C8B-B14F-4D97-AF65-F5344CB8AC3E}">
        <p14:creationId xmlns:p14="http://schemas.microsoft.com/office/powerpoint/2010/main" val="352945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7ED33147-C5C4-C87B-6476-B2E10D2ABEB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F138B9E-2FA5-AA6E-A0BD-AFD2FB66DBB4}"/>
              </a:ext>
            </a:extLst>
          </p:cNvPr>
          <p:cNvGrpSpPr/>
          <p:nvPr/>
        </p:nvGrpSpPr>
        <p:grpSpPr>
          <a:xfrm>
            <a:off x="7212369" y="9258300"/>
            <a:ext cx="11075631" cy="1028700"/>
            <a:chOff x="0" y="0"/>
            <a:chExt cx="3860786" cy="358588"/>
          </a:xfrm>
        </p:grpSpPr>
        <p:sp>
          <p:nvSpPr>
            <p:cNvPr id="3" name="Freeform 3">
              <a:extLst>
                <a:ext uri="{FF2B5EF4-FFF2-40B4-BE49-F238E27FC236}">
                  <a16:creationId xmlns:a16="http://schemas.microsoft.com/office/drawing/2014/main" id="{4A4C413F-D968-1E2F-55D4-7F0070F91970}"/>
                </a:ext>
              </a:extLst>
            </p:cNvPr>
            <p:cNvSpPr/>
            <p:nvPr/>
          </p:nvSpPr>
          <p:spPr>
            <a:xfrm>
              <a:off x="0" y="0"/>
              <a:ext cx="3860786" cy="358588"/>
            </a:xfrm>
            <a:custGeom>
              <a:avLst/>
              <a:gdLst/>
              <a:ahLst/>
              <a:cxnLst/>
              <a:rect l="l" t="t" r="r" b="b"/>
              <a:pathLst>
                <a:path w="3860786" h="358588">
                  <a:moveTo>
                    <a:pt x="0" y="0"/>
                  </a:moveTo>
                  <a:lnTo>
                    <a:pt x="3860786" y="0"/>
                  </a:lnTo>
                  <a:lnTo>
                    <a:pt x="3860786" y="358588"/>
                  </a:lnTo>
                  <a:lnTo>
                    <a:pt x="0" y="358588"/>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F2E90BAD-7EAC-5670-3350-32A9C72CBD6D}"/>
                </a:ext>
              </a:extLst>
            </p:cNvPr>
            <p:cNvSpPr txBox="1"/>
            <p:nvPr/>
          </p:nvSpPr>
          <p:spPr>
            <a:xfrm>
              <a:off x="0" y="-28575"/>
              <a:ext cx="3860786"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78F1F08B-F491-18E1-13B4-E9100D9042B3}"/>
              </a:ext>
            </a:extLst>
          </p:cNvPr>
          <p:cNvGrpSpPr/>
          <p:nvPr/>
        </p:nvGrpSpPr>
        <p:grpSpPr>
          <a:xfrm>
            <a:off x="0" y="9258300"/>
            <a:ext cx="7212369" cy="1028700"/>
            <a:chOff x="0" y="0"/>
            <a:chExt cx="2514116" cy="358588"/>
          </a:xfrm>
        </p:grpSpPr>
        <p:sp>
          <p:nvSpPr>
            <p:cNvPr id="6" name="Freeform 6">
              <a:extLst>
                <a:ext uri="{FF2B5EF4-FFF2-40B4-BE49-F238E27FC236}">
                  <a16:creationId xmlns:a16="http://schemas.microsoft.com/office/drawing/2014/main" id="{AAA8C860-44C7-DDCE-73BF-455922B57331}"/>
                </a:ext>
              </a:extLst>
            </p:cNvPr>
            <p:cNvSpPr/>
            <p:nvPr/>
          </p:nvSpPr>
          <p:spPr>
            <a:xfrm>
              <a:off x="0" y="0"/>
              <a:ext cx="2514116" cy="358588"/>
            </a:xfrm>
            <a:custGeom>
              <a:avLst/>
              <a:gdLst/>
              <a:ahLst/>
              <a:cxnLst/>
              <a:rect l="l" t="t" r="r" b="b"/>
              <a:pathLst>
                <a:path w="2514116" h="358588">
                  <a:moveTo>
                    <a:pt x="0" y="0"/>
                  </a:moveTo>
                  <a:lnTo>
                    <a:pt x="2514116" y="0"/>
                  </a:lnTo>
                  <a:lnTo>
                    <a:pt x="2514116" y="358588"/>
                  </a:lnTo>
                  <a:lnTo>
                    <a:pt x="0" y="358588"/>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ADF546DD-EAF0-72E3-3FCB-C23EA038C4A8}"/>
                </a:ext>
              </a:extLst>
            </p:cNvPr>
            <p:cNvSpPr txBox="1"/>
            <p:nvPr/>
          </p:nvSpPr>
          <p:spPr>
            <a:xfrm>
              <a:off x="0" y="-28575"/>
              <a:ext cx="2514116"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6">
            <a:extLst>
              <a:ext uri="{FF2B5EF4-FFF2-40B4-BE49-F238E27FC236}">
                <a16:creationId xmlns:a16="http://schemas.microsoft.com/office/drawing/2014/main" id="{C2E14FEB-692C-32F5-E4A5-176B8A4C57CC}"/>
              </a:ext>
            </a:extLst>
          </p:cNvPr>
          <p:cNvGrpSpPr/>
          <p:nvPr/>
        </p:nvGrpSpPr>
        <p:grpSpPr>
          <a:xfrm rot="-10800000">
            <a:off x="4799918" y="6892270"/>
            <a:ext cx="1688857" cy="1023957"/>
            <a:chOff x="0" y="0"/>
            <a:chExt cx="1173013" cy="711200"/>
          </a:xfrm>
        </p:grpSpPr>
        <p:sp>
          <p:nvSpPr>
            <p:cNvPr id="17" name="Freeform 17">
              <a:extLst>
                <a:ext uri="{FF2B5EF4-FFF2-40B4-BE49-F238E27FC236}">
                  <a16:creationId xmlns:a16="http://schemas.microsoft.com/office/drawing/2014/main" id="{36150ED0-11A4-584A-C2DA-3A6EB2370C2C}"/>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a:extLst>
                <a:ext uri="{FF2B5EF4-FFF2-40B4-BE49-F238E27FC236}">
                  <a16:creationId xmlns:a16="http://schemas.microsoft.com/office/drawing/2014/main" id="{238C0957-40BA-1FC0-0F9A-BF8832B2593C}"/>
                </a:ext>
              </a:extLst>
            </p:cNvPr>
            <p:cNvSpPr txBox="1"/>
            <p:nvPr/>
          </p:nvSpPr>
          <p:spPr>
            <a:xfrm>
              <a:off x="183283" y="22225"/>
              <a:ext cx="806447"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9">
            <a:extLst>
              <a:ext uri="{FF2B5EF4-FFF2-40B4-BE49-F238E27FC236}">
                <a16:creationId xmlns:a16="http://schemas.microsoft.com/office/drawing/2014/main" id="{ACD232ED-AF01-120B-133D-3111CC687CDD}"/>
              </a:ext>
            </a:extLst>
          </p:cNvPr>
          <p:cNvGrpSpPr/>
          <p:nvPr/>
        </p:nvGrpSpPr>
        <p:grpSpPr>
          <a:xfrm>
            <a:off x="17259300" y="-490971"/>
            <a:ext cx="4545752" cy="1519671"/>
            <a:chOff x="0" y="0"/>
            <a:chExt cx="1584576" cy="529733"/>
          </a:xfrm>
        </p:grpSpPr>
        <p:sp>
          <p:nvSpPr>
            <p:cNvPr id="20" name="Freeform 20">
              <a:extLst>
                <a:ext uri="{FF2B5EF4-FFF2-40B4-BE49-F238E27FC236}">
                  <a16:creationId xmlns:a16="http://schemas.microsoft.com/office/drawing/2014/main" id="{67C44794-0A79-F66C-C529-F20F12750C63}"/>
                </a:ext>
              </a:extLst>
            </p:cNvPr>
            <p:cNvSpPr/>
            <p:nvPr/>
          </p:nvSpPr>
          <p:spPr>
            <a:xfrm>
              <a:off x="0" y="0"/>
              <a:ext cx="1584576" cy="529733"/>
            </a:xfrm>
            <a:custGeom>
              <a:avLst/>
              <a:gdLst/>
              <a:ahLst/>
              <a:cxnLst/>
              <a:rect l="l" t="t" r="r" b="b"/>
              <a:pathLst>
                <a:path w="1584576" h="529733">
                  <a:moveTo>
                    <a:pt x="0" y="0"/>
                  </a:moveTo>
                  <a:lnTo>
                    <a:pt x="1584576" y="0"/>
                  </a:lnTo>
                  <a:lnTo>
                    <a:pt x="1584576" y="529733"/>
                  </a:lnTo>
                  <a:lnTo>
                    <a:pt x="0" y="529733"/>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1">
              <a:extLst>
                <a:ext uri="{FF2B5EF4-FFF2-40B4-BE49-F238E27FC236}">
                  <a16:creationId xmlns:a16="http://schemas.microsoft.com/office/drawing/2014/main" id="{1755AE07-6D7D-3027-19B5-09315FD15866}"/>
                </a:ext>
              </a:extLst>
            </p:cNvPr>
            <p:cNvSpPr txBox="1"/>
            <p:nvPr/>
          </p:nvSpPr>
          <p:spPr>
            <a:xfrm>
              <a:off x="0" y="-28575"/>
              <a:ext cx="1584576" cy="558308"/>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2">
            <a:extLst>
              <a:ext uri="{FF2B5EF4-FFF2-40B4-BE49-F238E27FC236}">
                <a16:creationId xmlns:a16="http://schemas.microsoft.com/office/drawing/2014/main" id="{E68A3500-CB86-8785-87F9-19D32606DB3C}"/>
              </a:ext>
            </a:extLst>
          </p:cNvPr>
          <p:cNvGrpSpPr/>
          <p:nvPr/>
        </p:nvGrpSpPr>
        <p:grpSpPr>
          <a:xfrm>
            <a:off x="-481620" y="0"/>
            <a:ext cx="5770492" cy="1028700"/>
            <a:chOff x="0" y="0"/>
            <a:chExt cx="2011501" cy="358588"/>
          </a:xfrm>
        </p:grpSpPr>
        <p:sp>
          <p:nvSpPr>
            <p:cNvPr id="23" name="Freeform 23">
              <a:extLst>
                <a:ext uri="{FF2B5EF4-FFF2-40B4-BE49-F238E27FC236}">
                  <a16:creationId xmlns:a16="http://schemas.microsoft.com/office/drawing/2014/main" id="{B111DF6E-68DF-B6C4-6235-6700B7640492}"/>
                </a:ext>
              </a:extLst>
            </p:cNvPr>
            <p:cNvSpPr/>
            <p:nvPr/>
          </p:nvSpPr>
          <p:spPr>
            <a:xfrm>
              <a:off x="0" y="0"/>
              <a:ext cx="2011500" cy="358588"/>
            </a:xfrm>
            <a:custGeom>
              <a:avLst/>
              <a:gdLst/>
              <a:ahLst/>
              <a:cxnLst/>
              <a:rect l="l" t="t" r="r" b="b"/>
              <a:pathLst>
                <a:path w="2011500" h="358588">
                  <a:moveTo>
                    <a:pt x="0" y="0"/>
                  </a:moveTo>
                  <a:lnTo>
                    <a:pt x="2011500" y="0"/>
                  </a:lnTo>
                  <a:lnTo>
                    <a:pt x="2011500" y="358588"/>
                  </a:lnTo>
                  <a:lnTo>
                    <a:pt x="0" y="358588"/>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24">
              <a:extLst>
                <a:ext uri="{FF2B5EF4-FFF2-40B4-BE49-F238E27FC236}">
                  <a16:creationId xmlns:a16="http://schemas.microsoft.com/office/drawing/2014/main" id="{40A7424C-CAF1-A92B-D233-6CF496B6F10F}"/>
                </a:ext>
              </a:extLst>
            </p:cNvPr>
            <p:cNvSpPr txBox="1"/>
            <p:nvPr/>
          </p:nvSpPr>
          <p:spPr>
            <a:xfrm>
              <a:off x="0" y="-28575"/>
              <a:ext cx="2011501"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5" name="Group 25">
            <a:extLst>
              <a:ext uri="{FF2B5EF4-FFF2-40B4-BE49-F238E27FC236}">
                <a16:creationId xmlns:a16="http://schemas.microsoft.com/office/drawing/2014/main" id="{A07791D5-6981-542D-21D4-E119014D0E8F}"/>
              </a:ext>
            </a:extLst>
          </p:cNvPr>
          <p:cNvGrpSpPr/>
          <p:nvPr/>
        </p:nvGrpSpPr>
        <p:grpSpPr>
          <a:xfrm>
            <a:off x="3365374" y="0"/>
            <a:ext cx="3846995" cy="1028700"/>
            <a:chOff x="0" y="0"/>
            <a:chExt cx="1341000" cy="358588"/>
          </a:xfrm>
        </p:grpSpPr>
        <p:sp>
          <p:nvSpPr>
            <p:cNvPr id="26" name="Freeform 26">
              <a:extLst>
                <a:ext uri="{FF2B5EF4-FFF2-40B4-BE49-F238E27FC236}">
                  <a16:creationId xmlns:a16="http://schemas.microsoft.com/office/drawing/2014/main" id="{F1B768F3-D930-8E05-D489-A577D5F14125}"/>
                </a:ext>
              </a:extLst>
            </p:cNvPr>
            <p:cNvSpPr/>
            <p:nvPr/>
          </p:nvSpPr>
          <p:spPr>
            <a:xfrm>
              <a:off x="0" y="0"/>
              <a:ext cx="1341000" cy="358588"/>
            </a:xfrm>
            <a:custGeom>
              <a:avLst/>
              <a:gdLst/>
              <a:ahLst/>
              <a:cxnLst/>
              <a:rect l="l" t="t" r="r" b="b"/>
              <a:pathLst>
                <a:path w="1341000" h="358588">
                  <a:moveTo>
                    <a:pt x="0" y="0"/>
                  </a:moveTo>
                  <a:lnTo>
                    <a:pt x="1341000" y="0"/>
                  </a:lnTo>
                  <a:lnTo>
                    <a:pt x="1341000" y="358588"/>
                  </a:lnTo>
                  <a:lnTo>
                    <a:pt x="0" y="358588"/>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27">
              <a:extLst>
                <a:ext uri="{FF2B5EF4-FFF2-40B4-BE49-F238E27FC236}">
                  <a16:creationId xmlns:a16="http://schemas.microsoft.com/office/drawing/2014/main" id="{6D7AB487-CAF7-1914-B22C-AADE794C8EC7}"/>
                </a:ext>
              </a:extLst>
            </p:cNvPr>
            <p:cNvSpPr txBox="1"/>
            <p:nvPr/>
          </p:nvSpPr>
          <p:spPr>
            <a:xfrm>
              <a:off x="0" y="-28575"/>
              <a:ext cx="1341000"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Freeform 28">
            <a:extLst>
              <a:ext uri="{FF2B5EF4-FFF2-40B4-BE49-F238E27FC236}">
                <a16:creationId xmlns:a16="http://schemas.microsoft.com/office/drawing/2014/main" id="{2E10E79E-BE6B-24F6-0426-BB7C4C79963E}"/>
              </a:ext>
            </a:extLst>
          </p:cNvPr>
          <p:cNvSpPr/>
          <p:nvPr/>
        </p:nvSpPr>
        <p:spPr>
          <a:xfrm>
            <a:off x="15664170" y="9492239"/>
            <a:ext cx="2330685" cy="560821"/>
          </a:xfrm>
          <a:custGeom>
            <a:avLst/>
            <a:gdLst/>
            <a:ahLst/>
            <a:cxnLst/>
            <a:rect l="l" t="t" r="r" b="b"/>
            <a:pathLst>
              <a:path w="2330685" h="560821">
                <a:moveTo>
                  <a:pt x="0" y="0"/>
                </a:moveTo>
                <a:lnTo>
                  <a:pt x="2330686" y="0"/>
                </a:lnTo>
                <a:lnTo>
                  <a:pt x="2330686" y="560822"/>
                </a:lnTo>
                <a:lnTo>
                  <a:pt x="0" y="56082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descr="A screenshot of a computer&#10;&#10;AI-generated content may be incorrect.">
            <a:extLst>
              <a:ext uri="{FF2B5EF4-FFF2-40B4-BE49-F238E27FC236}">
                <a16:creationId xmlns:a16="http://schemas.microsoft.com/office/drawing/2014/main" id="{A461DD7C-9E7F-941D-17A0-F4B5F6644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3247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sp>
        <p:nvSpPr>
          <p:cNvPr id="5" name="TextBox 5"/>
          <p:cNvSpPr txBox="1"/>
          <p:nvPr/>
        </p:nvSpPr>
        <p:spPr>
          <a:xfrm>
            <a:off x="9296400" y="1710256"/>
            <a:ext cx="7943132" cy="9661940"/>
          </a:xfrm>
          <a:prstGeom prst="rect">
            <a:avLst/>
          </a:prstGeom>
        </p:spPr>
        <p:txBody>
          <a:bodyPr wrap="square" lIns="0" tIns="0" rIns="0" bIns="0" rtlCol="0" anchor="t">
            <a:spAutoFit/>
          </a:bodyPr>
          <a:lstStyle/>
          <a:p>
            <a:pPr marL="457200" indent="-457200">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To create an account an identity document must be verified.</a:t>
            </a:r>
          </a:p>
          <a:p>
            <a:pPr marL="457200" indent="-457200">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Currently accepted ID documents are passports and driving licenses.</a:t>
            </a:r>
          </a:p>
          <a:p>
            <a:pPr marL="457200" indent="-457200">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You will receive a text message (Photo 1) to download the ID-PAL app (Photo 2) and upload your document to the Department of Justice.</a:t>
            </a:r>
          </a:p>
          <a:p>
            <a:pPr>
              <a:lnSpc>
                <a:spcPts val="3640"/>
              </a:lnSpc>
            </a:pPr>
            <a:endParaRPr lang="en-US"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Open the app and press ‘Create a Submission’.</a:t>
            </a:r>
          </a:p>
          <a:p>
            <a:pPr marL="457200" indent="-457200">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Photocopies or scans are not accepted, must be original documents.</a:t>
            </a: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p:txBody>
      </p:sp>
      <p:sp>
        <p:nvSpPr>
          <p:cNvPr id="9" name="AutoShape 9"/>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sp>
        <p:nvSpPr>
          <p:cNvPr id="16" name="Freeform 16"/>
          <p:cNvSpPr/>
          <p:nvPr/>
        </p:nvSpPr>
        <p:spPr>
          <a:xfrm>
            <a:off x="493256" y="9239250"/>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pic>
        <p:nvPicPr>
          <p:cNvPr id="23" name="Picture 22" descr="A screenshot of a phone&#10;&#10;AI-generated content may be incorrect.">
            <a:extLst>
              <a:ext uri="{FF2B5EF4-FFF2-40B4-BE49-F238E27FC236}">
                <a16:creationId xmlns:a16="http://schemas.microsoft.com/office/drawing/2014/main" id="{9961A4F8-6388-CC21-EB16-2BCD7C66A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166" y="1695002"/>
            <a:ext cx="4344171" cy="7418820"/>
          </a:xfrm>
          <a:prstGeom prst="rect">
            <a:avLst/>
          </a:prstGeom>
          <a:ln>
            <a:solidFill>
              <a:schemeClr val="accent1"/>
            </a:solidFill>
          </a:ln>
        </p:spPr>
      </p:pic>
      <p:pic>
        <p:nvPicPr>
          <p:cNvPr id="25" name="Picture 24" descr="A screenshot of a phone&#10;&#10;AI-generated content may be incorrect.">
            <a:extLst>
              <a:ext uri="{FF2B5EF4-FFF2-40B4-BE49-F238E27FC236}">
                <a16:creationId xmlns:a16="http://schemas.microsoft.com/office/drawing/2014/main" id="{6E09D274-2E82-49F3-2BCE-579E84E75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51" y="1710256"/>
            <a:ext cx="4344171" cy="7403566"/>
          </a:xfrm>
          <a:prstGeom prst="rect">
            <a:avLst/>
          </a:prstGeom>
          <a:ln>
            <a:solidFill>
              <a:schemeClr val="accent1"/>
            </a:solidFill>
          </a:ln>
        </p:spPr>
      </p:pic>
      <p:pic>
        <p:nvPicPr>
          <p:cNvPr id="26" name="Graphic 25" descr="Badge 1 with solid fill">
            <a:extLst>
              <a:ext uri="{FF2B5EF4-FFF2-40B4-BE49-F238E27FC236}">
                <a16:creationId xmlns:a16="http://schemas.microsoft.com/office/drawing/2014/main" id="{DA5A4C17-76E7-0896-D0B8-54971D2E28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1750" y="1688857"/>
            <a:ext cx="849292" cy="849292"/>
          </a:xfrm>
          <a:prstGeom prst="rect">
            <a:avLst/>
          </a:prstGeom>
        </p:spPr>
      </p:pic>
      <p:pic>
        <p:nvPicPr>
          <p:cNvPr id="27" name="Graphic 26" descr="Badge with solid fill">
            <a:extLst>
              <a:ext uri="{FF2B5EF4-FFF2-40B4-BE49-F238E27FC236}">
                <a16:creationId xmlns:a16="http://schemas.microsoft.com/office/drawing/2014/main" id="{CB3941AB-EBA3-D028-6FF6-A164F36FBF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11845" y="1688857"/>
            <a:ext cx="849293" cy="849292"/>
          </a:xfrm>
          <a:prstGeom prst="rect">
            <a:avLst/>
          </a:prstGeom>
        </p:spPr>
      </p:pic>
      <p:grpSp>
        <p:nvGrpSpPr>
          <p:cNvPr id="7" name="Group 2">
            <a:extLst>
              <a:ext uri="{FF2B5EF4-FFF2-40B4-BE49-F238E27FC236}">
                <a16:creationId xmlns:a16="http://schemas.microsoft.com/office/drawing/2014/main" id="{CCE755E5-9A4C-A0B2-7C0B-6506971EF630}"/>
              </a:ext>
            </a:extLst>
          </p:cNvPr>
          <p:cNvGrpSpPr/>
          <p:nvPr/>
        </p:nvGrpSpPr>
        <p:grpSpPr>
          <a:xfrm>
            <a:off x="-1" y="0"/>
            <a:ext cx="14092043" cy="1091666"/>
            <a:chOff x="0" y="0"/>
            <a:chExt cx="4070932" cy="592224"/>
          </a:xfrm>
        </p:grpSpPr>
        <p:sp>
          <p:nvSpPr>
            <p:cNvPr id="8" name="Freeform 3">
              <a:extLst>
                <a:ext uri="{FF2B5EF4-FFF2-40B4-BE49-F238E27FC236}">
                  <a16:creationId xmlns:a16="http://schemas.microsoft.com/office/drawing/2014/main" id="{60199F30-5EB9-A838-3837-E8F4F67850A0}"/>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dirty="0"/>
            </a:p>
          </p:txBody>
        </p:sp>
        <p:sp>
          <p:nvSpPr>
            <p:cNvPr id="10" name="TextBox 4">
              <a:extLst>
                <a:ext uri="{FF2B5EF4-FFF2-40B4-BE49-F238E27FC236}">
                  <a16:creationId xmlns:a16="http://schemas.microsoft.com/office/drawing/2014/main" id="{D671FE5C-E164-B8E1-F94B-60AF42A33D03}"/>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11" name="TextBox 10">
            <a:extLst>
              <a:ext uri="{FF2B5EF4-FFF2-40B4-BE49-F238E27FC236}">
                <a16:creationId xmlns:a16="http://schemas.microsoft.com/office/drawing/2014/main" id="{D6AF934B-D512-458E-4BFE-C37DECAD7617}"/>
              </a:ext>
            </a:extLst>
          </p:cNvPr>
          <p:cNvSpPr txBox="1"/>
          <p:nvPr/>
        </p:nvSpPr>
        <p:spPr>
          <a:xfrm>
            <a:off x="228600" y="149057"/>
            <a:ext cx="14092043" cy="769441"/>
          </a:xfrm>
          <a:prstGeom prst="rect">
            <a:avLst/>
          </a:prstGeom>
          <a:noFill/>
        </p:spPr>
        <p:txBody>
          <a:bodyPr wrap="square">
            <a:spAutoFit/>
          </a:bodyPr>
          <a:lstStyle/>
          <a:p>
            <a:r>
              <a:rPr lang="en-US" sz="4400" dirty="0">
                <a:solidFill>
                  <a:srgbClr val="F9F5EF"/>
                </a:solidFill>
                <a:latin typeface="DM Serif Display"/>
                <a:ea typeface="DM Serif Display"/>
                <a:cs typeface="DM Serif Display"/>
                <a:sym typeface="DM Serif Display"/>
              </a:rPr>
              <a:t>2. </a:t>
            </a:r>
            <a:r>
              <a:rPr lang="en-GB" sz="4400" dirty="0">
                <a:solidFill>
                  <a:schemeClr val="bg1"/>
                </a:solidFill>
                <a:latin typeface="DM Serif Display"/>
                <a:ea typeface="DM Serif Display"/>
                <a:cs typeface="DM Serif Display"/>
                <a:sym typeface="DM Serif Display"/>
              </a:rPr>
              <a:t>How To Make An Account/ID-PAL Verification</a:t>
            </a:r>
          </a:p>
        </p:txBody>
      </p:sp>
      <p:grpSp>
        <p:nvGrpSpPr>
          <p:cNvPr id="12" name="Group 10">
            <a:extLst>
              <a:ext uri="{FF2B5EF4-FFF2-40B4-BE49-F238E27FC236}">
                <a16:creationId xmlns:a16="http://schemas.microsoft.com/office/drawing/2014/main" id="{205393AA-E526-0D72-9084-CEE5AABE0920}"/>
              </a:ext>
            </a:extLst>
          </p:cNvPr>
          <p:cNvGrpSpPr/>
          <p:nvPr/>
        </p:nvGrpSpPr>
        <p:grpSpPr>
          <a:xfrm rot="5400000">
            <a:off x="13040385" y="33855"/>
            <a:ext cx="1079358" cy="1023957"/>
            <a:chOff x="0" y="0"/>
            <a:chExt cx="1173013" cy="711200"/>
          </a:xfrm>
        </p:grpSpPr>
        <p:sp>
          <p:nvSpPr>
            <p:cNvPr id="17" name="Freeform 11">
              <a:extLst>
                <a:ext uri="{FF2B5EF4-FFF2-40B4-BE49-F238E27FC236}">
                  <a16:creationId xmlns:a16="http://schemas.microsoft.com/office/drawing/2014/main" id="{C353996C-0AB4-1625-CFF1-497A0CC76B68}"/>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8" name="TextBox 12">
              <a:extLst>
                <a:ext uri="{FF2B5EF4-FFF2-40B4-BE49-F238E27FC236}">
                  <a16:creationId xmlns:a16="http://schemas.microsoft.com/office/drawing/2014/main" id="{55A6F120-631F-E808-C0DB-E02A020E0A56}"/>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BE088CE6-B8A6-176C-4B2C-2DF1C92FD2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DFF056A-4604-FA81-93AE-F23EF43D0CF9}"/>
              </a:ext>
            </a:extLst>
          </p:cNvPr>
          <p:cNvGrpSpPr/>
          <p:nvPr/>
        </p:nvGrpSpPr>
        <p:grpSpPr>
          <a:xfrm>
            <a:off x="-1" y="0"/>
            <a:ext cx="14092043" cy="1091666"/>
            <a:chOff x="0" y="0"/>
            <a:chExt cx="4070932" cy="592224"/>
          </a:xfrm>
        </p:grpSpPr>
        <p:sp>
          <p:nvSpPr>
            <p:cNvPr id="3" name="Freeform 3">
              <a:extLst>
                <a:ext uri="{FF2B5EF4-FFF2-40B4-BE49-F238E27FC236}">
                  <a16:creationId xmlns:a16="http://schemas.microsoft.com/office/drawing/2014/main" id="{6758C693-8F7D-D150-D065-F287981DD04E}"/>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dirty="0"/>
            </a:p>
          </p:txBody>
        </p:sp>
        <p:sp>
          <p:nvSpPr>
            <p:cNvPr id="4" name="TextBox 4">
              <a:extLst>
                <a:ext uri="{FF2B5EF4-FFF2-40B4-BE49-F238E27FC236}">
                  <a16:creationId xmlns:a16="http://schemas.microsoft.com/office/drawing/2014/main" id="{494F14E7-CBA3-BE70-BB48-030344C615AF}"/>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7" name="TextBox 7">
            <a:extLst>
              <a:ext uri="{FF2B5EF4-FFF2-40B4-BE49-F238E27FC236}">
                <a16:creationId xmlns:a16="http://schemas.microsoft.com/office/drawing/2014/main" id="{07213CBB-4A68-E76C-43E3-1495358BEF96}"/>
              </a:ext>
            </a:extLst>
          </p:cNvPr>
          <p:cNvSpPr txBox="1"/>
          <p:nvPr/>
        </p:nvSpPr>
        <p:spPr>
          <a:xfrm>
            <a:off x="1028700" y="2534720"/>
            <a:ext cx="16230600" cy="2736968"/>
          </a:xfrm>
          <a:prstGeom prst="rect">
            <a:avLst/>
          </a:prstGeom>
        </p:spPr>
        <p:txBody>
          <a:bodyPr lIns="0" tIns="0" rIns="0" bIns="0" rtlCol="0" anchor="t">
            <a:spAutoFit/>
          </a:bodyPr>
          <a:lstStyle/>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algn="just">
              <a:lnSpc>
                <a:spcPts val="3640"/>
              </a:lnSpc>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p:txBody>
      </p:sp>
      <p:sp>
        <p:nvSpPr>
          <p:cNvPr id="9" name="AutoShape 9">
            <a:extLst>
              <a:ext uri="{FF2B5EF4-FFF2-40B4-BE49-F238E27FC236}">
                <a16:creationId xmlns:a16="http://schemas.microsoft.com/office/drawing/2014/main" id="{4275ACE7-CC15-E65C-D5D2-ECAF92B4AA77}"/>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9FC3A586-5356-EB4B-EA7F-1A4D91851F65}"/>
              </a:ext>
            </a:extLst>
          </p:cNvPr>
          <p:cNvGrpSpPr/>
          <p:nvPr/>
        </p:nvGrpSpPr>
        <p:grpSpPr>
          <a:xfrm rot="5400000">
            <a:off x="13040385" y="33855"/>
            <a:ext cx="1079358" cy="1023957"/>
            <a:chOff x="0" y="0"/>
            <a:chExt cx="1173013" cy="711200"/>
          </a:xfrm>
        </p:grpSpPr>
        <p:sp>
          <p:nvSpPr>
            <p:cNvPr id="11" name="Freeform 11">
              <a:extLst>
                <a:ext uri="{FF2B5EF4-FFF2-40B4-BE49-F238E27FC236}">
                  <a16:creationId xmlns:a16="http://schemas.microsoft.com/office/drawing/2014/main" id="{A52C0135-7101-21D6-B5B2-59B08F04ABB8}"/>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2" name="TextBox 12">
              <a:extLst>
                <a:ext uri="{FF2B5EF4-FFF2-40B4-BE49-F238E27FC236}">
                  <a16:creationId xmlns:a16="http://schemas.microsoft.com/office/drawing/2014/main" id="{50CB4BC4-6C76-828A-C2CC-5B6D3434FC21}"/>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74A68C57-1A45-197D-13A1-DA477BB22361}"/>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pic>
        <p:nvPicPr>
          <p:cNvPr id="18" name="Picture 17" descr="A screenshot of a driver license&#10;&#10;AI-generated content may be incorrect.">
            <a:extLst>
              <a:ext uri="{FF2B5EF4-FFF2-40B4-BE49-F238E27FC236}">
                <a16:creationId xmlns:a16="http://schemas.microsoft.com/office/drawing/2014/main" id="{395E4375-645A-B7C2-3B37-C7B454F13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0063"/>
            <a:ext cx="8991600" cy="5387199"/>
          </a:xfrm>
          <a:prstGeom prst="rect">
            <a:avLst/>
          </a:prstGeom>
          <a:ln>
            <a:solidFill>
              <a:schemeClr val="accent1"/>
            </a:solidFill>
          </a:ln>
        </p:spPr>
      </p:pic>
      <p:pic>
        <p:nvPicPr>
          <p:cNvPr id="19" name="Picture 18" descr="A collage of a person with blue hair&#10;&#10;AI-generated content may be incorrect.">
            <a:extLst>
              <a:ext uri="{FF2B5EF4-FFF2-40B4-BE49-F238E27FC236}">
                <a16:creationId xmlns:a16="http://schemas.microsoft.com/office/drawing/2014/main" id="{C42E9172-BCC5-706A-2EA1-4816AD371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310063"/>
            <a:ext cx="8991600" cy="5387199"/>
          </a:xfrm>
          <a:prstGeom prst="rect">
            <a:avLst/>
          </a:prstGeom>
        </p:spPr>
      </p:pic>
      <p:sp>
        <p:nvSpPr>
          <p:cNvPr id="21" name="TextBox 20">
            <a:extLst>
              <a:ext uri="{FF2B5EF4-FFF2-40B4-BE49-F238E27FC236}">
                <a16:creationId xmlns:a16="http://schemas.microsoft.com/office/drawing/2014/main" id="{EE44BE6E-312F-B7B0-0122-9B0A4D52CC0D}"/>
              </a:ext>
            </a:extLst>
          </p:cNvPr>
          <p:cNvSpPr txBox="1"/>
          <p:nvPr/>
        </p:nvSpPr>
        <p:spPr>
          <a:xfrm>
            <a:off x="228600" y="149057"/>
            <a:ext cx="14092043" cy="769441"/>
          </a:xfrm>
          <a:prstGeom prst="rect">
            <a:avLst/>
          </a:prstGeom>
          <a:noFill/>
        </p:spPr>
        <p:txBody>
          <a:bodyPr wrap="square">
            <a:spAutoFit/>
          </a:bodyPr>
          <a:lstStyle/>
          <a:p>
            <a:r>
              <a:rPr lang="en-US" sz="4400" dirty="0">
                <a:solidFill>
                  <a:srgbClr val="F9F5EF"/>
                </a:solidFill>
                <a:latin typeface="DM Serif Display"/>
                <a:ea typeface="DM Serif Display"/>
                <a:cs typeface="DM Serif Display"/>
                <a:sym typeface="DM Serif Display"/>
              </a:rPr>
              <a:t>2. </a:t>
            </a:r>
            <a:r>
              <a:rPr lang="en-GB" sz="4400" dirty="0">
                <a:solidFill>
                  <a:schemeClr val="bg1"/>
                </a:solidFill>
                <a:latin typeface="DM Serif Display"/>
                <a:ea typeface="DM Serif Display"/>
                <a:cs typeface="DM Serif Display"/>
                <a:sym typeface="DM Serif Display"/>
              </a:rPr>
              <a:t>How To Make An Account/ID-PAL Verification</a:t>
            </a:r>
          </a:p>
        </p:txBody>
      </p:sp>
      <p:sp>
        <p:nvSpPr>
          <p:cNvPr id="25" name="TextBox 24">
            <a:extLst>
              <a:ext uri="{FF2B5EF4-FFF2-40B4-BE49-F238E27FC236}">
                <a16:creationId xmlns:a16="http://schemas.microsoft.com/office/drawing/2014/main" id="{F39C50D2-5294-96A1-A30C-767D5BF4AD88}"/>
              </a:ext>
            </a:extLst>
          </p:cNvPr>
          <p:cNvSpPr txBox="1"/>
          <p:nvPr/>
        </p:nvSpPr>
        <p:spPr>
          <a:xfrm>
            <a:off x="0" y="6838581"/>
            <a:ext cx="9120648" cy="514628"/>
          </a:xfrm>
          <a:prstGeom prst="rect">
            <a:avLst/>
          </a:prstGeom>
          <a:noFill/>
        </p:spPr>
        <p:txBody>
          <a:bodyPr wrap="square" rtlCol="0">
            <a:spAutoFit/>
          </a:bodyPr>
          <a:lstStyle/>
          <a:p>
            <a:pPr marR="0" lvl="0" algn="just" defTabSz="914400" rtl="0" eaLnBrk="1" fontAlgn="auto" latinLnBrk="0" hangingPunct="1">
              <a:lnSpc>
                <a:spcPts val="3639"/>
              </a:lnSpc>
              <a:spcBef>
                <a:spcPts val="0"/>
              </a:spcBef>
              <a:spcAft>
                <a:spcPts val="0"/>
              </a:spcAft>
              <a:buClrTx/>
              <a:buSzTx/>
              <a:tabLst/>
              <a:defRPr/>
            </a:pPr>
            <a:r>
              <a:rPr kumimoji="0" lang="en-US" sz="2400" b="0" i="0" u="none" strike="noStrike" kern="1200" cap="none" spc="0" normalizeH="0" baseline="0" noProof="0" dirty="0">
                <a:ln>
                  <a:noFill/>
                </a:ln>
                <a:solidFill>
                  <a:srgbClr val="F9F5EF"/>
                </a:solidFill>
                <a:effectLst/>
                <a:uLnTx/>
                <a:uFillTx/>
                <a:latin typeface="Montserrat"/>
                <a:ea typeface="Montserrat"/>
                <a:cs typeface="Montserrat"/>
                <a:sym typeface="Montserrat"/>
              </a:rPr>
              <a:t>Choose document to verify and scan as shown in Photo 1.</a:t>
            </a:r>
          </a:p>
        </p:txBody>
      </p:sp>
      <p:sp>
        <p:nvSpPr>
          <p:cNvPr id="26" name="TextBox 25">
            <a:extLst>
              <a:ext uri="{FF2B5EF4-FFF2-40B4-BE49-F238E27FC236}">
                <a16:creationId xmlns:a16="http://schemas.microsoft.com/office/drawing/2014/main" id="{83AB63D8-777C-79BD-C6C6-B60F53CAA7C5}"/>
              </a:ext>
            </a:extLst>
          </p:cNvPr>
          <p:cNvSpPr txBox="1"/>
          <p:nvPr/>
        </p:nvSpPr>
        <p:spPr>
          <a:xfrm>
            <a:off x="9296400" y="6838581"/>
            <a:ext cx="9120648" cy="514628"/>
          </a:xfrm>
          <a:prstGeom prst="rect">
            <a:avLst/>
          </a:prstGeom>
          <a:noFill/>
        </p:spPr>
        <p:txBody>
          <a:bodyPr wrap="square" rtlCol="0">
            <a:spAutoFit/>
          </a:bodyPr>
          <a:lstStyle/>
          <a:p>
            <a:pPr algn="just">
              <a:lnSpc>
                <a:spcPts val="3639"/>
              </a:lnSpc>
              <a:defRPr/>
            </a:pPr>
            <a:r>
              <a:rPr kumimoji="0" lang="en-US" sz="2400" b="0" i="0" u="none" strike="noStrike" kern="1200" cap="none" spc="0" normalizeH="0" baseline="0" noProof="0" dirty="0">
                <a:ln>
                  <a:noFill/>
                </a:ln>
                <a:solidFill>
                  <a:srgbClr val="F9F5EF"/>
                </a:solidFill>
                <a:effectLst/>
                <a:uLnTx/>
                <a:uFillTx/>
                <a:latin typeface="Montserrat"/>
                <a:ea typeface="Montserrat"/>
                <a:cs typeface="Montserrat"/>
                <a:sym typeface="Montserrat"/>
              </a:rPr>
              <a:t>Scan face as shown in Photo 2.</a:t>
            </a:r>
          </a:p>
        </p:txBody>
      </p:sp>
      <p:sp>
        <p:nvSpPr>
          <p:cNvPr id="6" name="TextBox 5">
            <a:extLst>
              <a:ext uri="{FF2B5EF4-FFF2-40B4-BE49-F238E27FC236}">
                <a16:creationId xmlns:a16="http://schemas.microsoft.com/office/drawing/2014/main" id="{FE9C2237-247D-9A93-C3A7-88C184ACE2D0}"/>
              </a:ext>
            </a:extLst>
          </p:cNvPr>
          <p:cNvSpPr txBox="1"/>
          <p:nvPr/>
        </p:nvSpPr>
        <p:spPr>
          <a:xfrm>
            <a:off x="4360607" y="8111563"/>
            <a:ext cx="9261986" cy="646331"/>
          </a:xfrm>
          <a:prstGeom prst="rect">
            <a:avLst/>
          </a:prstGeom>
          <a:noFill/>
        </p:spPr>
        <p:txBody>
          <a:bodyPr wrap="square">
            <a:spAutoFit/>
          </a:bodyPr>
          <a:lstStyle/>
          <a:p>
            <a:pPr algn="ctr"/>
            <a:r>
              <a:rPr lang="en-GB" sz="1200" b="1" i="0" dirty="0">
                <a:solidFill>
                  <a:schemeClr val="bg1"/>
                </a:solidFill>
                <a:effectLst/>
                <a:latin typeface="Montserrat" panose="00000500000000000000" pitchFamily="2" charset="0"/>
              </a:rPr>
              <a:t>Photos taken from ‘Customer Service Portal – A guide to using the online self-service portal’: https://www.irishimmigration.ie/customer-service-portal-a-guide-to-using-the-online-self-service-portal/#book-first-time-appointment</a:t>
            </a:r>
          </a:p>
        </p:txBody>
      </p:sp>
    </p:spTree>
    <p:extLst>
      <p:ext uri="{BB962C8B-B14F-4D97-AF65-F5344CB8AC3E}">
        <p14:creationId xmlns:p14="http://schemas.microsoft.com/office/powerpoint/2010/main" val="317667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sp>
        <p:nvSpPr>
          <p:cNvPr id="5" name="TextBox 5"/>
          <p:cNvSpPr txBox="1"/>
          <p:nvPr/>
        </p:nvSpPr>
        <p:spPr>
          <a:xfrm>
            <a:off x="8953042" y="1839912"/>
            <a:ext cx="7943132" cy="5968622"/>
          </a:xfrm>
          <a:prstGeom prst="rect">
            <a:avLst/>
          </a:prstGeom>
        </p:spPr>
        <p:txBody>
          <a:bodyPr wrap="square" lIns="0" tIns="0" rIns="0" bIns="0" rtlCol="0" anchor="t">
            <a:spAutoFit/>
          </a:bodyPr>
          <a:lstStyle/>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rPr>
              <a:t>Insert personal information as shown in photo.</a:t>
            </a: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lang="en-US" sz="2600" dirty="0">
              <a:solidFill>
                <a:srgbClr val="F9F5EF"/>
              </a:solidFill>
              <a:latin typeface="Montserrat"/>
              <a:ea typeface="Montserrat"/>
              <a:cs typeface="Montserrat"/>
              <a:sym typeface="Montserrat"/>
            </a:endParaRP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rPr>
              <a:t>Very important that this information matches the identity document used.</a:t>
            </a: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defRPr/>
            </a:pPr>
            <a:r>
              <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rPr>
              <a:t>If a failed message is received, create a new submission and try again.</a:t>
            </a: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lang="en-US" sz="2600" dirty="0">
              <a:solidFill>
                <a:srgbClr val="F9F5EF"/>
              </a:solidFill>
              <a:latin typeface="Montserrat"/>
              <a:ea typeface="Montserrat"/>
              <a:cs typeface="Montserrat"/>
              <a:sym typeface="Montserrat"/>
            </a:endParaRP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rPr>
              <a:t>Wait for a confirmation text that identity has been verified, go back to portal website and log in.</a:t>
            </a: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lang="en-US" sz="2600" dirty="0">
              <a:solidFill>
                <a:srgbClr val="F9F5EF"/>
              </a:solidFill>
              <a:latin typeface="Montserrat"/>
              <a:ea typeface="Montserrat"/>
              <a:cs typeface="Montserrat"/>
              <a:sym typeface="Montserrat"/>
            </a:endParaRPr>
          </a:p>
        </p:txBody>
      </p:sp>
      <p:sp>
        <p:nvSpPr>
          <p:cNvPr id="9" name="AutoShape 9"/>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 name="Group 13"/>
          <p:cNvGrpSpPr/>
          <p:nvPr/>
        </p:nvGrpSpPr>
        <p:grpSpPr>
          <a:xfrm rot="5400000">
            <a:off x="7628634" y="332450"/>
            <a:ext cx="1688857" cy="1023957"/>
            <a:chOff x="0" y="0"/>
            <a:chExt cx="1173013" cy="711200"/>
          </a:xfrm>
        </p:grpSpPr>
        <p:sp>
          <p:nvSpPr>
            <p:cNvPr id="14" name="Freeform 14"/>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p:cNvSpPr txBox="1"/>
            <p:nvPr/>
          </p:nvSpPr>
          <p:spPr>
            <a:xfrm>
              <a:off x="183283" y="22225"/>
              <a:ext cx="806447"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Freeform 16"/>
          <p:cNvSpPr/>
          <p:nvPr/>
        </p:nvSpPr>
        <p:spPr>
          <a:xfrm>
            <a:off x="493256" y="9239250"/>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Picture 16" descr="A screenshot of a phone&#10;&#10;AI-generated content may be incorrect.">
            <a:extLst>
              <a:ext uri="{FF2B5EF4-FFF2-40B4-BE49-F238E27FC236}">
                <a16:creationId xmlns:a16="http://schemas.microsoft.com/office/drawing/2014/main" id="{B9AB06F6-53EA-4AF7-FAED-B0B3D0355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43" y="1839912"/>
            <a:ext cx="7167856" cy="5524117"/>
          </a:xfrm>
          <a:prstGeom prst="rect">
            <a:avLst/>
          </a:prstGeom>
        </p:spPr>
      </p:pic>
      <p:sp>
        <p:nvSpPr>
          <p:cNvPr id="2" name="TextBox 1">
            <a:extLst>
              <a:ext uri="{FF2B5EF4-FFF2-40B4-BE49-F238E27FC236}">
                <a16:creationId xmlns:a16="http://schemas.microsoft.com/office/drawing/2014/main" id="{95192101-BA77-8D76-C298-EEA691D3563A}"/>
              </a:ext>
            </a:extLst>
          </p:cNvPr>
          <p:cNvSpPr txBox="1"/>
          <p:nvPr/>
        </p:nvSpPr>
        <p:spPr>
          <a:xfrm>
            <a:off x="216243" y="7959589"/>
            <a:ext cx="7696200" cy="646331"/>
          </a:xfrm>
          <a:prstGeom prst="rect">
            <a:avLst/>
          </a:prstGeom>
          <a:noFill/>
        </p:spPr>
        <p:txBody>
          <a:bodyPr wrap="square" rtlCol="0">
            <a:spAutoFit/>
          </a:bodyPr>
          <a:lstStyle/>
          <a:p>
            <a:pPr algn="ctr"/>
            <a:r>
              <a:rPr lang="en-GB" sz="1200" b="1" i="0" dirty="0">
                <a:solidFill>
                  <a:schemeClr val="bg1"/>
                </a:solidFill>
                <a:effectLst/>
                <a:latin typeface="Montserrat" panose="00000500000000000000" pitchFamily="2" charset="0"/>
              </a:rPr>
              <a:t>Photo taken from ‘Customer Service Portal – A guide to using the online self-service portal’: https://www.irishimmigration.ie/customer-service-portal-a-guide-to-using-the-online-self-service-portal/#book-first-time-appointment</a:t>
            </a:r>
          </a:p>
        </p:txBody>
      </p:sp>
      <p:grpSp>
        <p:nvGrpSpPr>
          <p:cNvPr id="3" name="Group 2">
            <a:extLst>
              <a:ext uri="{FF2B5EF4-FFF2-40B4-BE49-F238E27FC236}">
                <a16:creationId xmlns:a16="http://schemas.microsoft.com/office/drawing/2014/main" id="{C9F8468B-A321-F421-9F36-3F2976E22A8C}"/>
              </a:ext>
            </a:extLst>
          </p:cNvPr>
          <p:cNvGrpSpPr/>
          <p:nvPr/>
        </p:nvGrpSpPr>
        <p:grpSpPr>
          <a:xfrm>
            <a:off x="-1" y="0"/>
            <a:ext cx="14092043" cy="1091666"/>
            <a:chOff x="0" y="0"/>
            <a:chExt cx="4070932" cy="592224"/>
          </a:xfrm>
        </p:grpSpPr>
        <p:sp>
          <p:nvSpPr>
            <p:cNvPr id="4" name="Freeform 3">
              <a:extLst>
                <a:ext uri="{FF2B5EF4-FFF2-40B4-BE49-F238E27FC236}">
                  <a16:creationId xmlns:a16="http://schemas.microsoft.com/office/drawing/2014/main" id="{5CBCB4CC-37EB-DEC7-7BD1-5DACCA0D3F5E}"/>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dirty="0"/>
            </a:p>
          </p:txBody>
        </p:sp>
        <p:sp>
          <p:nvSpPr>
            <p:cNvPr id="6" name="TextBox 4">
              <a:extLst>
                <a:ext uri="{FF2B5EF4-FFF2-40B4-BE49-F238E27FC236}">
                  <a16:creationId xmlns:a16="http://schemas.microsoft.com/office/drawing/2014/main" id="{1DDBE034-238B-7255-D004-5F9A87F86ACC}"/>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grpSp>
        <p:nvGrpSpPr>
          <p:cNvPr id="7" name="Group 10">
            <a:extLst>
              <a:ext uri="{FF2B5EF4-FFF2-40B4-BE49-F238E27FC236}">
                <a16:creationId xmlns:a16="http://schemas.microsoft.com/office/drawing/2014/main" id="{990475A4-C862-49A2-485A-7B25B5B33380}"/>
              </a:ext>
            </a:extLst>
          </p:cNvPr>
          <p:cNvGrpSpPr/>
          <p:nvPr/>
        </p:nvGrpSpPr>
        <p:grpSpPr>
          <a:xfrm rot="5400000">
            <a:off x="13040385" y="33855"/>
            <a:ext cx="1079358" cy="1023957"/>
            <a:chOff x="0" y="0"/>
            <a:chExt cx="1173013" cy="711200"/>
          </a:xfrm>
        </p:grpSpPr>
        <p:sp>
          <p:nvSpPr>
            <p:cNvPr id="8" name="Freeform 11">
              <a:extLst>
                <a:ext uri="{FF2B5EF4-FFF2-40B4-BE49-F238E27FC236}">
                  <a16:creationId xmlns:a16="http://schemas.microsoft.com/office/drawing/2014/main" id="{E4E41395-7800-72AD-2CE1-52916CFFB2BA}"/>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0" name="TextBox 12">
              <a:extLst>
                <a:ext uri="{FF2B5EF4-FFF2-40B4-BE49-F238E27FC236}">
                  <a16:creationId xmlns:a16="http://schemas.microsoft.com/office/drawing/2014/main" id="{3416C9A5-4CF6-91F5-11ED-3DCE90F9C841}"/>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20" name="TextBox 19">
            <a:extLst>
              <a:ext uri="{FF2B5EF4-FFF2-40B4-BE49-F238E27FC236}">
                <a16:creationId xmlns:a16="http://schemas.microsoft.com/office/drawing/2014/main" id="{ED2DD177-16DD-4B98-58B9-9A9DAF9AE133}"/>
              </a:ext>
            </a:extLst>
          </p:cNvPr>
          <p:cNvSpPr txBox="1"/>
          <p:nvPr/>
        </p:nvSpPr>
        <p:spPr>
          <a:xfrm>
            <a:off x="228600" y="149057"/>
            <a:ext cx="14092043" cy="769441"/>
          </a:xfrm>
          <a:prstGeom prst="rect">
            <a:avLst/>
          </a:prstGeom>
          <a:noFill/>
        </p:spPr>
        <p:txBody>
          <a:bodyPr wrap="square">
            <a:spAutoFit/>
          </a:bodyPr>
          <a:lstStyle/>
          <a:p>
            <a:r>
              <a:rPr lang="en-US" sz="4400" dirty="0">
                <a:solidFill>
                  <a:srgbClr val="F9F5EF"/>
                </a:solidFill>
                <a:latin typeface="DM Serif Display"/>
                <a:ea typeface="DM Serif Display"/>
                <a:cs typeface="DM Serif Display"/>
                <a:sym typeface="DM Serif Display"/>
              </a:rPr>
              <a:t>02. </a:t>
            </a:r>
            <a:r>
              <a:rPr lang="en-GB" sz="4400" dirty="0">
                <a:solidFill>
                  <a:schemeClr val="bg1"/>
                </a:solidFill>
                <a:latin typeface="DM Serif Display"/>
                <a:ea typeface="DM Serif Display"/>
                <a:cs typeface="DM Serif Display"/>
                <a:sym typeface="DM Serif Display"/>
              </a:rPr>
              <a:t>How To Make An Account/ID-PAL Verification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174380CC-39D5-F9E1-39A0-9850C55D992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BF60541-4CD5-1F54-5EFB-4C048A9FD620}"/>
              </a:ext>
            </a:extLst>
          </p:cNvPr>
          <p:cNvGrpSpPr/>
          <p:nvPr/>
        </p:nvGrpSpPr>
        <p:grpSpPr>
          <a:xfrm>
            <a:off x="0" y="-1"/>
            <a:ext cx="14782800" cy="1326111"/>
            <a:chOff x="0" y="0"/>
            <a:chExt cx="4070932" cy="592224"/>
          </a:xfrm>
        </p:grpSpPr>
        <p:sp>
          <p:nvSpPr>
            <p:cNvPr id="3" name="Freeform 3">
              <a:extLst>
                <a:ext uri="{FF2B5EF4-FFF2-40B4-BE49-F238E27FC236}">
                  <a16:creationId xmlns:a16="http://schemas.microsoft.com/office/drawing/2014/main" id="{91D342E4-BAAD-EE39-54D9-23C89A5B148C}"/>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dirty="0"/>
            </a:p>
          </p:txBody>
        </p:sp>
        <p:sp>
          <p:nvSpPr>
            <p:cNvPr id="4" name="TextBox 4">
              <a:extLst>
                <a:ext uri="{FF2B5EF4-FFF2-40B4-BE49-F238E27FC236}">
                  <a16:creationId xmlns:a16="http://schemas.microsoft.com/office/drawing/2014/main" id="{7F3E9F5A-759B-A71E-212B-38C11E3438D1}"/>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7E4E1F4B-4316-B8FA-3B75-AC66B8A9DA67}"/>
              </a:ext>
            </a:extLst>
          </p:cNvPr>
          <p:cNvSpPr txBox="1"/>
          <p:nvPr/>
        </p:nvSpPr>
        <p:spPr>
          <a:xfrm>
            <a:off x="314017" y="-109641"/>
            <a:ext cx="16135966" cy="992579"/>
          </a:xfrm>
          <a:prstGeom prst="rect">
            <a:avLst/>
          </a:prstGeom>
        </p:spPr>
        <p:txBody>
          <a:bodyPr wrap="square" lIns="0" tIns="0" rIns="0" bIns="0" rtlCol="0" anchor="t">
            <a:spAutoFit/>
          </a:bodyPr>
          <a:lstStyle/>
          <a:p>
            <a:pPr algn="l">
              <a:lnSpc>
                <a:spcPts val="8580"/>
              </a:lnSpc>
            </a:pPr>
            <a:r>
              <a:rPr lang="en-GB" sz="4400" dirty="0">
                <a:solidFill>
                  <a:srgbClr val="F9F5EF"/>
                </a:solidFill>
                <a:latin typeface="DM Serif Display"/>
                <a:ea typeface="DM Serif Display"/>
                <a:cs typeface="DM Serif Display"/>
                <a:sym typeface="DM Serif Display"/>
              </a:rPr>
              <a:t>3. Making A First-Time Registration Appointment</a:t>
            </a:r>
          </a:p>
        </p:txBody>
      </p:sp>
      <p:sp>
        <p:nvSpPr>
          <p:cNvPr id="7" name="TextBox 7">
            <a:extLst>
              <a:ext uri="{FF2B5EF4-FFF2-40B4-BE49-F238E27FC236}">
                <a16:creationId xmlns:a16="http://schemas.microsoft.com/office/drawing/2014/main" id="{13B78B76-8DF5-A61E-507B-EF60932D5773}"/>
              </a:ext>
            </a:extLst>
          </p:cNvPr>
          <p:cNvSpPr txBox="1"/>
          <p:nvPr/>
        </p:nvSpPr>
        <p:spPr>
          <a:xfrm>
            <a:off x="8396748" y="2324100"/>
            <a:ext cx="8877300" cy="11046935"/>
          </a:xfrm>
          <a:prstGeom prst="rect">
            <a:avLst/>
          </a:prstGeom>
        </p:spPr>
        <p:txBody>
          <a:bodyPr wrap="square" lIns="0" tIns="0" rIns="0" bIns="0" rtlCol="0" anchor="t">
            <a:spAutoFit/>
          </a:bodyPr>
          <a:lstStyle/>
          <a:p>
            <a:pPr marL="457200" indent="-457200" algn="just">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If this is your first IRP card registration or your permission is expired for more than 6 months you must make a first-time registration appointment.</a:t>
            </a: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Regardless of county, all appointments now in Burgh Quay Immigration office in Dublin.</a:t>
            </a: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Note there is an over 2-month backlog, book your appointment as early as you can.</a:t>
            </a: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Option available to cancel or reschedule the appointment if required.</a:t>
            </a: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You will receive an email with appointment details.</a:t>
            </a: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algn="just">
              <a:lnSpc>
                <a:spcPts val="3640"/>
              </a:lnSpc>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p:txBody>
      </p:sp>
      <p:sp>
        <p:nvSpPr>
          <p:cNvPr id="9" name="AutoShape 9">
            <a:extLst>
              <a:ext uri="{FF2B5EF4-FFF2-40B4-BE49-F238E27FC236}">
                <a16:creationId xmlns:a16="http://schemas.microsoft.com/office/drawing/2014/main" id="{3C5E7CC2-6AED-6D27-FCE6-BAB3D88A186E}"/>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DF525DAF-CAEB-BF52-C371-E8B7A8E5EF33}"/>
              </a:ext>
            </a:extLst>
          </p:cNvPr>
          <p:cNvGrpSpPr/>
          <p:nvPr/>
        </p:nvGrpSpPr>
        <p:grpSpPr>
          <a:xfrm rot="5400000">
            <a:off x="13575772" y="183070"/>
            <a:ext cx="1390098" cy="1023957"/>
            <a:chOff x="0" y="0"/>
            <a:chExt cx="1173013" cy="711200"/>
          </a:xfrm>
        </p:grpSpPr>
        <p:sp>
          <p:nvSpPr>
            <p:cNvPr id="11" name="Freeform 11">
              <a:extLst>
                <a:ext uri="{FF2B5EF4-FFF2-40B4-BE49-F238E27FC236}">
                  <a16:creationId xmlns:a16="http://schemas.microsoft.com/office/drawing/2014/main" id="{AA5640C2-19D1-35A5-9507-146C84477910}"/>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2" name="TextBox 12">
              <a:extLst>
                <a:ext uri="{FF2B5EF4-FFF2-40B4-BE49-F238E27FC236}">
                  <a16:creationId xmlns:a16="http://schemas.microsoft.com/office/drawing/2014/main" id="{F2245109-F047-E99D-F78F-4CD37D7F0225}"/>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ADF01E0D-D53E-CA21-6FEA-9A485092D632}"/>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pic>
        <p:nvPicPr>
          <p:cNvPr id="8" name="Picture 7" descr="A screenshot of a computer&#10;&#10;AI-generated content may be incorrect.">
            <a:extLst>
              <a:ext uri="{FF2B5EF4-FFF2-40B4-BE49-F238E27FC236}">
                <a16:creationId xmlns:a16="http://schemas.microsoft.com/office/drawing/2014/main" id="{B4253269-5868-B9CD-D53E-290E40E52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 y="2534720"/>
            <a:ext cx="8045055" cy="6212096"/>
          </a:xfrm>
          <a:prstGeom prst="rect">
            <a:avLst/>
          </a:prstGeom>
        </p:spPr>
      </p:pic>
    </p:spTree>
    <p:extLst>
      <p:ext uri="{BB962C8B-B14F-4D97-AF65-F5344CB8AC3E}">
        <p14:creationId xmlns:p14="http://schemas.microsoft.com/office/powerpoint/2010/main" val="365690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A1BC2EAF-E659-6DFA-CA81-D941771A5B8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0976856-226E-E229-736C-45E8C826DF6A}"/>
              </a:ext>
            </a:extLst>
          </p:cNvPr>
          <p:cNvGrpSpPr/>
          <p:nvPr/>
        </p:nvGrpSpPr>
        <p:grpSpPr>
          <a:xfrm>
            <a:off x="0" y="0"/>
            <a:ext cx="13792200" cy="1047750"/>
            <a:chOff x="0" y="0"/>
            <a:chExt cx="4070932" cy="592224"/>
          </a:xfrm>
        </p:grpSpPr>
        <p:sp>
          <p:nvSpPr>
            <p:cNvPr id="3" name="Freeform 3">
              <a:extLst>
                <a:ext uri="{FF2B5EF4-FFF2-40B4-BE49-F238E27FC236}">
                  <a16:creationId xmlns:a16="http://schemas.microsoft.com/office/drawing/2014/main" id="{1E7F14C9-E6BE-396C-E09A-E87925E2A713}"/>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B47B6894-5951-B6CC-7534-53C7EF82CBE2}"/>
                </a:ext>
              </a:extLst>
            </p:cNvPr>
            <p:cNvSpPr txBox="1"/>
            <p:nvPr/>
          </p:nvSpPr>
          <p:spPr>
            <a:xfrm>
              <a:off x="0" y="-28575"/>
              <a:ext cx="4070932" cy="620799"/>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a:extLst>
              <a:ext uri="{FF2B5EF4-FFF2-40B4-BE49-F238E27FC236}">
                <a16:creationId xmlns:a16="http://schemas.microsoft.com/office/drawing/2014/main" id="{1228C40A-FE54-0D71-7506-49FDB210F392}"/>
              </a:ext>
            </a:extLst>
          </p:cNvPr>
          <p:cNvSpPr txBox="1"/>
          <p:nvPr/>
        </p:nvSpPr>
        <p:spPr>
          <a:xfrm>
            <a:off x="304800" y="-182593"/>
            <a:ext cx="11411565" cy="992579"/>
          </a:xfrm>
          <a:prstGeom prst="rect">
            <a:avLst/>
          </a:prstGeom>
        </p:spPr>
        <p:txBody>
          <a:bodyPr wrap="square" lIns="0" tIns="0" rIns="0" bIns="0" rtlCol="0" anchor="t">
            <a:spAutoFit/>
          </a:bodyPr>
          <a:lstStyle/>
          <a:p>
            <a:pPr algn="l">
              <a:lnSpc>
                <a:spcPts val="8580"/>
              </a:lnSpc>
            </a:pPr>
            <a:r>
              <a:rPr lang="en-US" sz="4400" dirty="0">
                <a:solidFill>
                  <a:srgbClr val="F9F5EF"/>
                </a:solidFill>
                <a:latin typeface="DM Serif Display"/>
                <a:ea typeface="DM Serif Display"/>
                <a:cs typeface="DM Serif Display"/>
                <a:sym typeface="DM Serif Display"/>
              </a:rPr>
              <a:t>4. How To Submit An Application/ Query</a:t>
            </a:r>
          </a:p>
        </p:txBody>
      </p:sp>
      <p:sp>
        <p:nvSpPr>
          <p:cNvPr id="7" name="TextBox 7">
            <a:extLst>
              <a:ext uri="{FF2B5EF4-FFF2-40B4-BE49-F238E27FC236}">
                <a16:creationId xmlns:a16="http://schemas.microsoft.com/office/drawing/2014/main" id="{B0EC3DFB-593A-FC2F-24F7-513A3F8C8C02}"/>
              </a:ext>
            </a:extLst>
          </p:cNvPr>
          <p:cNvSpPr txBox="1"/>
          <p:nvPr/>
        </p:nvSpPr>
        <p:spPr>
          <a:xfrm>
            <a:off x="8458200" y="2598017"/>
            <a:ext cx="8877300" cy="8276946"/>
          </a:xfrm>
          <a:prstGeom prst="rect">
            <a:avLst/>
          </a:prstGeom>
        </p:spPr>
        <p:txBody>
          <a:bodyPr wrap="square" lIns="0" tIns="0" rIns="0" bIns="0" rtlCol="0" anchor="t">
            <a:spAutoFit/>
          </a:bodyPr>
          <a:lstStyle/>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rPr>
              <a:t>If you need to contact any immigration division the portal can now be used (</a:t>
            </a:r>
            <a:r>
              <a:rPr kumimoji="0" lang="en-US" sz="2600" b="0" i="0" u="none" strike="noStrike" kern="1200" cap="none" spc="0" normalizeH="0" baseline="0" noProof="0" dirty="0" err="1">
                <a:ln>
                  <a:noFill/>
                </a:ln>
                <a:solidFill>
                  <a:srgbClr val="F9F5EF"/>
                </a:solidFill>
                <a:effectLst/>
                <a:uLnTx/>
                <a:uFillTx/>
                <a:latin typeface="Montserrat"/>
                <a:ea typeface="Montserrat"/>
                <a:cs typeface="Montserrat"/>
                <a:sym typeface="Montserrat"/>
              </a:rPr>
              <a:t>i.e</a:t>
            </a:r>
            <a:r>
              <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rPr>
              <a:t> Citizenship, Domestic Residence and Permission, EUTR, IRP Registration).</a:t>
            </a: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lang="en-US" sz="2600" dirty="0">
              <a:solidFill>
                <a:srgbClr val="F9F5EF"/>
              </a:solidFill>
              <a:latin typeface="Montserrat"/>
              <a:ea typeface="Montserrat"/>
              <a:cs typeface="Montserrat"/>
              <a:sym typeface="Montserrat"/>
            </a:endParaRP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rPr>
              <a:t>Certain applications </a:t>
            </a:r>
            <a:r>
              <a:rPr lang="en-US" sz="2600" dirty="0">
                <a:solidFill>
                  <a:srgbClr val="F9F5EF"/>
                </a:solidFill>
                <a:latin typeface="Montserrat"/>
                <a:ea typeface="Montserrat"/>
                <a:cs typeface="Montserrat"/>
                <a:sym typeface="Montserrat"/>
              </a:rPr>
              <a:t>now submitted through </a:t>
            </a:r>
            <a:r>
              <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rPr>
              <a:t>the portal.</a:t>
            </a: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lang="en-US" sz="2600" dirty="0">
              <a:solidFill>
                <a:srgbClr val="F9F5EF"/>
              </a:solidFill>
              <a:latin typeface="Montserrat"/>
              <a:ea typeface="Montserrat"/>
              <a:cs typeface="Montserrat"/>
              <a:sym typeface="Montserrat"/>
            </a:endParaRP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rPr>
              <a:t>Select your query category, write a message, attach any necessary documentation and submit.</a:t>
            </a: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0" marR="0" lvl="0" indent="0" algn="just" defTabSz="914400" rtl="0" eaLnBrk="1" fontAlgn="auto" latinLnBrk="0" hangingPunct="1">
              <a:lnSpc>
                <a:spcPts val="364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p:txBody>
      </p:sp>
      <p:sp>
        <p:nvSpPr>
          <p:cNvPr id="9" name="AutoShape 9">
            <a:extLst>
              <a:ext uri="{FF2B5EF4-FFF2-40B4-BE49-F238E27FC236}">
                <a16:creationId xmlns:a16="http://schemas.microsoft.com/office/drawing/2014/main" id="{74D8043D-8B40-BC94-5AD9-39FAC3B06F62}"/>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a:extLst>
              <a:ext uri="{FF2B5EF4-FFF2-40B4-BE49-F238E27FC236}">
                <a16:creationId xmlns:a16="http://schemas.microsoft.com/office/drawing/2014/main" id="{3A322EBE-7205-DFC9-BBAD-113A7E8185D9}"/>
              </a:ext>
            </a:extLst>
          </p:cNvPr>
          <p:cNvGrpSpPr/>
          <p:nvPr/>
        </p:nvGrpSpPr>
        <p:grpSpPr>
          <a:xfrm rot="5400000">
            <a:off x="12756345" y="39481"/>
            <a:ext cx="1047750" cy="1023957"/>
            <a:chOff x="0" y="0"/>
            <a:chExt cx="1173013" cy="711200"/>
          </a:xfrm>
        </p:grpSpPr>
        <p:sp>
          <p:nvSpPr>
            <p:cNvPr id="11" name="Freeform 11">
              <a:extLst>
                <a:ext uri="{FF2B5EF4-FFF2-40B4-BE49-F238E27FC236}">
                  <a16:creationId xmlns:a16="http://schemas.microsoft.com/office/drawing/2014/main" id="{1A8742DB-3837-04D9-AA65-D45EB4C05D12}"/>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a:extLst>
                <a:ext uri="{FF2B5EF4-FFF2-40B4-BE49-F238E27FC236}">
                  <a16:creationId xmlns:a16="http://schemas.microsoft.com/office/drawing/2014/main" id="{0C0ABF5A-A6E4-0AAF-AE8E-6353EA3DF593}"/>
                </a:ext>
              </a:extLst>
            </p:cNvPr>
            <p:cNvSpPr txBox="1"/>
            <p:nvPr/>
          </p:nvSpPr>
          <p:spPr>
            <a:xfrm>
              <a:off x="183283" y="22225"/>
              <a:ext cx="806447"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a:extLst>
              <a:ext uri="{FF2B5EF4-FFF2-40B4-BE49-F238E27FC236}">
                <a16:creationId xmlns:a16="http://schemas.microsoft.com/office/drawing/2014/main" id="{5E6F094D-6B69-3E7E-4406-C23A62FAB4B3}"/>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A screenshot of a computer&#10;&#10;AI-generated content may be incorrect.">
            <a:extLst>
              <a:ext uri="{FF2B5EF4-FFF2-40B4-BE49-F238E27FC236}">
                <a16:creationId xmlns:a16="http://schemas.microsoft.com/office/drawing/2014/main" id="{3316CD7D-A3AE-03A9-52B1-365C1A720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8017"/>
            <a:ext cx="7961481" cy="5981700"/>
          </a:xfrm>
          <a:prstGeom prst="rect">
            <a:avLst/>
          </a:prstGeom>
          <a:ln w="38100">
            <a:noFill/>
          </a:ln>
        </p:spPr>
      </p:pic>
    </p:spTree>
    <p:extLst>
      <p:ext uri="{BB962C8B-B14F-4D97-AF65-F5344CB8AC3E}">
        <p14:creationId xmlns:p14="http://schemas.microsoft.com/office/powerpoint/2010/main" val="199086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sp>
        <p:nvSpPr>
          <p:cNvPr id="5" name="TextBox 5"/>
          <p:cNvSpPr txBox="1"/>
          <p:nvPr/>
        </p:nvSpPr>
        <p:spPr>
          <a:xfrm>
            <a:off x="9316168" y="3744673"/>
            <a:ext cx="7943132" cy="5010785"/>
          </a:xfrm>
          <a:prstGeom prst="rect">
            <a:avLst/>
          </a:prstGeom>
        </p:spPr>
        <p:txBody>
          <a:bodyPr wrap="square" lIns="0" tIns="0" rIns="0" bIns="0" rtlCol="0" anchor="t">
            <a:spAutoFit/>
          </a:bodyPr>
          <a:lstStyle/>
          <a:p>
            <a:pPr marL="0" marR="0" lvl="0" indent="0" algn="just"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rPr>
              <a:t>This smart children program targets underprivileged children, both children who are already smart and those who are not. Children will be given training and teaching by professional teachers and will be trained in dormitories provided by the institution. Children will also be given food with good nutrition and health facilities. The impact of this program is that more than 500 children have access to decent education and can continue our struggle further.</a:t>
            </a:r>
          </a:p>
        </p:txBody>
      </p:sp>
      <p:sp>
        <p:nvSpPr>
          <p:cNvPr id="8" name="TextBox 8"/>
          <p:cNvSpPr txBox="1"/>
          <p:nvPr/>
        </p:nvSpPr>
        <p:spPr>
          <a:xfrm>
            <a:off x="9321084" y="1531542"/>
            <a:ext cx="7842644" cy="596265"/>
          </a:xfrm>
          <a:prstGeom prst="rect">
            <a:avLst/>
          </a:prstGeom>
        </p:spPr>
        <p:txBody>
          <a:bodyPr lIns="0" tIns="0" rIns="0" bIns="0" rtlCol="0" anchor="t">
            <a:spAutoFit/>
          </a:bodyPr>
          <a:lstStyle/>
          <a:p>
            <a:pPr marL="0" marR="0" lvl="0" indent="0" algn="l" defTabSz="914400" rtl="0" eaLnBrk="1" fontAlgn="auto" latinLnBrk="0" hangingPunct="1">
              <a:lnSpc>
                <a:spcPts val="462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9F5EF"/>
                </a:solidFill>
                <a:effectLst/>
                <a:uLnTx/>
                <a:uFillTx/>
                <a:latin typeface="DM Serif Display"/>
                <a:ea typeface="DM Serif Display"/>
                <a:cs typeface="DM Serif Display"/>
                <a:sym typeface="DM Serif Display"/>
              </a:rPr>
              <a:t>Heading/sub-heading </a:t>
            </a:r>
          </a:p>
        </p:txBody>
      </p:sp>
      <p:sp>
        <p:nvSpPr>
          <p:cNvPr id="9" name="AutoShape 9"/>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p:cNvGrpSpPr/>
          <p:nvPr/>
        </p:nvGrpSpPr>
        <p:grpSpPr>
          <a:xfrm>
            <a:off x="0" y="1698942"/>
            <a:ext cx="8971834" cy="5074869"/>
            <a:chOff x="0" y="0"/>
            <a:chExt cx="11962445" cy="6766492"/>
          </a:xfrm>
        </p:grpSpPr>
        <p:pic>
          <p:nvPicPr>
            <p:cNvPr id="11" name="Picture 11"/>
            <p:cNvPicPr>
              <a:picLocks noChangeAspect="1"/>
            </p:cNvPicPr>
            <p:nvPr/>
          </p:nvPicPr>
          <p:blipFill>
            <a:blip r:embed="rId2"/>
            <a:srcRect l="32776" r="32776"/>
            <a:stretch>
              <a:fillRect/>
            </a:stretch>
          </p:blipFill>
          <p:spPr>
            <a:xfrm>
              <a:off x="0" y="0"/>
              <a:ext cx="5981223" cy="6766492"/>
            </a:xfrm>
            <a:prstGeom prst="rect">
              <a:avLst/>
            </a:prstGeom>
          </p:spPr>
        </p:pic>
        <p:pic>
          <p:nvPicPr>
            <p:cNvPr id="12" name="Picture 12"/>
            <p:cNvPicPr>
              <a:picLocks noChangeAspect="1"/>
            </p:cNvPicPr>
            <p:nvPr/>
          </p:nvPicPr>
          <p:blipFill>
            <a:blip r:embed="rId2"/>
            <a:srcRect l="32776" r="32776"/>
            <a:stretch>
              <a:fillRect/>
            </a:stretch>
          </p:blipFill>
          <p:spPr>
            <a:xfrm>
              <a:off x="5981223" y="0"/>
              <a:ext cx="5981223" cy="6766492"/>
            </a:xfrm>
            <a:prstGeom prst="rect">
              <a:avLst/>
            </a:prstGeom>
          </p:spPr>
        </p:pic>
      </p:grpSp>
      <p:grpSp>
        <p:nvGrpSpPr>
          <p:cNvPr id="13" name="Group 13"/>
          <p:cNvGrpSpPr/>
          <p:nvPr/>
        </p:nvGrpSpPr>
        <p:grpSpPr>
          <a:xfrm rot="5400000">
            <a:off x="7628634" y="332450"/>
            <a:ext cx="1688857" cy="1023957"/>
            <a:chOff x="0" y="0"/>
            <a:chExt cx="1173013" cy="711200"/>
          </a:xfrm>
        </p:grpSpPr>
        <p:sp>
          <p:nvSpPr>
            <p:cNvPr id="14" name="Freeform 14"/>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p:cNvSpPr txBox="1"/>
            <p:nvPr/>
          </p:nvSpPr>
          <p:spPr>
            <a:xfrm>
              <a:off x="183283" y="22225"/>
              <a:ext cx="806447"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Freeform 16"/>
          <p:cNvSpPr/>
          <p:nvPr/>
        </p:nvSpPr>
        <p:spPr>
          <a:xfrm>
            <a:off x="493256" y="9239250"/>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Picture 16" descr="A screenshot of a computer&#10;&#10;AI-generated content may be incorrect.">
            <a:extLst>
              <a:ext uri="{FF2B5EF4-FFF2-40B4-BE49-F238E27FC236}">
                <a16:creationId xmlns:a16="http://schemas.microsoft.com/office/drawing/2014/main" id="{4DD67361-C495-C864-C715-43BAF995E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324"/>
            <a:ext cx="18288000" cy="10275676"/>
          </a:xfrm>
          <a:prstGeom prst="rect">
            <a:avLst/>
          </a:prstGeom>
          <a:ln w="38100">
            <a:noFill/>
          </a:ln>
        </p:spPr>
      </p:pic>
      <p:sp>
        <p:nvSpPr>
          <p:cNvPr id="18" name="TextBox 17">
            <a:extLst>
              <a:ext uri="{FF2B5EF4-FFF2-40B4-BE49-F238E27FC236}">
                <a16:creationId xmlns:a16="http://schemas.microsoft.com/office/drawing/2014/main" id="{468B5D58-68AE-F6D0-592A-439FE583861B}"/>
              </a:ext>
            </a:extLst>
          </p:cNvPr>
          <p:cNvSpPr txBox="1"/>
          <p:nvPr/>
        </p:nvSpPr>
        <p:spPr>
          <a:xfrm>
            <a:off x="4320000" y="6030000"/>
            <a:ext cx="6867883" cy="307777"/>
          </a:xfrm>
          <a:prstGeom prst="rect">
            <a:avLst/>
          </a:prstGeom>
          <a:noFill/>
        </p:spPr>
        <p:txBody>
          <a:bodyPr wrap="square" rtlCol="0">
            <a:spAutoFit/>
          </a:bodyPr>
          <a:lstStyle/>
          <a:p>
            <a:r>
              <a:rPr lang="en-GB" sz="1400" b="0" i="0" dirty="0">
                <a:solidFill>
                  <a:srgbClr val="FF0000"/>
                </a:solidFill>
                <a:effectLst/>
                <a:latin typeface="Lato" panose="020F0502020204030203" pitchFamily="34" charset="0"/>
              </a:rPr>
              <a:t>(questions about how to complete your visa application)</a:t>
            </a:r>
            <a:endParaRPr lang="en-IE" sz="1400" dirty="0">
              <a:solidFill>
                <a:srgbClr val="FF0000"/>
              </a:solidFill>
            </a:endParaRPr>
          </a:p>
        </p:txBody>
      </p:sp>
      <p:sp>
        <p:nvSpPr>
          <p:cNvPr id="19" name="TextBox 18">
            <a:extLst>
              <a:ext uri="{FF2B5EF4-FFF2-40B4-BE49-F238E27FC236}">
                <a16:creationId xmlns:a16="http://schemas.microsoft.com/office/drawing/2014/main" id="{34237A03-1D3F-8C61-065C-65EB2E238549}"/>
              </a:ext>
            </a:extLst>
          </p:cNvPr>
          <p:cNvSpPr txBox="1"/>
          <p:nvPr/>
        </p:nvSpPr>
        <p:spPr>
          <a:xfrm>
            <a:off x="5551099" y="6390000"/>
            <a:ext cx="6867883" cy="307777"/>
          </a:xfrm>
          <a:prstGeom prst="rect">
            <a:avLst/>
          </a:prstGeom>
          <a:noFill/>
        </p:spPr>
        <p:txBody>
          <a:bodyPr wrap="square" rtlCol="0">
            <a:spAutoFit/>
          </a:bodyPr>
          <a:lstStyle/>
          <a:p>
            <a:r>
              <a:rPr lang="en-GB" sz="1400" b="0" i="0" dirty="0">
                <a:solidFill>
                  <a:srgbClr val="FF0000"/>
                </a:solidFill>
                <a:effectLst/>
                <a:latin typeface="Lato" panose="020F0502020204030203" pitchFamily="34" charset="0"/>
              </a:rPr>
              <a:t>(ask about registering for your IRP card, follow up on submitted applications/errors)</a:t>
            </a:r>
            <a:endParaRPr lang="en-IE" sz="1400" dirty="0">
              <a:solidFill>
                <a:srgbClr val="FF0000"/>
              </a:solidFill>
            </a:endParaRPr>
          </a:p>
        </p:txBody>
      </p:sp>
      <p:sp>
        <p:nvSpPr>
          <p:cNvPr id="20" name="TextBox 19">
            <a:extLst>
              <a:ext uri="{FF2B5EF4-FFF2-40B4-BE49-F238E27FC236}">
                <a16:creationId xmlns:a16="http://schemas.microsoft.com/office/drawing/2014/main" id="{0CF33F39-5552-411F-0322-07C3409E5347}"/>
              </a:ext>
            </a:extLst>
          </p:cNvPr>
          <p:cNvSpPr txBox="1"/>
          <p:nvPr/>
        </p:nvSpPr>
        <p:spPr>
          <a:xfrm>
            <a:off x="4428000" y="6750000"/>
            <a:ext cx="9722258" cy="307777"/>
          </a:xfrm>
          <a:prstGeom prst="rect">
            <a:avLst/>
          </a:prstGeom>
          <a:noFill/>
        </p:spPr>
        <p:txBody>
          <a:bodyPr wrap="square" rtlCol="0">
            <a:spAutoFit/>
          </a:bodyPr>
          <a:lstStyle/>
          <a:p>
            <a:r>
              <a:rPr lang="en-GB" sz="1400" b="0" i="0" dirty="0">
                <a:solidFill>
                  <a:srgbClr val="FF0000"/>
                </a:solidFill>
                <a:effectLst/>
                <a:latin typeface="Lato" panose="020F0502020204030203" pitchFamily="34" charset="0"/>
              </a:rPr>
              <a:t>(request the return of documents, register changes in address on documents, request emergency documents)</a:t>
            </a:r>
            <a:endParaRPr lang="en-IE" sz="1400" dirty="0">
              <a:solidFill>
                <a:srgbClr val="FF0000"/>
              </a:solidFill>
            </a:endParaRPr>
          </a:p>
        </p:txBody>
      </p:sp>
      <p:sp>
        <p:nvSpPr>
          <p:cNvPr id="21" name="TextBox 20">
            <a:extLst>
              <a:ext uri="{FF2B5EF4-FFF2-40B4-BE49-F238E27FC236}">
                <a16:creationId xmlns:a16="http://schemas.microsoft.com/office/drawing/2014/main" id="{2D13FF7D-63A4-22B7-CD8F-679E0EF0F98D}"/>
              </a:ext>
            </a:extLst>
          </p:cNvPr>
          <p:cNvSpPr txBox="1"/>
          <p:nvPr/>
        </p:nvSpPr>
        <p:spPr>
          <a:xfrm>
            <a:off x="5898742" y="7092000"/>
            <a:ext cx="9722258" cy="307777"/>
          </a:xfrm>
          <a:prstGeom prst="rect">
            <a:avLst/>
          </a:prstGeom>
          <a:noFill/>
        </p:spPr>
        <p:txBody>
          <a:bodyPr wrap="square" rtlCol="0">
            <a:spAutoFit/>
          </a:bodyPr>
          <a:lstStyle/>
          <a:p>
            <a:r>
              <a:rPr lang="en-GB" sz="1400" b="0" i="0" dirty="0">
                <a:solidFill>
                  <a:srgbClr val="FF0000"/>
                </a:solidFill>
                <a:effectLst/>
                <a:latin typeface="Lato" panose="020F0502020204030203" pitchFamily="34" charset="0"/>
              </a:rPr>
              <a:t>(ask about eligibility for applications, submit applications like Reactivation, spouse of Irish national, etc)</a:t>
            </a:r>
            <a:endParaRPr lang="en-IE" sz="1400" dirty="0">
              <a:solidFill>
                <a:srgbClr val="FF0000"/>
              </a:solidFill>
            </a:endParaRPr>
          </a:p>
        </p:txBody>
      </p:sp>
      <p:sp>
        <p:nvSpPr>
          <p:cNvPr id="23" name="TextBox 22">
            <a:extLst>
              <a:ext uri="{FF2B5EF4-FFF2-40B4-BE49-F238E27FC236}">
                <a16:creationId xmlns:a16="http://schemas.microsoft.com/office/drawing/2014/main" id="{7BE922CE-4060-3A2C-6309-0F06AD29CB58}"/>
              </a:ext>
            </a:extLst>
          </p:cNvPr>
          <p:cNvSpPr txBox="1"/>
          <p:nvPr/>
        </p:nvSpPr>
        <p:spPr>
          <a:xfrm>
            <a:off x="5014452" y="7452000"/>
            <a:ext cx="9722257" cy="307777"/>
          </a:xfrm>
          <a:prstGeom prst="rect">
            <a:avLst/>
          </a:prstGeom>
          <a:noFill/>
        </p:spPr>
        <p:txBody>
          <a:bodyPr wrap="square">
            <a:spAutoFit/>
          </a:bodyPr>
          <a:lstStyle/>
          <a:p>
            <a:r>
              <a:rPr lang="en-GB" sz="1400" b="0" i="0" dirty="0">
                <a:solidFill>
                  <a:srgbClr val="FF0000"/>
                </a:solidFill>
                <a:effectLst/>
                <a:latin typeface="Lato" panose="020F0502020204030203" pitchFamily="34" charset="0"/>
              </a:rPr>
              <a:t>(ask about eligibility, how to change your permission and what application to submit, no applications to EUTR on portal)</a:t>
            </a:r>
            <a:endParaRPr lang="en-IE" sz="1400" dirty="0">
              <a:solidFill>
                <a:srgbClr val="FF0000"/>
              </a:solidFill>
            </a:endParaRPr>
          </a:p>
        </p:txBody>
      </p:sp>
      <p:sp>
        <p:nvSpPr>
          <p:cNvPr id="26" name="TextBox 25">
            <a:extLst>
              <a:ext uri="{FF2B5EF4-FFF2-40B4-BE49-F238E27FC236}">
                <a16:creationId xmlns:a16="http://schemas.microsoft.com/office/drawing/2014/main" id="{C8175A64-7BA6-2609-74F4-6C46E3EA23A7}"/>
              </a:ext>
            </a:extLst>
          </p:cNvPr>
          <p:cNvSpPr txBox="1"/>
          <p:nvPr/>
        </p:nvSpPr>
        <p:spPr>
          <a:xfrm>
            <a:off x="4724400" y="7780418"/>
            <a:ext cx="9722257" cy="307777"/>
          </a:xfrm>
          <a:prstGeom prst="rect">
            <a:avLst/>
          </a:prstGeom>
          <a:noFill/>
        </p:spPr>
        <p:txBody>
          <a:bodyPr wrap="square">
            <a:spAutoFit/>
          </a:bodyPr>
          <a:lstStyle/>
          <a:p>
            <a:r>
              <a:rPr lang="en-GB" sz="1400" b="0" i="0" dirty="0">
                <a:solidFill>
                  <a:srgbClr val="FF0000"/>
                </a:solidFill>
                <a:effectLst/>
                <a:latin typeface="Lato" panose="020F0502020204030203" pitchFamily="34" charset="0"/>
              </a:rPr>
              <a:t>(raise a complaint with immigration)</a:t>
            </a:r>
            <a:endParaRPr lang="en-IE" sz="1400" dirty="0">
              <a:solidFill>
                <a:srgbClr val="FF0000"/>
              </a:solidFill>
            </a:endParaRPr>
          </a:p>
        </p:txBody>
      </p:sp>
      <p:sp>
        <p:nvSpPr>
          <p:cNvPr id="27" name="TextBox 26">
            <a:extLst>
              <a:ext uri="{FF2B5EF4-FFF2-40B4-BE49-F238E27FC236}">
                <a16:creationId xmlns:a16="http://schemas.microsoft.com/office/drawing/2014/main" id="{FC8218D5-EA24-3EA6-AF57-EF22F29D225B}"/>
              </a:ext>
            </a:extLst>
          </p:cNvPr>
          <p:cNvSpPr txBox="1"/>
          <p:nvPr/>
        </p:nvSpPr>
        <p:spPr>
          <a:xfrm>
            <a:off x="3962400" y="8140136"/>
            <a:ext cx="9722257" cy="307777"/>
          </a:xfrm>
          <a:prstGeom prst="rect">
            <a:avLst/>
          </a:prstGeom>
          <a:noFill/>
        </p:spPr>
        <p:txBody>
          <a:bodyPr wrap="square">
            <a:spAutoFit/>
          </a:bodyPr>
          <a:lstStyle/>
          <a:p>
            <a:r>
              <a:rPr lang="en-GB" sz="1400" b="0" i="0" dirty="0">
                <a:solidFill>
                  <a:srgbClr val="FF0000"/>
                </a:solidFill>
                <a:effectLst/>
                <a:latin typeface="Lato" panose="020F0502020204030203" pitchFamily="34" charset="0"/>
              </a:rPr>
              <a:t>(ask about applying for citizenship, follow up on existing citizenship applications, evetting, etc.)</a:t>
            </a:r>
            <a:endParaRPr lang="en-IE" sz="1400" dirty="0">
              <a:solidFill>
                <a:srgbClr val="FF0000"/>
              </a:solidFill>
            </a:endParaRPr>
          </a:p>
        </p:txBody>
      </p:sp>
      <p:sp>
        <p:nvSpPr>
          <p:cNvPr id="28" name="TextBox 27">
            <a:extLst>
              <a:ext uri="{FF2B5EF4-FFF2-40B4-BE49-F238E27FC236}">
                <a16:creationId xmlns:a16="http://schemas.microsoft.com/office/drawing/2014/main" id="{EDC954A1-34F6-53AF-F8A9-A27D8E951F39}"/>
              </a:ext>
            </a:extLst>
          </p:cNvPr>
          <p:cNvSpPr txBox="1"/>
          <p:nvPr/>
        </p:nvSpPr>
        <p:spPr>
          <a:xfrm>
            <a:off x="5181600" y="8488838"/>
            <a:ext cx="9722257" cy="307777"/>
          </a:xfrm>
          <a:prstGeom prst="rect">
            <a:avLst/>
          </a:prstGeom>
          <a:noFill/>
        </p:spPr>
        <p:txBody>
          <a:bodyPr wrap="square">
            <a:spAutoFit/>
          </a:bodyPr>
          <a:lstStyle/>
          <a:p>
            <a:r>
              <a:rPr lang="en-GB" sz="1400" b="0" i="0" dirty="0">
                <a:solidFill>
                  <a:srgbClr val="FF0000"/>
                </a:solidFill>
                <a:effectLst/>
                <a:latin typeface="Lato" panose="020F0502020204030203" pitchFamily="34" charset="0"/>
              </a:rPr>
              <a:t>(change of address, name, or contact information on existing applications)</a:t>
            </a:r>
            <a:endParaRPr lang="en-IE" sz="14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ED482789-A030-8AA9-C156-8B0E021712B9}"/>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6BA40186-29D8-F01D-3C16-86A239009E79}"/>
              </a:ext>
            </a:extLst>
          </p:cNvPr>
          <p:cNvSpPr txBox="1"/>
          <p:nvPr/>
        </p:nvSpPr>
        <p:spPr>
          <a:xfrm>
            <a:off x="1028700" y="2534720"/>
            <a:ext cx="16230600" cy="2736968"/>
          </a:xfrm>
          <a:prstGeom prst="rect">
            <a:avLst/>
          </a:prstGeom>
        </p:spPr>
        <p:txBody>
          <a:bodyPr lIns="0" tIns="0" rIns="0" bIns="0" rtlCol="0" anchor="t">
            <a:spAutoFit/>
          </a:bodyPr>
          <a:lstStyle/>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0" marR="0" lvl="0" indent="0" algn="just" defTabSz="914400" rtl="0" eaLnBrk="1" fontAlgn="auto" latinLnBrk="0" hangingPunct="1">
              <a:lnSpc>
                <a:spcPts val="364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457200" marR="0" lvl="0" indent="-457200" algn="just" defTabSz="914400" rtl="0" eaLnBrk="1" fontAlgn="auto" latinLnBrk="0" hangingPunct="1">
              <a:lnSpc>
                <a:spcPts val="364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p:txBody>
      </p:sp>
      <p:sp>
        <p:nvSpPr>
          <p:cNvPr id="9" name="AutoShape 9">
            <a:extLst>
              <a:ext uri="{FF2B5EF4-FFF2-40B4-BE49-F238E27FC236}">
                <a16:creationId xmlns:a16="http://schemas.microsoft.com/office/drawing/2014/main" id="{ABCBE57C-9B64-83D8-B905-2334FD843F9E}"/>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a:extLst>
              <a:ext uri="{FF2B5EF4-FFF2-40B4-BE49-F238E27FC236}">
                <a16:creationId xmlns:a16="http://schemas.microsoft.com/office/drawing/2014/main" id="{CBD70B39-2579-01F4-5A16-3CE57BB15561}"/>
              </a:ext>
            </a:extLst>
          </p:cNvPr>
          <p:cNvGrpSpPr/>
          <p:nvPr/>
        </p:nvGrpSpPr>
        <p:grpSpPr>
          <a:xfrm rot="5400000">
            <a:off x="9951878" y="27701"/>
            <a:ext cx="1079358" cy="1023957"/>
            <a:chOff x="0" y="0"/>
            <a:chExt cx="1173013" cy="711200"/>
          </a:xfrm>
        </p:grpSpPr>
        <p:sp>
          <p:nvSpPr>
            <p:cNvPr id="11" name="Freeform 11">
              <a:extLst>
                <a:ext uri="{FF2B5EF4-FFF2-40B4-BE49-F238E27FC236}">
                  <a16:creationId xmlns:a16="http://schemas.microsoft.com/office/drawing/2014/main" id="{6DBA87AE-C53C-862C-FAAA-3AF8347A7E12}"/>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a:extLst>
                <a:ext uri="{FF2B5EF4-FFF2-40B4-BE49-F238E27FC236}">
                  <a16:creationId xmlns:a16="http://schemas.microsoft.com/office/drawing/2014/main" id="{61875E35-FA73-DD30-CC24-9389B9770854}"/>
                </a:ext>
              </a:extLst>
            </p:cNvPr>
            <p:cNvSpPr txBox="1"/>
            <p:nvPr/>
          </p:nvSpPr>
          <p:spPr>
            <a:xfrm>
              <a:off x="183283" y="22225"/>
              <a:ext cx="806447"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a:extLst>
              <a:ext uri="{FF2B5EF4-FFF2-40B4-BE49-F238E27FC236}">
                <a16:creationId xmlns:a16="http://schemas.microsoft.com/office/drawing/2014/main" id="{514386C9-3223-BEF7-CDE3-5E782CE966C7}"/>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490C30DB-F366-0150-F76D-A31B7419166D}"/>
              </a:ext>
            </a:extLst>
          </p:cNvPr>
          <p:cNvSpPr txBox="1"/>
          <p:nvPr/>
        </p:nvSpPr>
        <p:spPr>
          <a:xfrm>
            <a:off x="9190089" y="2024645"/>
            <a:ext cx="7284466" cy="6494085"/>
          </a:xfrm>
          <a:prstGeom prst="rect">
            <a:avLst/>
          </a:prstGeom>
          <a:noFill/>
        </p:spPr>
        <p:txBody>
          <a:bodyPr wrap="square" rtlCol="0">
            <a:spAutoFit/>
          </a:bodyPr>
          <a:lstStyle/>
          <a:p>
            <a:pPr marL="457200" indent="-457200">
              <a:buFont typeface="Arial" panose="020B0604020202020204" pitchFamily="34" charset="0"/>
              <a:buChar char="•"/>
            </a:pPr>
            <a:r>
              <a:rPr lang="en-IE" sz="2600" dirty="0">
                <a:solidFill>
                  <a:schemeClr val="bg1"/>
                </a:solidFill>
                <a:latin typeface="Montserrat" panose="00000500000000000000" pitchFamily="2" charset="0"/>
              </a:rPr>
              <a:t>When you receive an answer, you will receive an email stating your query is closed.</a:t>
            </a:r>
          </a:p>
          <a:p>
            <a:pPr marL="457200" indent="-457200">
              <a:buFont typeface="Arial" panose="020B0604020202020204" pitchFamily="34" charset="0"/>
              <a:buChar char="•"/>
            </a:pPr>
            <a:endParaRPr lang="en-IE" sz="2600" dirty="0">
              <a:solidFill>
                <a:schemeClr val="bg1"/>
              </a:solidFill>
              <a:latin typeface="Montserrat" panose="00000500000000000000" pitchFamily="2" charset="0"/>
            </a:endParaRPr>
          </a:p>
          <a:p>
            <a:pPr marL="457200" indent="-457200">
              <a:buFont typeface="Arial" panose="020B0604020202020204" pitchFamily="34" charset="0"/>
              <a:buChar char="•"/>
            </a:pPr>
            <a:r>
              <a:rPr lang="en-IE" sz="2600" dirty="0">
                <a:solidFill>
                  <a:schemeClr val="bg1"/>
                </a:solidFill>
                <a:latin typeface="Montserrat" panose="00000500000000000000" pitchFamily="2" charset="0"/>
              </a:rPr>
              <a:t>Log back on to the portal, click the ‘Queries’ tab, ‘Closed queries’, click the blue number under ‘Query ID’ (Photo 1).</a:t>
            </a:r>
          </a:p>
          <a:p>
            <a:pPr marL="457200" indent="-457200">
              <a:buFont typeface="Arial" panose="020B0604020202020204" pitchFamily="34" charset="0"/>
              <a:buChar char="•"/>
            </a:pPr>
            <a:endParaRPr lang="en-IE" sz="2600" dirty="0">
              <a:solidFill>
                <a:schemeClr val="bg1"/>
              </a:solidFill>
              <a:latin typeface="Montserrat" panose="00000500000000000000" pitchFamily="2" charset="0"/>
            </a:endParaRPr>
          </a:p>
          <a:p>
            <a:pPr marL="457200" indent="-457200">
              <a:buFont typeface="Arial" panose="020B0604020202020204" pitchFamily="34" charset="0"/>
              <a:buChar char="•"/>
            </a:pPr>
            <a:r>
              <a:rPr lang="en-IE" sz="2600" dirty="0">
                <a:solidFill>
                  <a:schemeClr val="bg1"/>
                </a:solidFill>
                <a:latin typeface="Montserrat" panose="00000500000000000000" pitchFamily="2" charset="0"/>
              </a:rPr>
              <a:t>Next click on the ‘Query History’ arrow (Photo 2) and you will see the answer to your query.</a:t>
            </a:r>
          </a:p>
          <a:p>
            <a:pPr marL="457200" indent="-457200">
              <a:buFont typeface="Arial" panose="020B0604020202020204" pitchFamily="34" charset="0"/>
              <a:buChar char="•"/>
            </a:pPr>
            <a:endParaRPr lang="en-IE" sz="2600" dirty="0">
              <a:solidFill>
                <a:schemeClr val="bg1"/>
              </a:solidFill>
              <a:latin typeface="Montserrat" panose="00000500000000000000" pitchFamily="2" charset="0"/>
            </a:endParaRPr>
          </a:p>
          <a:p>
            <a:pPr marL="457200" indent="-457200">
              <a:buFont typeface="Arial" panose="020B0604020202020204" pitchFamily="34" charset="0"/>
              <a:buChar char="•"/>
            </a:pPr>
            <a:r>
              <a:rPr lang="en-IE" sz="2600" dirty="0">
                <a:solidFill>
                  <a:schemeClr val="bg1"/>
                </a:solidFill>
                <a:latin typeface="Montserrat" panose="00000500000000000000" pitchFamily="2" charset="0"/>
              </a:rPr>
              <a:t>Option to reopen query available if follow-up is required.</a:t>
            </a:r>
          </a:p>
          <a:p>
            <a:pPr marL="457200" indent="-457200">
              <a:buFont typeface="Arial" panose="020B0604020202020204" pitchFamily="34" charset="0"/>
              <a:buChar char="•"/>
            </a:pPr>
            <a:endParaRPr lang="en-IE" sz="2600" dirty="0">
              <a:solidFill>
                <a:schemeClr val="bg1"/>
              </a:solidFill>
              <a:latin typeface="Montserrat" panose="00000500000000000000" pitchFamily="2" charset="0"/>
            </a:endParaRPr>
          </a:p>
          <a:p>
            <a:pPr marL="457200" indent="-457200">
              <a:buFont typeface="Arial" panose="020B0604020202020204" pitchFamily="34" charset="0"/>
              <a:buChar char="•"/>
            </a:pPr>
            <a:endParaRPr lang="en-IE" sz="2600" dirty="0">
              <a:solidFill>
                <a:schemeClr val="bg1"/>
              </a:solidFill>
              <a:latin typeface="Montserrat" panose="00000500000000000000" pitchFamily="2" charset="0"/>
            </a:endParaRPr>
          </a:p>
        </p:txBody>
      </p:sp>
      <p:pic>
        <p:nvPicPr>
          <p:cNvPr id="20" name="Picture 19" descr="A screenshot of a computer&#10;&#10;AI-generated content may be incorrect.">
            <a:extLst>
              <a:ext uri="{FF2B5EF4-FFF2-40B4-BE49-F238E27FC236}">
                <a16:creationId xmlns:a16="http://schemas.microsoft.com/office/drawing/2014/main" id="{C8CBBB4F-E734-A257-45D0-E9B1D1423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3112"/>
            <a:ext cx="7284467" cy="4017640"/>
          </a:xfrm>
          <a:prstGeom prst="rect">
            <a:avLst/>
          </a:prstGeom>
        </p:spPr>
      </p:pic>
      <p:pic>
        <p:nvPicPr>
          <p:cNvPr id="22" name="Graphic 21" descr="Badge 1 with solid fill">
            <a:extLst>
              <a:ext uri="{FF2B5EF4-FFF2-40B4-BE49-F238E27FC236}">
                <a16:creationId xmlns:a16="http://schemas.microsoft.com/office/drawing/2014/main" id="{EDE57EC4-0112-F5C6-D0F8-FC82685767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99376"/>
            <a:ext cx="849292" cy="849292"/>
          </a:xfrm>
          <a:prstGeom prst="rect">
            <a:avLst/>
          </a:prstGeom>
        </p:spPr>
      </p:pic>
      <p:pic>
        <p:nvPicPr>
          <p:cNvPr id="24" name="Picture 23" descr="A screenshot of a computer&#10;&#10;AI-generated content may be incorrect.">
            <a:extLst>
              <a:ext uri="{FF2B5EF4-FFF2-40B4-BE49-F238E27FC236}">
                <a16:creationId xmlns:a16="http://schemas.microsoft.com/office/drawing/2014/main" id="{6EE8CAA0-3900-FBAF-D3A7-E4AB77FAB4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064473"/>
            <a:ext cx="7284467" cy="4223646"/>
          </a:xfrm>
          <a:prstGeom prst="rect">
            <a:avLst/>
          </a:prstGeom>
        </p:spPr>
      </p:pic>
      <p:pic>
        <p:nvPicPr>
          <p:cNvPr id="27" name="Graphic 26" descr="Badge with solid fill">
            <a:extLst>
              <a:ext uri="{FF2B5EF4-FFF2-40B4-BE49-F238E27FC236}">
                <a16:creationId xmlns:a16="http://schemas.microsoft.com/office/drawing/2014/main" id="{62CA877F-A9B1-7242-88E4-86F08E93EF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 y="5054539"/>
            <a:ext cx="849293" cy="849292"/>
          </a:xfrm>
          <a:prstGeom prst="rect">
            <a:avLst/>
          </a:prstGeom>
        </p:spPr>
      </p:pic>
      <p:grpSp>
        <p:nvGrpSpPr>
          <p:cNvPr id="28" name="Group 2">
            <a:extLst>
              <a:ext uri="{FF2B5EF4-FFF2-40B4-BE49-F238E27FC236}">
                <a16:creationId xmlns:a16="http://schemas.microsoft.com/office/drawing/2014/main" id="{3D37CEA6-FF64-6AAA-3A6C-0E3FB0137666}"/>
              </a:ext>
            </a:extLst>
          </p:cNvPr>
          <p:cNvGrpSpPr/>
          <p:nvPr/>
        </p:nvGrpSpPr>
        <p:grpSpPr>
          <a:xfrm>
            <a:off x="0" y="0"/>
            <a:ext cx="11958923" cy="1047750"/>
            <a:chOff x="0" y="0"/>
            <a:chExt cx="4070932" cy="592224"/>
          </a:xfrm>
        </p:grpSpPr>
        <p:sp>
          <p:nvSpPr>
            <p:cNvPr id="29" name="Freeform 3">
              <a:extLst>
                <a:ext uri="{FF2B5EF4-FFF2-40B4-BE49-F238E27FC236}">
                  <a16:creationId xmlns:a16="http://schemas.microsoft.com/office/drawing/2014/main" id="{E6983B9F-C63C-7489-F4DB-8946A99BD3DB}"/>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xtBox 4">
              <a:extLst>
                <a:ext uri="{FF2B5EF4-FFF2-40B4-BE49-F238E27FC236}">
                  <a16:creationId xmlns:a16="http://schemas.microsoft.com/office/drawing/2014/main" id="{0C230384-4493-B125-ED15-FCE02D516009}"/>
                </a:ext>
              </a:extLst>
            </p:cNvPr>
            <p:cNvSpPr txBox="1"/>
            <p:nvPr/>
          </p:nvSpPr>
          <p:spPr>
            <a:xfrm>
              <a:off x="0" y="-28575"/>
              <a:ext cx="4070932" cy="620799"/>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6">
            <a:extLst>
              <a:ext uri="{FF2B5EF4-FFF2-40B4-BE49-F238E27FC236}">
                <a16:creationId xmlns:a16="http://schemas.microsoft.com/office/drawing/2014/main" id="{2C0B9015-A0C6-8AE5-0CFD-C20B83F971B8}"/>
              </a:ext>
            </a:extLst>
          </p:cNvPr>
          <p:cNvSpPr txBox="1"/>
          <p:nvPr/>
        </p:nvSpPr>
        <p:spPr>
          <a:xfrm>
            <a:off x="304800" y="-182593"/>
            <a:ext cx="11411565" cy="992579"/>
          </a:xfrm>
          <a:prstGeom prst="rect">
            <a:avLst/>
          </a:prstGeom>
        </p:spPr>
        <p:txBody>
          <a:bodyPr wrap="square" lIns="0" tIns="0" rIns="0" bIns="0" rtlCol="0" anchor="t">
            <a:spAutoFit/>
          </a:bodyPr>
          <a:lstStyle/>
          <a:p>
            <a:pPr algn="l">
              <a:lnSpc>
                <a:spcPts val="8580"/>
              </a:lnSpc>
            </a:pPr>
            <a:r>
              <a:rPr lang="en-US" sz="4400" dirty="0">
                <a:solidFill>
                  <a:srgbClr val="F9F5EF"/>
                </a:solidFill>
                <a:latin typeface="DM Serif Display"/>
                <a:ea typeface="DM Serif Display"/>
                <a:cs typeface="DM Serif Display"/>
                <a:sym typeface="DM Serif Display"/>
              </a:rPr>
              <a:t>4. How To Submit An Application/ Query</a:t>
            </a:r>
          </a:p>
        </p:txBody>
      </p:sp>
      <p:grpSp>
        <p:nvGrpSpPr>
          <p:cNvPr id="32" name="Group 10">
            <a:extLst>
              <a:ext uri="{FF2B5EF4-FFF2-40B4-BE49-F238E27FC236}">
                <a16:creationId xmlns:a16="http://schemas.microsoft.com/office/drawing/2014/main" id="{50768D93-72E0-2AFD-9D50-44ED0FF0EE55}"/>
              </a:ext>
            </a:extLst>
          </p:cNvPr>
          <p:cNvGrpSpPr/>
          <p:nvPr/>
        </p:nvGrpSpPr>
        <p:grpSpPr>
          <a:xfrm rot="5400000">
            <a:off x="10923069" y="10979"/>
            <a:ext cx="1047750" cy="1023957"/>
            <a:chOff x="0" y="0"/>
            <a:chExt cx="1173013" cy="711200"/>
          </a:xfrm>
        </p:grpSpPr>
        <p:sp>
          <p:nvSpPr>
            <p:cNvPr id="33" name="Freeform 11">
              <a:extLst>
                <a:ext uri="{FF2B5EF4-FFF2-40B4-BE49-F238E27FC236}">
                  <a16:creationId xmlns:a16="http://schemas.microsoft.com/office/drawing/2014/main" id="{85B18F36-E3BB-200E-5C81-3E1573D62109}"/>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2">
              <a:extLst>
                <a:ext uri="{FF2B5EF4-FFF2-40B4-BE49-F238E27FC236}">
                  <a16:creationId xmlns:a16="http://schemas.microsoft.com/office/drawing/2014/main" id="{8CC23D57-B6E8-1731-EDFC-F05298AF2ABE}"/>
                </a:ext>
              </a:extLst>
            </p:cNvPr>
            <p:cNvSpPr txBox="1"/>
            <p:nvPr/>
          </p:nvSpPr>
          <p:spPr>
            <a:xfrm>
              <a:off x="183283" y="22225"/>
              <a:ext cx="806447"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5" name="Graphic 34" descr="Badge 1 with solid fill">
            <a:extLst>
              <a:ext uri="{FF2B5EF4-FFF2-40B4-BE49-F238E27FC236}">
                <a16:creationId xmlns:a16="http://schemas.microsoft.com/office/drawing/2014/main" id="{142B7817-B67B-78FC-DDF1-9310BD5A8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098304"/>
            <a:ext cx="849292" cy="849292"/>
          </a:xfrm>
          <a:prstGeom prst="rect">
            <a:avLst/>
          </a:prstGeom>
        </p:spPr>
      </p:pic>
    </p:spTree>
    <p:extLst>
      <p:ext uri="{BB962C8B-B14F-4D97-AF65-F5344CB8AC3E}">
        <p14:creationId xmlns:p14="http://schemas.microsoft.com/office/powerpoint/2010/main" val="70110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7616379" y="9906138"/>
            <a:ext cx="10671621" cy="361950"/>
            <a:chOff x="0" y="0"/>
            <a:chExt cx="3719955" cy="126170"/>
          </a:xfrm>
        </p:grpSpPr>
        <p:sp>
          <p:nvSpPr>
            <p:cNvPr id="3" name="Freeform 3"/>
            <p:cNvSpPr/>
            <p:nvPr/>
          </p:nvSpPr>
          <p:spPr>
            <a:xfrm>
              <a:off x="0" y="0"/>
              <a:ext cx="3719955" cy="126170"/>
            </a:xfrm>
            <a:custGeom>
              <a:avLst/>
              <a:gdLst/>
              <a:ahLst/>
              <a:cxnLst/>
              <a:rect l="l" t="t" r="r" b="b"/>
              <a:pathLst>
                <a:path w="3719955" h="126170">
                  <a:moveTo>
                    <a:pt x="0" y="0"/>
                  </a:moveTo>
                  <a:lnTo>
                    <a:pt x="3719955" y="0"/>
                  </a:lnTo>
                  <a:lnTo>
                    <a:pt x="3719955" y="126170"/>
                  </a:lnTo>
                  <a:lnTo>
                    <a:pt x="0" y="126170"/>
                  </a:lnTo>
                  <a:close/>
                </a:path>
              </a:pathLst>
            </a:custGeom>
            <a:solidFill>
              <a:srgbClr val="F9F5EF"/>
            </a:solidFill>
          </p:spPr>
          <p:txBody>
            <a:bodyPr/>
            <a:lstStyle/>
            <a:p>
              <a:endParaRPr lang="en-IE"/>
            </a:p>
          </p:txBody>
        </p:sp>
        <p:sp>
          <p:nvSpPr>
            <p:cNvPr id="4" name="TextBox 4"/>
            <p:cNvSpPr txBox="1"/>
            <p:nvPr/>
          </p:nvSpPr>
          <p:spPr>
            <a:xfrm>
              <a:off x="0" y="-28575"/>
              <a:ext cx="3719955" cy="15474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0" y="9906138"/>
            <a:ext cx="7778634" cy="361950"/>
            <a:chOff x="0" y="0"/>
            <a:chExt cx="2711507" cy="126170"/>
          </a:xfrm>
        </p:grpSpPr>
        <p:sp>
          <p:nvSpPr>
            <p:cNvPr id="6" name="Freeform 6"/>
            <p:cNvSpPr/>
            <p:nvPr/>
          </p:nvSpPr>
          <p:spPr>
            <a:xfrm>
              <a:off x="0" y="0"/>
              <a:ext cx="2711507" cy="126170"/>
            </a:xfrm>
            <a:custGeom>
              <a:avLst/>
              <a:gdLst/>
              <a:ahLst/>
              <a:cxnLst/>
              <a:rect l="l" t="t" r="r" b="b"/>
              <a:pathLst>
                <a:path w="2711507" h="126170">
                  <a:moveTo>
                    <a:pt x="0" y="0"/>
                  </a:moveTo>
                  <a:lnTo>
                    <a:pt x="2711507" y="0"/>
                  </a:lnTo>
                  <a:lnTo>
                    <a:pt x="2711507" y="126170"/>
                  </a:lnTo>
                  <a:lnTo>
                    <a:pt x="0" y="126170"/>
                  </a:lnTo>
                  <a:close/>
                </a:path>
              </a:pathLst>
            </a:custGeom>
            <a:solidFill>
              <a:srgbClr val="92CFD7"/>
            </a:solidFill>
          </p:spPr>
          <p:txBody>
            <a:bodyPr/>
            <a:lstStyle/>
            <a:p>
              <a:endParaRPr lang="en-IE"/>
            </a:p>
          </p:txBody>
        </p:sp>
        <p:sp>
          <p:nvSpPr>
            <p:cNvPr id="7" name="TextBox 7"/>
            <p:cNvSpPr txBox="1"/>
            <p:nvPr/>
          </p:nvSpPr>
          <p:spPr>
            <a:xfrm>
              <a:off x="0" y="-28575"/>
              <a:ext cx="2711507" cy="154745"/>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0" y="0"/>
            <a:ext cx="7778634" cy="361950"/>
            <a:chOff x="0" y="0"/>
            <a:chExt cx="2711507" cy="126170"/>
          </a:xfrm>
        </p:grpSpPr>
        <p:sp>
          <p:nvSpPr>
            <p:cNvPr id="9" name="Freeform 9"/>
            <p:cNvSpPr/>
            <p:nvPr/>
          </p:nvSpPr>
          <p:spPr>
            <a:xfrm>
              <a:off x="0" y="0"/>
              <a:ext cx="2711507" cy="126170"/>
            </a:xfrm>
            <a:custGeom>
              <a:avLst/>
              <a:gdLst/>
              <a:ahLst/>
              <a:cxnLst/>
              <a:rect l="l" t="t" r="r" b="b"/>
              <a:pathLst>
                <a:path w="2711507" h="126170">
                  <a:moveTo>
                    <a:pt x="0" y="0"/>
                  </a:moveTo>
                  <a:lnTo>
                    <a:pt x="2711507" y="0"/>
                  </a:lnTo>
                  <a:lnTo>
                    <a:pt x="2711507" y="126170"/>
                  </a:lnTo>
                  <a:lnTo>
                    <a:pt x="0" y="126170"/>
                  </a:lnTo>
                  <a:close/>
                </a:path>
              </a:pathLst>
            </a:custGeom>
            <a:solidFill>
              <a:srgbClr val="F9F5EF"/>
            </a:solidFill>
          </p:spPr>
          <p:txBody>
            <a:bodyPr/>
            <a:lstStyle/>
            <a:p>
              <a:endParaRPr lang="en-IE"/>
            </a:p>
          </p:txBody>
        </p:sp>
        <p:sp>
          <p:nvSpPr>
            <p:cNvPr id="10" name="TextBox 10"/>
            <p:cNvSpPr txBox="1"/>
            <p:nvPr/>
          </p:nvSpPr>
          <p:spPr>
            <a:xfrm>
              <a:off x="0" y="-28575"/>
              <a:ext cx="2711507" cy="154745"/>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17259300" y="0"/>
            <a:ext cx="1028700" cy="368320"/>
            <a:chOff x="0" y="0"/>
            <a:chExt cx="358588" cy="128390"/>
          </a:xfrm>
        </p:grpSpPr>
        <p:sp>
          <p:nvSpPr>
            <p:cNvPr id="12" name="Freeform 12"/>
            <p:cNvSpPr/>
            <p:nvPr/>
          </p:nvSpPr>
          <p:spPr>
            <a:xfrm>
              <a:off x="0" y="0"/>
              <a:ext cx="358588" cy="128390"/>
            </a:xfrm>
            <a:custGeom>
              <a:avLst/>
              <a:gdLst/>
              <a:ahLst/>
              <a:cxnLst/>
              <a:rect l="l" t="t" r="r" b="b"/>
              <a:pathLst>
                <a:path w="358588" h="128390">
                  <a:moveTo>
                    <a:pt x="0" y="0"/>
                  </a:moveTo>
                  <a:lnTo>
                    <a:pt x="358588" y="0"/>
                  </a:lnTo>
                  <a:lnTo>
                    <a:pt x="358588" y="128390"/>
                  </a:lnTo>
                  <a:lnTo>
                    <a:pt x="0" y="128390"/>
                  </a:lnTo>
                  <a:close/>
                </a:path>
              </a:pathLst>
            </a:custGeom>
            <a:solidFill>
              <a:srgbClr val="92CFD7"/>
            </a:solidFill>
          </p:spPr>
          <p:txBody>
            <a:bodyPr/>
            <a:lstStyle/>
            <a:p>
              <a:endParaRPr lang="en-IE"/>
            </a:p>
          </p:txBody>
        </p:sp>
        <p:sp>
          <p:nvSpPr>
            <p:cNvPr id="13" name="TextBox 13"/>
            <p:cNvSpPr txBox="1"/>
            <p:nvPr/>
          </p:nvSpPr>
          <p:spPr>
            <a:xfrm>
              <a:off x="0" y="-28575"/>
              <a:ext cx="358588" cy="156965"/>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rot="-10800000">
            <a:off x="4924549" y="6582689"/>
            <a:ext cx="1688857" cy="1023957"/>
            <a:chOff x="0" y="0"/>
            <a:chExt cx="1173013" cy="711200"/>
          </a:xfrm>
        </p:grpSpPr>
        <p:sp>
          <p:nvSpPr>
            <p:cNvPr id="15" name="Freeform 15"/>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6" name="TextBox 16"/>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grpSp>
        <p:nvGrpSpPr>
          <p:cNvPr id="17" name="Group 17"/>
          <p:cNvGrpSpPr/>
          <p:nvPr/>
        </p:nvGrpSpPr>
        <p:grpSpPr>
          <a:xfrm>
            <a:off x="477030" y="2513565"/>
            <a:ext cx="8145334" cy="5061083"/>
            <a:chOff x="0" y="0"/>
            <a:chExt cx="1584600" cy="984587"/>
          </a:xfrm>
        </p:grpSpPr>
        <p:sp>
          <p:nvSpPr>
            <p:cNvPr id="18" name="Freeform 18"/>
            <p:cNvSpPr/>
            <p:nvPr/>
          </p:nvSpPr>
          <p:spPr>
            <a:xfrm>
              <a:off x="0" y="0"/>
              <a:ext cx="1584600" cy="984587"/>
            </a:xfrm>
            <a:custGeom>
              <a:avLst/>
              <a:gdLst/>
              <a:ahLst/>
              <a:cxnLst/>
              <a:rect l="l" t="t" r="r" b="b"/>
              <a:pathLst>
                <a:path w="1584600" h="962160">
                  <a:moveTo>
                    <a:pt x="21861" y="0"/>
                  </a:moveTo>
                  <a:lnTo>
                    <a:pt x="1562739" y="0"/>
                  </a:lnTo>
                  <a:cubicBezTo>
                    <a:pt x="1568537" y="0"/>
                    <a:pt x="1574097" y="2303"/>
                    <a:pt x="1578197" y="6403"/>
                  </a:cubicBezTo>
                  <a:cubicBezTo>
                    <a:pt x="1582297" y="10503"/>
                    <a:pt x="1584600" y="16063"/>
                    <a:pt x="1584600" y="21861"/>
                  </a:cubicBezTo>
                  <a:lnTo>
                    <a:pt x="1584600" y="940299"/>
                  </a:lnTo>
                  <a:cubicBezTo>
                    <a:pt x="1584600" y="946097"/>
                    <a:pt x="1582297" y="951658"/>
                    <a:pt x="1578197" y="955757"/>
                  </a:cubicBezTo>
                  <a:cubicBezTo>
                    <a:pt x="1574097" y="959857"/>
                    <a:pt x="1568537" y="962160"/>
                    <a:pt x="1562739" y="962160"/>
                  </a:cubicBezTo>
                  <a:lnTo>
                    <a:pt x="21861" y="962160"/>
                  </a:lnTo>
                  <a:cubicBezTo>
                    <a:pt x="16063" y="962160"/>
                    <a:pt x="10503" y="959857"/>
                    <a:pt x="6403" y="955757"/>
                  </a:cubicBezTo>
                  <a:cubicBezTo>
                    <a:pt x="2303" y="951658"/>
                    <a:pt x="0" y="946097"/>
                    <a:pt x="0" y="940299"/>
                  </a:cubicBezTo>
                  <a:lnTo>
                    <a:pt x="0" y="21861"/>
                  </a:lnTo>
                  <a:cubicBezTo>
                    <a:pt x="0" y="16063"/>
                    <a:pt x="2303" y="10503"/>
                    <a:pt x="6403" y="6403"/>
                  </a:cubicBezTo>
                  <a:cubicBezTo>
                    <a:pt x="10503" y="2303"/>
                    <a:pt x="16063" y="0"/>
                    <a:pt x="21861" y="0"/>
                  </a:cubicBezTo>
                  <a:close/>
                </a:path>
              </a:pathLst>
            </a:custGeom>
            <a:blipFill>
              <a:blip r:embed="rId2"/>
              <a:stretch>
                <a:fillRect l="-2065" t="-2114" r="-2862"/>
              </a:stretch>
            </a:blipFill>
          </p:spPr>
          <p:txBody>
            <a:bodyPr/>
            <a:lstStyle/>
            <a:p>
              <a:endParaRPr lang="en-IE" dirty="0"/>
            </a:p>
          </p:txBody>
        </p:sp>
      </p:grpSp>
      <p:sp>
        <p:nvSpPr>
          <p:cNvPr id="19" name="Freeform 19"/>
          <p:cNvSpPr/>
          <p:nvPr/>
        </p:nvSpPr>
        <p:spPr>
          <a:xfrm>
            <a:off x="15442415" y="8915275"/>
            <a:ext cx="2331235" cy="686049"/>
          </a:xfrm>
          <a:custGeom>
            <a:avLst/>
            <a:gdLst/>
            <a:ahLst/>
            <a:cxnLst/>
            <a:rect l="l" t="t" r="r" b="b"/>
            <a:pathLst>
              <a:path w="2331235" h="686049">
                <a:moveTo>
                  <a:pt x="0" y="0"/>
                </a:moveTo>
                <a:lnTo>
                  <a:pt x="2331235" y="0"/>
                </a:lnTo>
                <a:lnTo>
                  <a:pt x="2331235" y="686050"/>
                </a:lnTo>
                <a:lnTo>
                  <a:pt x="0" y="686050"/>
                </a:lnTo>
                <a:lnTo>
                  <a:pt x="0" y="0"/>
                </a:lnTo>
                <a:close/>
              </a:path>
            </a:pathLst>
          </a:custGeom>
          <a:blipFill>
            <a:blip r:embed="rId3"/>
            <a:stretch>
              <a:fillRect/>
            </a:stretch>
          </a:blipFill>
        </p:spPr>
        <p:txBody>
          <a:bodyPr/>
          <a:lstStyle/>
          <a:p>
            <a:endParaRPr lang="en-IE"/>
          </a:p>
        </p:txBody>
      </p:sp>
      <p:sp>
        <p:nvSpPr>
          <p:cNvPr id="20" name="TextBox 20"/>
          <p:cNvSpPr txBox="1"/>
          <p:nvPr/>
        </p:nvSpPr>
        <p:spPr>
          <a:xfrm>
            <a:off x="8886248" y="2466247"/>
            <a:ext cx="8697013" cy="6423938"/>
          </a:xfrm>
          <a:prstGeom prst="rect">
            <a:avLst/>
          </a:prstGeom>
        </p:spPr>
        <p:txBody>
          <a:bodyPr wrap="square" lIns="0" tIns="0" rIns="0" bIns="0" rtlCol="0" anchor="t">
            <a:spAutoFit/>
          </a:bodyPr>
          <a:lstStyle/>
          <a:p>
            <a:pPr marL="457200" indent="-457200">
              <a:lnSpc>
                <a:spcPts val="3639"/>
              </a:lnSpc>
              <a:buFont typeface="Arial" panose="020B0604020202020204" pitchFamily="34" charset="0"/>
              <a:buChar char="•"/>
            </a:pPr>
            <a:r>
              <a:rPr lang="en-GB" sz="2400" dirty="0">
                <a:solidFill>
                  <a:srgbClr val="F9F5EF"/>
                </a:solidFill>
                <a:latin typeface="Montserrat"/>
                <a:ea typeface="Montserrat"/>
                <a:cs typeface="Montserrat"/>
                <a:sym typeface="Montserrat"/>
              </a:rPr>
              <a:t>MRCI is a national organisation working to advance the rights of migrant workers and their families at risk of exploitation, social exclusion and discrimination. </a:t>
            </a:r>
          </a:p>
          <a:p>
            <a:pPr>
              <a:lnSpc>
                <a:spcPts val="3639"/>
              </a:lnSpc>
            </a:pPr>
            <a:endParaRPr lang="en-GB" sz="2400" dirty="0">
              <a:solidFill>
                <a:srgbClr val="F9F5EF"/>
              </a:solidFill>
              <a:latin typeface="Montserrat"/>
              <a:ea typeface="Montserrat"/>
              <a:cs typeface="Montserrat"/>
              <a:sym typeface="Montserrat"/>
            </a:endParaRPr>
          </a:p>
          <a:p>
            <a:pPr marL="457200" indent="-457200">
              <a:lnSpc>
                <a:spcPts val="3639"/>
              </a:lnSpc>
              <a:buFont typeface="Arial" panose="020B0604020202020204" pitchFamily="34" charset="0"/>
              <a:buChar char="•"/>
            </a:pPr>
            <a:r>
              <a:rPr lang="en-GB" sz="2400" dirty="0">
                <a:solidFill>
                  <a:srgbClr val="F9F5EF"/>
                </a:solidFill>
                <a:latin typeface="Montserrat"/>
                <a:ea typeface="Montserrat"/>
                <a:cs typeface="Montserrat"/>
                <a:sym typeface="Montserrat"/>
              </a:rPr>
              <a:t>MRCI handle up to 3,500 cases a year through our national Information and Support Centre, which is a free and confidential service. We provide information, support, and advocacy on a wide variety of issues, including immigration rights and employment rights, via face-to-face, telephone, email and ongoing public awareness campaigns.</a:t>
            </a:r>
          </a:p>
          <a:p>
            <a:pPr>
              <a:lnSpc>
                <a:spcPts val="3639"/>
              </a:lnSpc>
            </a:pPr>
            <a:endParaRPr lang="en-GB" sz="2400" dirty="0">
              <a:solidFill>
                <a:srgbClr val="F9F5EF"/>
              </a:solidFill>
              <a:latin typeface="Montserrat"/>
              <a:ea typeface="Montserrat"/>
              <a:cs typeface="Montserrat"/>
              <a:sym typeface="Montserrat"/>
            </a:endParaRPr>
          </a:p>
          <a:p>
            <a:pPr marL="457200" indent="-457200">
              <a:lnSpc>
                <a:spcPts val="3639"/>
              </a:lnSpc>
              <a:buFont typeface="Arial" panose="020B0604020202020204" pitchFamily="34" charset="0"/>
              <a:buChar char="•"/>
            </a:pPr>
            <a:r>
              <a:rPr lang="en-GB" sz="2400" dirty="0">
                <a:solidFill>
                  <a:srgbClr val="F9F5EF"/>
                </a:solidFill>
                <a:latin typeface="Montserrat"/>
                <a:ea typeface="Montserrat"/>
                <a:cs typeface="Montserrat"/>
                <a:sym typeface="Montserrat"/>
              </a:rPr>
              <a:t>MRCI has been taking a stand with migrants to tackle the root causes of inequality since 2001.</a:t>
            </a:r>
          </a:p>
        </p:txBody>
      </p:sp>
      <p:sp>
        <p:nvSpPr>
          <p:cNvPr id="21" name="TextBox 21"/>
          <p:cNvSpPr txBox="1"/>
          <p:nvPr/>
        </p:nvSpPr>
        <p:spPr>
          <a:xfrm>
            <a:off x="9955279" y="1404849"/>
            <a:ext cx="6495197" cy="1108716"/>
          </a:xfrm>
          <a:prstGeom prst="rect">
            <a:avLst/>
          </a:prstGeom>
        </p:spPr>
        <p:txBody>
          <a:bodyPr lIns="0" tIns="0" rIns="0" bIns="0" rtlCol="0" anchor="t">
            <a:spAutoFit/>
          </a:bodyPr>
          <a:lstStyle/>
          <a:p>
            <a:pPr algn="ctr">
              <a:lnSpc>
                <a:spcPts val="8580"/>
              </a:lnSpc>
            </a:pPr>
            <a:r>
              <a:rPr lang="en-US" sz="7800" dirty="0">
                <a:solidFill>
                  <a:srgbClr val="F9F5EF"/>
                </a:solidFill>
                <a:latin typeface="DM Serif Display"/>
                <a:ea typeface="DM Serif Display"/>
                <a:cs typeface="DM Serif Display"/>
                <a:sym typeface="DM Serif Display"/>
              </a:rPr>
              <a:t>Who is MRCI?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8C7FF73F-4BCC-5805-8B7F-30BB16E9C45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85FF9F0-78D6-CD56-BE69-8E0E5AAA80D0}"/>
              </a:ext>
            </a:extLst>
          </p:cNvPr>
          <p:cNvGrpSpPr/>
          <p:nvPr/>
        </p:nvGrpSpPr>
        <p:grpSpPr>
          <a:xfrm>
            <a:off x="0" y="0"/>
            <a:ext cx="13792200" cy="1253730"/>
            <a:chOff x="0" y="0"/>
            <a:chExt cx="4070932" cy="592224"/>
          </a:xfrm>
        </p:grpSpPr>
        <p:sp>
          <p:nvSpPr>
            <p:cNvPr id="3" name="Freeform 3">
              <a:extLst>
                <a:ext uri="{FF2B5EF4-FFF2-40B4-BE49-F238E27FC236}">
                  <a16:creationId xmlns:a16="http://schemas.microsoft.com/office/drawing/2014/main" id="{A4FA2B80-0FAB-16C6-6520-DFA010F6C1DC}"/>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D5823EC7-0976-56A3-241E-355D6F208AB2}"/>
                </a:ext>
              </a:extLst>
            </p:cNvPr>
            <p:cNvSpPr txBox="1"/>
            <p:nvPr/>
          </p:nvSpPr>
          <p:spPr>
            <a:xfrm>
              <a:off x="0" y="-28575"/>
              <a:ext cx="4070932" cy="620799"/>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a:extLst>
              <a:ext uri="{FF2B5EF4-FFF2-40B4-BE49-F238E27FC236}">
                <a16:creationId xmlns:a16="http://schemas.microsoft.com/office/drawing/2014/main" id="{286254E6-7E5B-CCED-D187-A672FCE76115}"/>
              </a:ext>
            </a:extLst>
          </p:cNvPr>
          <p:cNvSpPr txBox="1"/>
          <p:nvPr/>
        </p:nvSpPr>
        <p:spPr>
          <a:xfrm>
            <a:off x="914400" y="61754"/>
            <a:ext cx="11411565" cy="1007648"/>
          </a:xfrm>
          <a:prstGeom prst="rect">
            <a:avLst/>
          </a:prstGeom>
        </p:spPr>
        <p:txBody>
          <a:bodyPr wrap="square" lIns="0" tIns="0" rIns="0" bIns="0" rtlCol="0" anchor="t">
            <a:spAutoFit/>
          </a:bodyPr>
          <a:lstStyle/>
          <a:p>
            <a:pPr marL="0" marR="0" lvl="0" indent="0" algn="l" defTabSz="914400" rtl="0" eaLnBrk="1" fontAlgn="auto" latinLnBrk="0" hangingPunct="1">
              <a:lnSpc>
                <a:spcPts val="858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9F5EF"/>
                </a:solidFill>
                <a:effectLst/>
                <a:uLnTx/>
                <a:uFillTx/>
                <a:latin typeface="DM Serif Display"/>
                <a:ea typeface="DM Serif Display"/>
                <a:cs typeface="DM Serif Display"/>
                <a:sym typeface="DM Serif Display"/>
              </a:rPr>
              <a:t>5. </a:t>
            </a:r>
            <a:r>
              <a:rPr kumimoji="0" lang="en-GB" sz="4400" b="0" i="0" u="none" strike="noStrike" kern="1200" cap="none" spc="0" normalizeH="0" baseline="0" noProof="0" dirty="0">
                <a:ln>
                  <a:noFill/>
                </a:ln>
                <a:solidFill>
                  <a:srgbClr val="F9F5EF"/>
                </a:solidFill>
                <a:effectLst/>
                <a:uLnTx/>
                <a:uFillTx/>
                <a:latin typeface="DM Serif Display"/>
                <a:ea typeface="DM Serif Display"/>
                <a:cs typeface="DM Serif Display"/>
                <a:sym typeface="DM Serif Display"/>
              </a:rPr>
              <a:t>Check on the Status of an Application</a:t>
            </a:r>
          </a:p>
        </p:txBody>
      </p:sp>
      <p:sp>
        <p:nvSpPr>
          <p:cNvPr id="9" name="AutoShape 9">
            <a:extLst>
              <a:ext uri="{FF2B5EF4-FFF2-40B4-BE49-F238E27FC236}">
                <a16:creationId xmlns:a16="http://schemas.microsoft.com/office/drawing/2014/main" id="{76B01630-9FA0-45DF-4D92-05322EBBBE5A}"/>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a:extLst>
              <a:ext uri="{FF2B5EF4-FFF2-40B4-BE49-F238E27FC236}">
                <a16:creationId xmlns:a16="http://schemas.microsoft.com/office/drawing/2014/main" id="{4B31C6CE-CAD3-7034-A1A1-9026CBC078E4}"/>
              </a:ext>
            </a:extLst>
          </p:cNvPr>
          <p:cNvGrpSpPr/>
          <p:nvPr/>
        </p:nvGrpSpPr>
        <p:grpSpPr>
          <a:xfrm rot="5400000">
            <a:off x="12653356" y="114887"/>
            <a:ext cx="1253730" cy="1023957"/>
            <a:chOff x="0" y="0"/>
            <a:chExt cx="1173013" cy="711200"/>
          </a:xfrm>
        </p:grpSpPr>
        <p:sp>
          <p:nvSpPr>
            <p:cNvPr id="11" name="Freeform 11">
              <a:extLst>
                <a:ext uri="{FF2B5EF4-FFF2-40B4-BE49-F238E27FC236}">
                  <a16:creationId xmlns:a16="http://schemas.microsoft.com/office/drawing/2014/main" id="{3591B652-330F-FCAF-4483-61293E45BB18}"/>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a:extLst>
                <a:ext uri="{FF2B5EF4-FFF2-40B4-BE49-F238E27FC236}">
                  <a16:creationId xmlns:a16="http://schemas.microsoft.com/office/drawing/2014/main" id="{636C5C69-9192-7B45-B164-65E3A3779FB5}"/>
                </a:ext>
              </a:extLst>
            </p:cNvPr>
            <p:cNvSpPr txBox="1"/>
            <p:nvPr/>
          </p:nvSpPr>
          <p:spPr>
            <a:xfrm>
              <a:off x="183283" y="22225"/>
              <a:ext cx="806447"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a:extLst>
              <a:ext uri="{FF2B5EF4-FFF2-40B4-BE49-F238E27FC236}">
                <a16:creationId xmlns:a16="http://schemas.microsoft.com/office/drawing/2014/main" id="{F3E45EF4-7BCD-9107-8A13-61BD8B4AA404}"/>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descr="A screenshot of a computer&#10;&#10;AI-generated content may be incorrect.">
            <a:extLst>
              <a:ext uri="{FF2B5EF4-FFF2-40B4-BE49-F238E27FC236}">
                <a16:creationId xmlns:a16="http://schemas.microsoft.com/office/drawing/2014/main" id="{8AC29720-BD7D-2C9C-94BE-640846AA5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955" y="1543967"/>
            <a:ext cx="8522089" cy="4043100"/>
          </a:xfrm>
          <a:prstGeom prst="rect">
            <a:avLst/>
          </a:prstGeom>
        </p:spPr>
      </p:pic>
      <p:sp>
        <p:nvSpPr>
          <p:cNvPr id="14" name="TextBox 13">
            <a:extLst>
              <a:ext uri="{FF2B5EF4-FFF2-40B4-BE49-F238E27FC236}">
                <a16:creationId xmlns:a16="http://schemas.microsoft.com/office/drawing/2014/main" id="{12A63698-3A85-D407-5579-9005AB02D0A9}"/>
              </a:ext>
            </a:extLst>
          </p:cNvPr>
          <p:cNvSpPr txBox="1"/>
          <p:nvPr/>
        </p:nvSpPr>
        <p:spPr>
          <a:xfrm>
            <a:off x="1824948" y="6191864"/>
            <a:ext cx="14638101" cy="2492990"/>
          </a:xfrm>
          <a:prstGeom prst="rect">
            <a:avLst/>
          </a:prstGeom>
          <a:noFill/>
        </p:spPr>
        <p:txBody>
          <a:bodyPr wrap="square" rtlCol="0">
            <a:spAutoFit/>
          </a:bodyPr>
          <a:lstStyle/>
          <a:p>
            <a:pPr marL="457200" indent="-457200">
              <a:buFont typeface="Arial" panose="020B0604020202020204" pitchFamily="34" charset="0"/>
              <a:buChar char="•"/>
            </a:pPr>
            <a:r>
              <a:rPr lang="en-IE" sz="2600" dirty="0">
                <a:solidFill>
                  <a:schemeClr val="bg1"/>
                </a:solidFill>
                <a:latin typeface="Montserrat" panose="00000500000000000000" pitchFamily="2" charset="0"/>
              </a:rPr>
              <a:t>To check on the status of an already submitted application, click on the ‘Status’ tab (shown above).</a:t>
            </a:r>
          </a:p>
          <a:p>
            <a:pPr marL="457200" indent="-457200">
              <a:buFont typeface="Arial" panose="020B0604020202020204" pitchFamily="34" charset="0"/>
              <a:buChar char="•"/>
            </a:pPr>
            <a:endParaRPr lang="en-IE" sz="2600" dirty="0">
              <a:solidFill>
                <a:schemeClr val="bg1"/>
              </a:solidFill>
              <a:latin typeface="Montserrat" panose="00000500000000000000" pitchFamily="2" charset="0"/>
            </a:endParaRPr>
          </a:p>
          <a:p>
            <a:pPr marL="457200" indent="-457200">
              <a:buFont typeface="Arial" panose="020B0604020202020204" pitchFamily="34" charset="0"/>
              <a:buChar char="•"/>
            </a:pPr>
            <a:r>
              <a:rPr lang="en-IE" sz="2600" dirty="0">
                <a:solidFill>
                  <a:schemeClr val="bg1"/>
                </a:solidFill>
                <a:latin typeface="Montserrat" panose="00000500000000000000" pitchFamily="2" charset="0"/>
              </a:rPr>
              <a:t>This will show a drop-down menu of all pending applications and their status.</a:t>
            </a:r>
          </a:p>
          <a:p>
            <a:pPr marL="457200" indent="-457200">
              <a:buFont typeface="Arial" panose="020B0604020202020204" pitchFamily="34" charset="0"/>
              <a:buChar char="•"/>
            </a:pPr>
            <a:endParaRPr lang="en-IE" sz="2600" dirty="0">
              <a:solidFill>
                <a:schemeClr val="bg1"/>
              </a:solidFill>
              <a:latin typeface="Montserrat" panose="00000500000000000000" pitchFamily="2" charset="0"/>
            </a:endParaRPr>
          </a:p>
          <a:p>
            <a:pPr marL="457200" indent="-457200">
              <a:buFont typeface="Arial" panose="020B0604020202020204" pitchFamily="34" charset="0"/>
              <a:buChar char="•"/>
            </a:pPr>
            <a:r>
              <a:rPr lang="en-IE" sz="2600" dirty="0">
                <a:solidFill>
                  <a:schemeClr val="bg1"/>
                </a:solidFill>
                <a:latin typeface="Montserrat" panose="00000500000000000000" pitchFamily="2" charset="0"/>
              </a:rPr>
              <a:t>If your application is not showing there, submit a query to the relevant department.</a:t>
            </a:r>
          </a:p>
        </p:txBody>
      </p:sp>
    </p:spTree>
    <p:extLst>
      <p:ext uri="{BB962C8B-B14F-4D97-AF65-F5344CB8AC3E}">
        <p14:creationId xmlns:p14="http://schemas.microsoft.com/office/powerpoint/2010/main" val="1495170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2286B3E9-7CD1-0466-4590-492663CB448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3FF30E7-E5B8-F373-1CCA-E690DC5FE572}"/>
              </a:ext>
            </a:extLst>
          </p:cNvPr>
          <p:cNvGrpSpPr/>
          <p:nvPr/>
        </p:nvGrpSpPr>
        <p:grpSpPr>
          <a:xfrm>
            <a:off x="0" y="0"/>
            <a:ext cx="9896636" cy="1356736"/>
            <a:chOff x="0" y="0"/>
            <a:chExt cx="4070932" cy="592224"/>
          </a:xfrm>
        </p:grpSpPr>
        <p:sp>
          <p:nvSpPr>
            <p:cNvPr id="3" name="Freeform 3">
              <a:extLst>
                <a:ext uri="{FF2B5EF4-FFF2-40B4-BE49-F238E27FC236}">
                  <a16:creationId xmlns:a16="http://schemas.microsoft.com/office/drawing/2014/main" id="{49DA447C-1927-E95D-57D7-AAF640750B5A}"/>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9DB2BC88-AD78-1058-3F70-9121DD6EA493}"/>
                </a:ext>
              </a:extLst>
            </p:cNvPr>
            <p:cNvSpPr txBox="1"/>
            <p:nvPr/>
          </p:nvSpPr>
          <p:spPr>
            <a:xfrm>
              <a:off x="0" y="-28575"/>
              <a:ext cx="4070932" cy="620799"/>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a:extLst>
              <a:ext uri="{FF2B5EF4-FFF2-40B4-BE49-F238E27FC236}">
                <a16:creationId xmlns:a16="http://schemas.microsoft.com/office/drawing/2014/main" id="{80DD2111-2365-0C02-A29A-7039540BE6CA}"/>
              </a:ext>
            </a:extLst>
          </p:cNvPr>
          <p:cNvSpPr txBox="1"/>
          <p:nvPr/>
        </p:nvSpPr>
        <p:spPr>
          <a:xfrm>
            <a:off x="314017" y="51388"/>
            <a:ext cx="11411565" cy="1007648"/>
          </a:xfrm>
          <a:prstGeom prst="rect">
            <a:avLst/>
          </a:prstGeom>
        </p:spPr>
        <p:txBody>
          <a:bodyPr wrap="square" lIns="0" tIns="0" rIns="0" bIns="0" rtlCol="0" anchor="t">
            <a:spAutoFit/>
          </a:bodyPr>
          <a:lstStyle/>
          <a:p>
            <a:pPr marL="0" marR="0" lvl="0" indent="0" algn="l" defTabSz="914400" rtl="0" eaLnBrk="1" fontAlgn="auto" latinLnBrk="0" hangingPunct="1">
              <a:lnSpc>
                <a:spcPts val="858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9F5EF"/>
                </a:solidFill>
                <a:effectLst/>
                <a:uLnTx/>
                <a:uFillTx/>
                <a:latin typeface="DM Serif Display"/>
                <a:ea typeface="DM Serif Display"/>
                <a:cs typeface="DM Serif Display"/>
                <a:sym typeface="DM Serif Display"/>
              </a:rPr>
              <a:t>6. </a:t>
            </a:r>
            <a:r>
              <a:rPr kumimoji="0" lang="en-GB" sz="4400" b="0" i="0" u="none" strike="noStrike" kern="1200" cap="none" spc="0" normalizeH="0" baseline="0" noProof="0" dirty="0">
                <a:ln>
                  <a:noFill/>
                </a:ln>
                <a:solidFill>
                  <a:srgbClr val="F9F5EF"/>
                </a:solidFill>
                <a:effectLst/>
                <a:uLnTx/>
                <a:uFillTx/>
                <a:latin typeface="DM Serif Display"/>
                <a:ea typeface="DM Serif Display"/>
                <a:cs typeface="DM Serif Display"/>
                <a:sym typeface="DM Serif Display"/>
              </a:rPr>
              <a:t>Useful Tips and Known Issues</a:t>
            </a:r>
          </a:p>
        </p:txBody>
      </p:sp>
      <p:sp>
        <p:nvSpPr>
          <p:cNvPr id="9" name="AutoShape 9">
            <a:extLst>
              <a:ext uri="{FF2B5EF4-FFF2-40B4-BE49-F238E27FC236}">
                <a16:creationId xmlns:a16="http://schemas.microsoft.com/office/drawing/2014/main" id="{807EED1C-F44F-0AD7-78CE-A179072335A4}"/>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a:extLst>
              <a:ext uri="{FF2B5EF4-FFF2-40B4-BE49-F238E27FC236}">
                <a16:creationId xmlns:a16="http://schemas.microsoft.com/office/drawing/2014/main" id="{F3EA6816-D0CC-629F-5C3F-3D1678759697}"/>
              </a:ext>
            </a:extLst>
          </p:cNvPr>
          <p:cNvGrpSpPr/>
          <p:nvPr/>
        </p:nvGrpSpPr>
        <p:grpSpPr>
          <a:xfrm rot="5400000">
            <a:off x="8706289" y="166390"/>
            <a:ext cx="1356736" cy="1023957"/>
            <a:chOff x="0" y="0"/>
            <a:chExt cx="1173013" cy="711200"/>
          </a:xfrm>
        </p:grpSpPr>
        <p:sp>
          <p:nvSpPr>
            <p:cNvPr id="11" name="Freeform 11">
              <a:extLst>
                <a:ext uri="{FF2B5EF4-FFF2-40B4-BE49-F238E27FC236}">
                  <a16:creationId xmlns:a16="http://schemas.microsoft.com/office/drawing/2014/main" id="{32420D34-2FC6-E9E0-57E1-771B7012921C}"/>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a:extLst>
                <a:ext uri="{FF2B5EF4-FFF2-40B4-BE49-F238E27FC236}">
                  <a16:creationId xmlns:a16="http://schemas.microsoft.com/office/drawing/2014/main" id="{F5667AC6-2097-DCCC-B25E-94987480551F}"/>
                </a:ext>
              </a:extLst>
            </p:cNvPr>
            <p:cNvSpPr txBox="1"/>
            <p:nvPr/>
          </p:nvSpPr>
          <p:spPr>
            <a:xfrm>
              <a:off x="183283" y="22225"/>
              <a:ext cx="806447"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a:extLst>
              <a:ext uri="{FF2B5EF4-FFF2-40B4-BE49-F238E27FC236}">
                <a16:creationId xmlns:a16="http://schemas.microsoft.com/office/drawing/2014/main" id="{1FE339F4-B55E-2D4D-EF19-1E961D13B0FE}"/>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3D11BE03-9522-834E-5E90-00D9288FA9B3}"/>
              </a:ext>
            </a:extLst>
          </p:cNvPr>
          <p:cNvSpPr txBox="1"/>
          <p:nvPr/>
        </p:nvSpPr>
        <p:spPr>
          <a:xfrm>
            <a:off x="0" y="2651115"/>
            <a:ext cx="6019800" cy="6093976"/>
          </a:xfrm>
          <a:prstGeom prst="rect">
            <a:avLst/>
          </a:prstGeom>
          <a:noFill/>
        </p:spPr>
        <p:txBody>
          <a:bodyPr wrap="square" rtlCol="0">
            <a:spAutoFit/>
          </a:bodyPr>
          <a:lstStyle/>
          <a:p>
            <a:pPr marL="457200" indent="-457200">
              <a:buFont typeface="Arial" panose="020B0604020202020204" pitchFamily="34" charset="0"/>
              <a:buChar char="•"/>
            </a:pPr>
            <a:r>
              <a:rPr lang="en-IE" sz="2600" dirty="0">
                <a:solidFill>
                  <a:schemeClr val="bg1"/>
                </a:solidFill>
                <a:latin typeface="Montserrat" panose="00000500000000000000" pitchFamily="2" charset="0"/>
              </a:rPr>
              <a:t>‘Choose Your Language’ feature at the top of the page.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2600" dirty="0">
              <a:solidFill>
                <a:prstClr val="white"/>
              </a:solidFill>
              <a:latin typeface="Montserrat" panose="00000500000000000000" pitchFamily="2" charset="0"/>
            </a:endParaRPr>
          </a:p>
          <a:p>
            <a:pPr marR="0" lvl="0" algn="l" defTabSz="914400" rtl="0" eaLnBrk="1" fontAlgn="auto" latinLnBrk="0" hangingPunct="1">
              <a:lnSpc>
                <a:spcPct val="100000"/>
              </a:lnSpc>
              <a:spcBef>
                <a:spcPts val="0"/>
              </a:spcBef>
              <a:spcAft>
                <a:spcPts val="0"/>
              </a:spcAft>
              <a:buClrTx/>
              <a:buSzTx/>
              <a:tabLst/>
              <a:defRPr/>
            </a:pPr>
            <a:endParaRPr kumimoji="0" lang="en-IE" sz="2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600" dirty="0">
                <a:solidFill>
                  <a:prstClr val="white"/>
                </a:solidFill>
                <a:latin typeface="Montserrat" panose="00000500000000000000" pitchFamily="2" charset="0"/>
              </a:rPr>
              <a:t>If you do not have a passport to make an account, email </a:t>
            </a:r>
            <a:r>
              <a:rPr lang="en-GB" sz="2600" dirty="0">
                <a:solidFill>
                  <a:schemeClr val="bg1"/>
                </a:solidFill>
                <a:latin typeface="Montserrat" panose="00000500000000000000" pitchFamily="2" charset="0"/>
                <a:hlinkClick r:id="rId3">
                  <a:extLst>
                    <a:ext uri="{A12FA001-AC4F-418D-AE19-62706E023703}">
                      <ahyp:hlinkClr xmlns:ahyp="http://schemas.microsoft.com/office/drawing/2018/hyperlinkcolor" val="tx"/>
                    </a:ext>
                  </a:extLst>
                </a:hlinkClick>
              </a:rPr>
              <a:t>immigrationportalsupport@justice.ie</a:t>
            </a:r>
            <a:r>
              <a:rPr lang="en-GB" sz="2600" dirty="0">
                <a:solidFill>
                  <a:schemeClr val="bg1"/>
                </a:solidFill>
                <a:latin typeface="Montserrat" panose="00000500000000000000" pitchFamily="2"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457200" indent="-457200">
              <a:buFont typeface="Arial" panose="020B0604020202020204" pitchFamily="34" charset="0"/>
              <a:buChar char="•"/>
            </a:pPr>
            <a:r>
              <a:rPr lang="en-IE" sz="2600" dirty="0">
                <a:solidFill>
                  <a:schemeClr val="bg1"/>
                </a:solidFill>
                <a:latin typeface="Montserrat" panose="00000500000000000000" pitchFamily="2" charset="0"/>
              </a:rPr>
              <a:t>Guide recently released by DOJ on using the portal (see link in ‘More Links’ slide).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IE" sz="2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5" name="TextBox 11">
            <a:extLst>
              <a:ext uri="{FF2B5EF4-FFF2-40B4-BE49-F238E27FC236}">
                <a16:creationId xmlns:a16="http://schemas.microsoft.com/office/drawing/2014/main" id="{A130A0EB-5A22-93E2-72A1-0B27BF18D092}"/>
              </a:ext>
            </a:extLst>
          </p:cNvPr>
          <p:cNvSpPr txBox="1"/>
          <p:nvPr/>
        </p:nvSpPr>
        <p:spPr>
          <a:xfrm>
            <a:off x="0" y="1547654"/>
            <a:ext cx="18256045" cy="649345"/>
          </a:xfrm>
          <a:prstGeom prst="rect">
            <a:avLst/>
          </a:prstGeom>
        </p:spPr>
        <p:txBody>
          <a:bodyPr wrap="square" lIns="0" tIns="0" rIns="0" bIns="0" rtlCol="0" anchor="t">
            <a:spAutoFit/>
          </a:bodyPr>
          <a:lstStyle/>
          <a:p>
            <a:pPr algn="ctr">
              <a:lnSpc>
                <a:spcPts val="5500"/>
              </a:lnSpc>
            </a:pPr>
            <a:r>
              <a:rPr lang="en-US" sz="3200" dirty="0">
                <a:solidFill>
                  <a:srgbClr val="F9F5EF"/>
                </a:solidFill>
                <a:latin typeface="DM Serif Display"/>
                <a:ea typeface="DM Serif Display"/>
                <a:cs typeface="DM Serif Display"/>
                <a:sym typeface="DM Serif Display"/>
              </a:rPr>
              <a:t>Useful Tips:</a:t>
            </a:r>
          </a:p>
        </p:txBody>
      </p:sp>
      <p:sp>
        <p:nvSpPr>
          <p:cNvPr id="7" name="TextBox 6">
            <a:extLst>
              <a:ext uri="{FF2B5EF4-FFF2-40B4-BE49-F238E27FC236}">
                <a16:creationId xmlns:a16="http://schemas.microsoft.com/office/drawing/2014/main" id="{91E5486A-239C-0E8E-91FC-9CFB497A8D90}"/>
              </a:ext>
            </a:extLst>
          </p:cNvPr>
          <p:cNvSpPr txBox="1"/>
          <p:nvPr/>
        </p:nvSpPr>
        <p:spPr>
          <a:xfrm>
            <a:off x="5943602" y="2651114"/>
            <a:ext cx="6324600" cy="3293209"/>
          </a:xfrm>
          <a:prstGeom prst="rect">
            <a:avLst/>
          </a:prstGeom>
          <a:noFill/>
        </p:spPr>
        <p:txBody>
          <a:bodyPr wrap="square" rtlCol="0">
            <a:spAutoFit/>
          </a:bodyPr>
          <a:lstStyle/>
          <a:p>
            <a:pPr marL="457200" indent="-457200">
              <a:buFont typeface="Arial" panose="020B0604020202020204" pitchFamily="34" charset="0"/>
              <a:buChar char="•"/>
            </a:pPr>
            <a:r>
              <a:rPr lang="en-IE" sz="2600" dirty="0">
                <a:solidFill>
                  <a:schemeClr val="bg1"/>
                </a:solidFill>
                <a:latin typeface="Montserrat" panose="00000500000000000000" pitchFamily="2" charset="0"/>
              </a:rPr>
              <a:t>If scanning ID is not working, choose ‘manual capture’ to take a photo instead.</a:t>
            </a:r>
          </a:p>
          <a:p>
            <a:pPr marL="457200" indent="-457200">
              <a:buFont typeface="Arial" panose="020B0604020202020204" pitchFamily="34" charset="0"/>
              <a:buChar char="•"/>
            </a:pPr>
            <a:endParaRPr lang="en-IE" sz="2600" dirty="0">
              <a:solidFill>
                <a:schemeClr val="bg1"/>
              </a:solidFill>
              <a:latin typeface="Montserrat" panose="00000500000000000000" pitchFamily="2" charset="0"/>
            </a:endParaRPr>
          </a:p>
          <a:p>
            <a:pPr marL="457200" indent="-457200">
              <a:buFont typeface="Arial" panose="020B0604020202020204" pitchFamily="34" charset="0"/>
              <a:buChar char="•"/>
            </a:pPr>
            <a:r>
              <a:rPr lang="en-IE" sz="2600" dirty="0">
                <a:solidFill>
                  <a:schemeClr val="bg1"/>
                </a:solidFill>
                <a:latin typeface="Montserrat" panose="00000500000000000000" pitchFamily="2" charset="0"/>
              </a:rPr>
              <a:t>For basic non-personal questions (i.e. “how do I apply for reactivation?”) use Tara AI chatbot (See photo).</a:t>
            </a:r>
          </a:p>
        </p:txBody>
      </p:sp>
      <p:pic>
        <p:nvPicPr>
          <p:cNvPr id="17" name="Picture 16" descr="A screenshot of a computer&#10;&#10;AI-generated content may be incorrect.">
            <a:extLst>
              <a:ext uri="{FF2B5EF4-FFF2-40B4-BE49-F238E27FC236}">
                <a16:creationId xmlns:a16="http://schemas.microsoft.com/office/drawing/2014/main" id="{CADA3E86-9CF3-1946-2DDE-E343B8DDE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4595" y="6031812"/>
            <a:ext cx="5506983" cy="3119949"/>
          </a:xfrm>
          <a:prstGeom prst="rect">
            <a:avLst/>
          </a:prstGeom>
        </p:spPr>
      </p:pic>
      <p:sp>
        <p:nvSpPr>
          <p:cNvPr id="18" name="TextBox 17">
            <a:extLst>
              <a:ext uri="{FF2B5EF4-FFF2-40B4-BE49-F238E27FC236}">
                <a16:creationId xmlns:a16="http://schemas.microsoft.com/office/drawing/2014/main" id="{8C38D273-BA61-A5F2-3624-9A5C9395A334}"/>
              </a:ext>
            </a:extLst>
          </p:cNvPr>
          <p:cNvSpPr txBox="1"/>
          <p:nvPr/>
        </p:nvSpPr>
        <p:spPr>
          <a:xfrm>
            <a:off x="12289094" y="2651114"/>
            <a:ext cx="6019800" cy="5293757"/>
          </a:xfrm>
          <a:prstGeom prst="rect">
            <a:avLst/>
          </a:prstGeom>
          <a:noFill/>
        </p:spPr>
        <p:txBody>
          <a:bodyPr wrap="square" rtlCol="0">
            <a:spAutoFit/>
          </a:bodyPr>
          <a:lstStyle/>
          <a:p>
            <a:pPr marL="457200" indent="-457200">
              <a:buFont typeface="Arial" panose="020B0604020202020204" pitchFamily="34" charset="0"/>
              <a:buChar char="•"/>
            </a:pPr>
            <a:r>
              <a:rPr lang="en-IE" sz="2600" dirty="0">
                <a:solidFill>
                  <a:schemeClr val="bg1"/>
                </a:solidFill>
                <a:latin typeface="Montserrat" panose="00000500000000000000" pitchFamily="2" charset="0"/>
              </a:rPr>
              <a:t>Change phone number by pressing ‘View Account’ on home page.</a:t>
            </a:r>
          </a:p>
          <a:p>
            <a:pPr marL="457200" indent="-457200">
              <a:buFont typeface="Arial" panose="020B0604020202020204" pitchFamily="34" charset="0"/>
              <a:buChar char="•"/>
            </a:pPr>
            <a:endParaRPr lang="en-IE" sz="2600" dirty="0">
              <a:solidFill>
                <a:schemeClr val="bg1"/>
              </a:solidFill>
              <a:latin typeface="Montserrat" panose="00000500000000000000" pitchFamily="2" charset="0"/>
            </a:endParaRPr>
          </a:p>
          <a:p>
            <a:pPr marL="457200" indent="-457200">
              <a:buFont typeface="Arial" panose="020B0604020202020204" pitchFamily="34" charset="0"/>
              <a:buChar char="•"/>
            </a:pPr>
            <a:r>
              <a:rPr lang="en-IE" sz="2600" dirty="0">
                <a:solidFill>
                  <a:schemeClr val="bg1"/>
                </a:solidFill>
                <a:latin typeface="Montserrat" panose="00000500000000000000" pitchFamily="2" charset="0"/>
              </a:rPr>
              <a:t>Portal can be used identically on laptop/PC or smartphone.</a:t>
            </a:r>
          </a:p>
          <a:p>
            <a:pPr marL="457200" indent="-457200">
              <a:buFont typeface="Arial" panose="020B0604020202020204" pitchFamily="34" charset="0"/>
              <a:buChar char="•"/>
            </a:pPr>
            <a:endParaRPr lang="en-IE" sz="2600" dirty="0">
              <a:solidFill>
                <a:schemeClr val="bg1"/>
              </a:solidFill>
              <a:latin typeface="Montserrat" panose="00000500000000000000" pitchFamily="2" charset="0"/>
            </a:endParaRPr>
          </a:p>
          <a:p>
            <a:pPr marL="457200" indent="-457200">
              <a:buFont typeface="Arial" panose="020B0604020202020204" pitchFamily="34" charset="0"/>
              <a:buChar char="•"/>
            </a:pPr>
            <a:r>
              <a:rPr lang="en-IE" sz="2600" dirty="0">
                <a:solidFill>
                  <a:schemeClr val="bg1"/>
                </a:solidFill>
                <a:latin typeface="Montserrat" panose="00000500000000000000" pitchFamily="2" charset="0"/>
              </a:rPr>
              <a:t>When following up on an application, make sure to quote a reference number or Application ID.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4236672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45C3CF85-A5C0-4429-413A-A9FA438A360D}"/>
            </a:ext>
          </a:extLst>
        </p:cNvPr>
        <p:cNvGrpSpPr/>
        <p:nvPr/>
      </p:nvGrpSpPr>
      <p:grpSpPr>
        <a:xfrm>
          <a:off x="0" y="0"/>
          <a:ext cx="0" cy="0"/>
          <a:chOff x="0" y="0"/>
          <a:chExt cx="0" cy="0"/>
        </a:xfrm>
      </p:grpSpPr>
      <p:sp>
        <p:nvSpPr>
          <p:cNvPr id="9" name="AutoShape 9">
            <a:extLst>
              <a:ext uri="{FF2B5EF4-FFF2-40B4-BE49-F238E27FC236}">
                <a16:creationId xmlns:a16="http://schemas.microsoft.com/office/drawing/2014/main" id="{9BBA15E9-67E1-AC02-2B56-A5CB666C50A8}"/>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62A59F26-1766-1583-CB54-2BE7403FD203}"/>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E4E9AF63-831B-90EE-5920-9B3A01A6BF5F}"/>
              </a:ext>
            </a:extLst>
          </p:cNvPr>
          <p:cNvSpPr txBox="1"/>
          <p:nvPr/>
        </p:nvSpPr>
        <p:spPr>
          <a:xfrm>
            <a:off x="1938418" y="2651115"/>
            <a:ext cx="6019800" cy="5693866"/>
          </a:xfrm>
          <a:prstGeom prst="rect">
            <a:avLst/>
          </a:prstGeom>
          <a:noFill/>
        </p:spPr>
        <p:txBody>
          <a:bodyPr wrap="square" rtlCol="0">
            <a:spAutoFit/>
          </a:bodyPr>
          <a:lstStyle/>
          <a:p>
            <a:pPr marL="457200" indent="-457200">
              <a:buFont typeface="Arial" panose="020B0604020202020204" pitchFamily="34" charset="0"/>
              <a:buChar char="•"/>
            </a:pPr>
            <a:r>
              <a:rPr kumimoji="0" lang="en-IE" sz="2600" b="0"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ID </a:t>
            </a:r>
            <a:r>
              <a:rPr lang="en-IE" sz="2600" dirty="0">
                <a:solidFill>
                  <a:schemeClr val="bg1"/>
                </a:solidFill>
                <a:latin typeface="Montserrat" panose="00000500000000000000" pitchFamily="2" charset="0"/>
              </a:rPr>
              <a:t>scan can be difficult, make sure there is no light glare or blur. </a:t>
            </a:r>
            <a:r>
              <a:rPr lang="en-IE" sz="2600" b="1" dirty="0">
                <a:solidFill>
                  <a:schemeClr val="bg1"/>
                </a:solidFill>
                <a:latin typeface="Montserrat" panose="00000500000000000000" pitchFamily="2" charset="0"/>
              </a:rPr>
              <a:t>Photocopies of ID not accepted.</a:t>
            </a:r>
          </a:p>
          <a:p>
            <a:pPr marL="457200" indent="-457200">
              <a:buFont typeface="Arial" panose="020B0604020202020204" pitchFamily="34" charset="0"/>
              <a:buChar char="•"/>
            </a:pPr>
            <a:endParaRPr kumimoji="0" lang="en-IE" sz="2600" b="0" i="0" u="none" strike="noStrike" kern="1200" cap="none" spc="0" normalizeH="0" baseline="0" noProof="0" dirty="0">
              <a:ln>
                <a:noFill/>
              </a:ln>
              <a:solidFill>
                <a:schemeClr val="bg1"/>
              </a:solidFill>
              <a:effectLst/>
              <a:uLnTx/>
              <a:uFillTx/>
              <a:latin typeface="Montserrat" panose="00000500000000000000" pitchFamily="2" charset="0"/>
              <a:ea typeface="+mn-ea"/>
              <a:cs typeface="+mn-cs"/>
            </a:endParaRPr>
          </a:p>
          <a:p>
            <a:pPr marL="457200" indent="-457200">
              <a:buFont typeface="Arial" panose="020B0604020202020204" pitchFamily="34" charset="0"/>
              <a:buChar char="•"/>
            </a:pPr>
            <a:r>
              <a:rPr lang="en-IE" sz="2600" dirty="0">
                <a:solidFill>
                  <a:schemeClr val="bg1"/>
                </a:solidFill>
                <a:latin typeface="Montserrat" panose="00000500000000000000" pitchFamily="2" charset="0"/>
              </a:rPr>
              <a:t>If you receive a message that your link has expired for ID-PAL verification, email </a:t>
            </a:r>
            <a:r>
              <a:rPr lang="en-IE" sz="2600" dirty="0">
                <a:solidFill>
                  <a:schemeClr val="bg1"/>
                </a:solidFill>
                <a:latin typeface="Montserrat" panose="00000500000000000000" pitchFamily="2" charset="0"/>
                <a:hlinkClick r:id="rId3">
                  <a:extLst>
                    <a:ext uri="{A12FA001-AC4F-418D-AE19-62706E023703}">
                      <ahyp:hlinkClr xmlns:ahyp="http://schemas.microsoft.com/office/drawing/2018/hyperlinkcolor" val="tx"/>
                    </a:ext>
                  </a:extLst>
                </a:hlinkClick>
              </a:rPr>
              <a:t>IDPalSupport@Justice.ie</a:t>
            </a:r>
            <a:r>
              <a:rPr lang="en-IE" sz="2600" dirty="0">
                <a:solidFill>
                  <a:schemeClr val="bg1"/>
                </a:solidFill>
                <a:latin typeface="Montserrat" panose="00000500000000000000" pitchFamily="2" charset="0"/>
              </a:rPr>
              <a:t>.</a:t>
            </a:r>
          </a:p>
          <a:p>
            <a:pPr marL="457200" indent="-457200">
              <a:buFont typeface="Arial" panose="020B0604020202020204" pitchFamily="34" charset="0"/>
              <a:buChar char="•"/>
            </a:pPr>
            <a:endParaRPr kumimoji="0" lang="en-IE" sz="2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457200" indent="-457200">
              <a:buFont typeface="Arial" panose="020B0604020202020204" pitchFamily="34" charset="0"/>
              <a:buChar char="•"/>
            </a:pPr>
            <a:r>
              <a:rPr kumimoji="0" lang="en-IE" sz="2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Only one document can be attached to query/application, use websites to merge PDF files (see example in ‘More Info’).</a:t>
            </a:r>
          </a:p>
        </p:txBody>
      </p:sp>
      <p:sp>
        <p:nvSpPr>
          <p:cNvPr id="5" name="TextBox 11">
            <a:extLst>
              <a:ext uri="{FF2B5EF4-FFF2-40B4-BE49-F238E27FC236}">
                <a16:creationId xmlns:a16="http://schemas.microsoft.com/office/drawing/2014/main" id="{13F1AFCF-6C6E-4E7E-9151-D8A6C50EBD6A}"/>
              </a:ext>
            </a:extLst>
          </p:cNvPr>
          <p:cNvSpPr txBox="1"/>
          <p:nvPr/>
        </p:nvSpPr>
        <p:spPr>
          <a:xfrm>
            <a:off x="0" y="1547654"/>
            <a:ext cx="18256045" cy="649345"/>
          </a:xfrm>
          <a:prstGeom prst="rect">
            <a:avLst/>
          </a:prstGeom>
        </p:spPr>
        <p:txBody>
          <a:bodyPr wrap="square" lIns="0" tIns="0" rIns="0" bIns="0" rtlCol="0" anchor="t">
            <a:spAutoFit/>
          </a:bodyPr>
          <a:lstStyle/>
          <a:p>
            <a:pPr algn="ctr">
              <a:lnSpc>
                <a:spcPts val="5500"/>
              </a:lnSpc>
            </a:pPr>
            <a:r>
              <a:rPr lang="en-US" sz="3200" dirty="0">
                <a:solidFill>
                  <a:srgbClr val="F9F5EF"/>
                </a:solidFill>
                <a:latin typeface="DM Serif Display"/>
                <a:ea typeface="DM Serif Display"/>
                <a:cs typeface="DM Serif Display"/>
                <a:sym typeface="DM Serif Display"/>
              </a:rPr>
              <a:t>Known Issues:</a:t>
            </a:r>
          </a:p>
        </p:txBody>
      </p:sp>
      <p:sp>
        <p:nvSpPr>
          <p:cNvPr id="7" name="TextBox 6">
            <a:extLst>
              <a:ext uri="{FF2B5EF4-FFF2-40B4-BE49-F238E27FC236}">
                <a16:creationId xmlns:a16="http://schemas.microsoft.com/office/drawing/2014/main" id="{F1B1A915-A4E1-8522-A97F-96CB79EE28FB}"/>
              </a:ext>
            </a:extLst>
          </p:cNvPr>
          <p:cNvSpPr txBox="1"/>
          <p:nvPr/>
        </p:nvSpPr>
        <p:spPr>
          <a:xfrm>
            <a:off x="10134600" y="2647520"/>
            <a:ext cx="6324600" cy="6494085"/>
          </a:xfrm>
          <a:prstGeom prst="rect">
            <a:avLst/>
          </a:prstGeom>
          <a:noFill/>
        </p:spPr>
        <p:txBody>
          <a:bodyPr wrap="square" rtlCol="0">
            <a:spAutoFit/>
          </a:bodyPr>
          <a:lstStyle/>
          <a:p>
            <a:pPr marL="457200" indent="-457200">
              <a:buFont typeface="Arial" panose="020B0604020202020204" pitchFamily="34" charset="0"/>
              <a:buChar char="•"/>
            </a:pPr>
            <a:r>
              <a:rPr lang="en-IE" sz="2600" dirty="0">
                <a:solidFill>
                  <a:schemeClr val="bg1"/>
                </a:solidFill>
                <a:latin typeface="Montserrat" panose="00000500000000000000" pitchFamily="2" charset="0"/>
              </a:rPr>
              <a:t>Regular error when trying to verify mobile or log in, ‘you have reached the limit of text messages’. Wait and try again another time.</a:t>
            </a:r>
          </a:p>
          <a:p>
            <a:pPr marL="457200" indent="-457200">
              <a:buFont typeface="Arial" panose="020B0604020202020204" pitchFamily="34" charset="0"/>
              <a:buChar char="•"/>
            </a:pPr>
            <a:endParaRPr lang="en-IE" sz="2600" dirty="0">
              <a:solidFill>
                <a:schemeClr val="bg1"/>
              </a:solidFill>
              <a:latin typeface="Montserrat" panose="00000500000000000000" pitchFamily="2" charset="0"/>
            </a:endParaRPr>
          </a:p>
          <a:p>
            <a:pPr marL="457200" indent="-457200">
              <a:buFont typeface="Arial" panose="020B0604020202020204" pitchFamily="34" charset="0"/>
              <a:buChar char="•"/>
            </a:pPr>
            <a:r>
              <a:rPr lang="en-IE" sz="2600" dirty="0">
                <a:solidFill>
                  <a:schemeClr val="bg1"/>
                </a:solidFill>
                <a:latin typeface="Montserrat" panose="00000500000000000000" pitchFamily="2" charset="0"/>
              </a:rPr>
              <a:t>ID verification can regularly be rejected. If you have a continuous issue with ID-PAL, email </a:t>
            </a:r>
            <a:r>
              <a:rPr lang="en-IE" sz="2600" dirty="0">
                <a:solidFill>
                  <a:schemeClr val="bg1"/>
                </a:solidFill>
                <a:latin typeface="Montserrat" panose="00000500000000000000" pitchFamily="2" charset="0"/>
                <a:hlinkClick r:id="rId3">
                  <a:extLst>
                    <a:ext uri="{A12FA001-AC4F-418D-AE19-62706E023703}">
                      <ahyp:hlinkClr xmlns:ahyp="http://schemas.microsoft.com/office/drawing/2018/hyperlinkcolor" val="tx"/>
                    </a:ext>
                  </a:extLst>
                </a:hlinkClick>
              </a:rPr>
              <a:t>IDPalSupport@Justice.ie</a:t>
            </a:r>
            <a:r>
              <a:rPr lang="en-IE" sz="2600" dirty="0">
                <a:solidFill>
                  <a:schemeClr val="bg1"/>
                </a:solidFill>
                <a:latin typeface="Montserrat" panose="00000500000000000000" pitchFamily="2" charset="0"/>
              </a:rPr>
              <a:t>. Response times vary.</a:t>
            </a:r>
          </a:p>
          <a:p>
            <a:pPr marL="457200" indent="-457200">
              <a:buFont typeface="Arial" panose="020B0604020202020204" pitchFamily="34" charset="0"/>
              <a:buChar char="•"/>
            </a:pPr>
            <a:endParaRPr lang="en-IE" sz="2600" dirty="0">
              <a:solidFill>
                <a:schemeClr val="bg1"/>
              </a:solidFill>
              <a:latin typeface="Montserrat" panose="00000500000000000000" pitchFamily="2" charset="0"/>
            </a:endParaRPr>
          </a:p>
          <a:p>
            <a:pPr marL="457200" indent="-457200">
              <a:buFont typeface="Arial" panose="020B0604020202020204" pitchFamily="34" charset="0"/>
              <a:buChar char="•"/>
            </a:pPr>
            <a:r>
              <a:rPr lang="en-IE" sz="2600" dirty="0">
                <a:solidFill>
                  <a:schemeClr val="bg1"/>
                </a:solidFill>
                <a:latin typeface="Montserrat" panose="00000500000000000000" pitchFamily="2" charset="0"/>
              </a:rPr>
              <a:t>We are aware of driving licenses not working for ID-PAL, passport is the best option.</a:t>
            </a:r>
          </a:p>
          <a:p>
            <a:pPr marL="457200" indent="-457200">
              <a:buFont typeface="Arial" panose="020B0604020202020204" pitchFamily="34" charset="0"/>
              <a:buChar char="•"/>
            </a:pPr>
            <a:endParaRPr lang="en-IE" sz="2600" dirty="0">
              <a:solidFill>
                <a:schemeClr val="bg1"/>
              </a:solidFill>
              <a:latin typeface="Montserrat" panose="00000500000000000000" pitchFamily="2" charset="0"/>
            </a:endParaRPr>
          </a:p>
        </p:txBody>
      </p:sp>
      <p:grpSp>
        <p:nvGrpSpPr>
          <p:cNvPr id="8" name="Group 2">
            <a:extLst>
              <a:ext uri="{FF2B5EF4-FFF2-40B4-BE49-F238E27FC236}">
                <a16:creationId xmlns:a16="http://schemas.microsoft.com/office/drawing/2014/main" id="{8F0F043D-8988-23BC-B2F8-8B7C01BA4804}"/>
              </a:ext>
            </a:extLst>
          </p:cNvPr>
          <p:cNvGrpSpPr/>
          <p:nvPr/>
        </p:nvGrpSpPr>
        <p:grpSpPr>
          <a:xfrm>
            <a:off x="0" y="0"/>
            <a:ext cx="9896636" cy="1356736"/>
            <a:chOff x="0" y="0"/>
            <a:chExt cx="4070932" cy="592224"/>
          </a:xfrm>
        </p:grpSpPr>
        <p:sp>
          <p:nvSpPr>
            <p:cNvPr id="15" name="Freeform 3">
              <a:extLst>
                <a:ext uri="{FF2B5EF4-FFF2-40B4-BE49-F238E27FC236}">
                  <a16:creationId xmlns:a16="http://schemas.microsoft.com/office/drawing/2014/main" id="{E52D88EA-D6C0-24B1-AE8A-066DD151DC95}"/>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4">
              <a:extLst>
                <a:ext uri="{FF2B5EF4-FFF2-40B4-BE49-F238E27FC236}">
                  <a16:creationId xmlns:a16="http://schemas.microsoft.com/office/drawing/2014/main" id="{8993D35C-8EB4-4C43-CC71-C6A3E0A4B552}"/>
                </a:ext>
              </a:extLst>
            </p:cNvPr>
            <p:cNvSpPr txBox="1"/>
            <p:nvPr/>
          </p:nvSpPr>
          <p:spPr>
            <a:xfrm>
              <a:off x="0" y="-28575"/>
              <a:ext cx="4070932" cy="620799"/>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0">
            <a:extLst>
              <a:ext uri="{FF2B5EF4-FFF2-40B4-BE49-F238E27FC236}">
                <a16:creationId xmlns:a16="http://schemas.microsoft.com/office/drawing/2014/main" id="{6870234D-5BDF-71CA-50E4-E3EDCD80F972}"/>
              </a:ext>
            </a:extLst>
          </p:cNvPr>
          <p:cNvGrpSpPr/>
          <p:nvPr/>
        </p:nvGrpSpPr>
        <p:grpSpPr>
          <a:xfrm rot="5400000">
            <a:off x="8706289" y="166390"/>
            <a:ext cx="1356736" cy="1023957"/>
            <a:chOff x="0" y="0"/>
            <a:chExt cx="1173013" cy="711200"/>
          </a:xfrm>
        </p:grpSpPr>
        <p:sp>
          <p:nvSpPr>
            <p:cNvPr id="18" name="Freeform 11">
              <a:extLst>
                <a:ext uri="{FF2B5EF4-FFF2-40B4-BE49-F238E27FC236}">
                  <a16:creationId xmlns:a16="http://schemas.microsoft.com/office/drawing/2014/main" id="{19301CAE-AC93-8433-5F3F-A6FF142A77DA}"/>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2">
              <a:extLst>
                <a:ext uri="{FF2B5EF4-FFF2-40B4-BE49-F238E27FC236}">
                  <a16:creationId xmlns:a16="http://schemas.microsoft.com/office/drawing/2014/main" id="{04C0B6F9-7FCD-14DE-3A98-087D357A7B0E}"/>
                </a:ext>
              </a:extLst>
            </p:cNvPr>
            <p:cNvSpPr txBox="1"/>
            <p:nvPr/>
          </p:nvSpPr>
          <p:spPr>
            <a:xfrm>
              <a:off x="183283" y="22225"/>
              <a:ext cx="806447"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TextBox 6">
            <a:extLst>
              <a:ext uri="{FF2B5EF4-FFF2-40B4-BE49-F238E27FC236}">
                <a16:creationId xmlns:a16="http://schemas.microsoft.com/office/drawing/2014/main" id="{EB1D8BB4-1E88-19FF-F6EF-E744CFB692B5}"/>
              </a:ext>
            </a:extLst>
          </p:cNvPr>
          <p:cNvSpPr txBox="1"/>
          <p:nvPr/>
        </p:nvSpPr>
        <p:spPr>
          <a:xfrm>
            <a:off x="314017" y="51388"/>
            <a:ext cx="11411565" cy="1007648"/>
          </a:xfrm>
          <a:prstGeom prst="rect">
            <a:avLst/>
          </a:prstGeom>
        </p:spPr>
        <p:txBody>
          <a:bodyPr wrap="square" lIns="0" tIns="0" rIns="0" bIns="0" rtlCol="0" anchor="t">
            <a:spAutoFit/>
          </a:bodyPr>
          <a:lstStyle/>
          <a:p>
            <a:pPr marL="0" marR="0" lvl="0" indent="0" algn="l" defTabSz="914400" rtl="0" eaLnBrk="1" fontAlgn="auto" latinLnBrk="0" hangingPunct="1">
              <a:lnSpc>
                <a:spcPts val="858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9F5EF"/>
                </a:solidFill>
                <a:effectLst/>
                <a:uLnTx/>
                <a:uFillTx/>
                <a:latin typeface="DM Serif Display"/>
                <a:ea typeface="DM Serif Display"/>
                <a:cs typeface="DM Serif Display"/>
                <a:sym typeface="DM Serif Display"/>
              </a:rPr>
              <a:t>6. </a:t>
            </a:r>
            <a:r>
              <a:rPr kumimoji="0" lang="en-GB" sz="4400" b="0" i="0" u="none" strike="noStrike" kern="1200" cap="none" spc="0" normalizeH="0" baseline="0" noProof="0" dirty="0">
                <a:ln>
                  <a:noFill/>
                </a:ln>
                <a:solidFill>
                  <a:srgbClr val="F9F5EF"/>
                </a:solidFill>
                <a:effectLst/>
                <a:uLnTx/>
                <a:uFillTx/>
                <a:latin typeface="DM Serif Display"/>
                <a:ea typeface="DM Serif Display"/>
                <a:cs typeface="DM Serif Display"/>
                <a:sym typeface="DM Serif Display"/>
              </a:rPr>
              <a:t>Useful Tips and Known Issues</a:t>
            </a:r>
          </a:p>
        </p:txBody>
      </p:sp>
    </p:spTree>
    <p:extLst>
      <p:ext uri="{BB962C8B-B14F-4D97-AF65-F5344CB8AC3E}">
        <p14:creationId xmlns:p14="http://schemas.microsoft.com/office/powerpoint/2010/main" val="369773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14D72"/>
        </a:solidFill>
        <a:effectLst/>
      </p:bgPr>
    </p:bg>
    <p:spTree>
      <p:nvGrpSpPr>
        <p:cNvPr id="1" name=""/>
        <p:cNvGrpSpPr/>
        <p:nvPr/>
      </p:nvGrpSpPr>
      <p:grpSpPr>
        <a:xfrm>
          <a:off x="0" y="0"/>
          <a:ext cx="0" cy="0"/>
          <a:chOff x="0" y="0"/>
          <a:chExt cx="0" cy="0"/>
        </a:xfrm>
      </p:grpSpPr>
      <p:grpSp>
        <p:nvGrpSpPr>
          <p:cNvPr id="2" name="Group 2"/>
          <p:cNvGrpSpPr/>
          <p:nvPr/>
        </p:nvGrpSpPr>
        <p:grpSpPr>
          <a:xfrm>
            <a:off x="9728649" y="-77687"/>
            <a:ext cx="8559351" cy="10442374"/>
            <a:chOff x="0" y="0"/>
            <a:chExt cx="2983652" cy="3640043"/>
          </a:xfrm>
        </p:grpSpPr>
        <p:sp>
          <p:nvSpPr>
            <p:cNvPr id="3" name="Freeform 3"/>
            <p:cNvSpPr/>
            <p:nvPr/>
          </p:nvSpPr>
          <p:spPr>
            <a:xfrm>
              <a:off x="0" y="0"/>
              <a:ext cx="2983652" cy="3640043"/>
            </a:xfrm>
            <a:custGeom>
              <a:avLst/>
              <a:gdLst/>
              <a:ahLst/>
              <a:cxnLst/>
              <a:rect l="l" t="t" r="r" b="b"/>
              <a:pathLst>
                <a:path w="2983652" h="3640043">
                  <a:moveTo>
                    <a:pt x="0" y="0"/>
                  </a:moveTo>
                  <a:lnTo>
                    <a:pt x="2983652" y="0"/>
                  </a:lnTo>
                  <a:lnTo>
                    <a:pt x="2983652" y="3640043"/>
                  </a:lnTo>
                  <a:lnTo>
                    <a:pt x="0" y="3640043"/>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2983652" cy="3668618"/>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259609" y="-368567"/>
            <a:ext cx="9988258" cy="13272506"/>
            <a:chOff x="0" y="0"/>
            <a:chExt cx="3481746" cy="4626582"/>
          </a:xfrm>
        </p:grpSpPr>
        <p:sp>
          <p:nvSpPr>
            <p:cNvPr id="6" name="Freeform 6"/>
            <p:cNvSpPr/>
            <p:nvPr/>
          </p:nvSpPr>
          <p:spPr>
            <a:xfrm>
              <a:off x="0" y="0"/>
              <a:ext cx="3481746" cy="4626582"/>
            </a:xfrm>
            <a:custGeom>
              <a:avLst/>
              <a:gdLst/>
              <a:ahLst/>
              <a:cxnLst/>
              <a:rect l="l" t="t" r="r" b="b"/>
              <a:pathLst>
                <a:path w="3481746" h="4626582">
                  <a:moveTo>
                    <a:pt x="0" y="0"/>
                  </a:moveTo>
                  <a:lnTo>
                    <a:pt x="3481746" y="0"/>
                  </a:lnTo>
                  <a:lnTo>
                    <a:pt x="3481746" y="4626582"/>
                  </a:lnTo>
                  <a:lnTo>
                    <a:pt x="0" y="4626582"/>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28575"/>
              <a:ext cx="3481746" cy="4655157"/>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0911297" y="1028700"/>
            <a:ext cx="6286625" cy="8761846"/>
          </a:xfrm>
          <a:custGeom>
            <a:avLst/>
            <a:gdLst/>
            <a:ahLst/>
            <a:cxnLst/>
            <a:rect l="l" t="t" r="r" b="b"/>
            <a:pathLst>
              <a:path w="6286625" h="8761846">
                <a:moveTo>
                  <a:pt x="0" y="0"/>
                </a:moveTo>
                <a:lnTo>
                  <a:pt x="6286625" y="0"/>
                </a:lnTo>
                <a:lnTo>
                  <a:pt x="6286625" y="8761846"/>
                </a:lnTo>
                <a:lnTo>
                  <a:pt x="0" y="876184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802801" y="3280408"/>
            <a:ext cx="8123047" cy="3181985"/>
          </a:xfrm>
          <a:prstGeom prst="rect">
            <a:avLst/>
          </a:prstGeom>
        </p:spPr>
        <p:txBody>
          <a:bodyPr lIns="0" tIns="0" rIns="0" bIns="0" rtlCol="0" anchor="t">
            <a:spAutoFit/>
          </a:bodyPr>
          <a:lstStyle/>
          <a:p>
            <a:pPr marL="0" marR="0" lvl="0" indent="0" algn="l" defTabSz="914400" rtl="0" eaLnBrk="1" fontAlgn="auto" latinLnBrk="0" hangingPunct="1">
              <a:lnSpc>
                <a:spcPts val="3639"/>
              </a:lnSpc>
              <a:spcBef>
                <a:spcPts val="0"/>
              </a:spcBef>
              <a:spcAft>
                <a:spcPts val="0"/>
              </a:spcAft>
              <a:buClrTx/>
              <a:buSzTx/>
              <a:buFontTx/>
              <a:buNone/>
              <a:tabLst/>
              <a:defRPr/>
            </a:pPr>
            <a:r>
              <a:rPr kumimoji="0" lang="en-US" sz="2599" b="0" i="0" u="none" strike="noStrike" kern="1200" cap="none" spc="0" normalizeH="0" baseline="0" noProof="0" dirty="0">
                <a:ln>
                  <a:noFill/>
                </a:ln>
                <a:solidFill>
                  <a:srgbClr val="F9F5EF"/>
                </a:solidFill>
                <a:effectLst/>
                <a:uLnTx/>
                <a:uFillTx/>
                <a:latin typeface="Montserrat"/>
                <a:ea typeface="Montserrat"/>
                <a:cs typeface="Montserrat"/>
                <a:sym typeface="Montserrat"/>
              </a:rPr>
              <a:t>Our Information and Support Centre is currently running on an appointment basis. </a:t>
            </a:r>
          </a:p>
          <a:p>
            <a:pPr marL="0" marR="0" lvl="0" indent="0" algn="l" defTabSz="914400" rtl="0" eaLnBrk="1" fontAlgn="auto" latinLnBrk="0" hangingPunct="1">
              <a:lnSpc>
                <a:spcPts val="3639"/>
              </a:lnSpc>
              <a:spcBef>
                <a:spcPts val="0"/>
              </a:spcBef>
              <a:spcAft>
                <a:spcPts val="0"/>
              </a:spcAft>
              <a:buClrTx/>
              <a:buSzTx/>
              <a:buFontTx/>
              <a:buNone/>
              <a:tabLst/>
              <a:defRPr/>
            </a:pPr>
            <a:endParaRPr kumimoji="0" lang="en-US" sz="2599"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0" marR="0" lvl="0" indent="0" algn="l" defTabSz="914400" rtl="0" eaLnBrk="1" fontAlgn="auto" latinLnBrk="0" hangingPunct="1">
              <a:lnSpc>
                <a:spcPts val="3639"/>
              </a:lnSpc>
              <a:spcBef>
                <a:spcPts val="0"/>
              </a:spcBef>
              <a:spcAft>
                <a:spcPts val="0"/>
              </a:spcAft>
              <a:buClrTx/>
              <a:buSzTx/>
              <a:buFontTx/>
              <a:buNone/>
              <a:tabLst/>
              <a:defRPr/>
            </a:pPr>
            <a:r>
              <a:rPr kumimoji="0" lang="en-US" sz="2599" b="0" i="0" u="none" strike="noStrike" kern="1200" cap="none" spc="0" normalizeH="0" baseline="0" noProof="0" dirty="0">
                <a:ln>
                  <a:noFill/>
                </a:ln>
                <a:solidFill>
                  <a:srgbClr val="F9F5EF"/>
                </a:solidFill>
                <a:effectLst/>
                <a:uLnTx/>
                <a:uFillTx/>
                <a:latin typeface="Montserrat"/>
                <a:ea typeface="Montserrat"/>
                <a:cs typeface="Montserrat"/>
                <a:sym typeface="Montserrat"/>
              </a:rPr>
              <a:t>If you would like to speak to us, the best way to get in touch is by sending us a message via the </a:t>
            </a:r>
            <a:r>
              <a:rPr kumimoji="0" lang="en-US" sz="2599" b="1" i="0" u="sng" strike="noStrike" kern="1200" cap="none" spc="0" normalizeH="0" baseline="0" noProof="0" dirty="0">
                <a:ln>
                  <a:noFill/>
                </a:ln>
                <a:solidFill>
                  <a:srgbClr val="EEECE1"/>
                </a:solidFill>
                <a:effectLst/>
                <a:uLnTx/>
                <a:uFillTx/>
                <a:latin typeface="Montserrat"/>
                <a:ea typeface="Montserrat"/>
                <a:cs typeface="Montserrat"/>
                <a:sym typeface="Montserrat"/>
                <a:hlinkClick r:id="rId3" tooltip="https://www.mrci.ie/contact-us/">
                  <a:extLst>
                    <a:ext uri="{A12FA001-AC4F-418D-AE19-62706E023703}">
                      <ahyp:hlinkClr xmlns:ahyp="http://schemas.microsoft.com/office/drawing/2018/hyperlinkcolor" val="tx"/>
                    </a:ext>
                  </a:extLst>
                </a:hlinkClick>
              </a:rPr>
              <a:t>Contact Page</a:t>
            </a:r>
            <a:r>
              <a:rPr kumimoji="0" lang="en-US" sz="2599" b="1" i="0" u="none" strike="noStrike" kern="1200" cap="none" spc="0" normalizeH="0" baseline="0" noProof="0" dirty="0">
                <a:ln>
                  <a:noFill/>
                </a:ln>
                <a:solidFill>
                  <a:srgbClr val="EEECE1"/>
                </a:solidFill>
                <a:effectLst/>
                <a:uLnTx/>
                <a:uFillTx/>
                <a:latin typeface="Montserrat"/>
                <a:ea typeface="Montserrat"/>
                <a:cs typeface="Montserrat"/>
                <a:sym typeface="Montserrat"/>
              </a:rPr>
              <a:t> </a:t>
            </a:r>
            <a:r>
              <a:rPr kumimoji="0" lang="en-US" sz="2599" b="0" i="0" u="none" strike="noStrike" kern="1200" cap="none" spc="0" normalizeH="0" baseline="0" noProof="0" dirty="0">
                <a:ln>
                  <a:noFill/>
                </a:ln>
                <a:solidFill>
                  <a:srgbClr val="F9F5EF"/>
                </a:solidFill>
                <a:effectLst/>
                <a:uLnTx/>
                <a:uFillTx/>
                <a:latin typeface="Montserrat"/>
                <a:ea typeface="Montserrat"/>
                <a:cs typeface="Montserrat"/>
                <a:sym typeface="Montserrat"/>
              </a:rPr>
              <a:t>on our website!  </a:t>
            </a:r>
          </a:p>
          <a:p>
            <a:pPr marL="0" marR="0" lvl="0" indent="0" algn="just" defTabSz="914400" rtl="0" eaLnBrk="1" fontAlgn="auto" latinLnBrk="0" hangingPunct="1">
              <a:lnSpc>
                <a:spcPts val="3639"/>
              </a:lnSpc>
              <a:spcBef>
                <a:spcPts val="0"/>
              </a:spcBef>
              <a:spcAft>
                <a:spcPts val="0"/>
              </a:spcAft>
              <a:buClrTx/>
              <a:buSzTx/>
              <a:buFontTx/>
              <a:buNone/>
              <a:tabLst/>
              <a:defRPr/>
            </a:pPr>
            <a:endParaRPr kumimoji="0" lang="en-US" sz="2599"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p:txBody>
      </p:sp>
      <p:sp>
        <p:nvSpPr>
          <p:cNvPr id="10" name="TextBox 10"/>
          <p:cNvSpPr txBox="1"/>
          <p:nvPr/>
        </p:nvSpPr>
        <p:spPr>
          <a:xfrm>
            <a:off x="0" y="581849"/>
            <a:ext cx="9728649" cy="1656081"/>
          </a:xfrm>
          <a:prstGeom prst="rect">
            <a:avLst/>
          </a:prstGeom>
        </p:spPr>
        <p:txBody>
          <a:bodyPr lIns="0" tIns="0" rIns="0" bIns="0" rtlCol="0" anchor="t">
            <a:spAutoFit/>
          </a:bodyPr>
          <a:lstStyle/>
          <a:p>
            <a:pPr marL="0" marR="0" lvl="0" indent="0" algn="ctr" defTabSz="914400" rtl="0" eaLnBrk="1" fontAlgn="auto" latinLnBrk="0" hangingPunct="1">
              <a:lnSpc>
                <a:spcPts val="6490"/>
              </a:lnSpc>
              <a:spcBef>
                <a:spcPts val="0"/>
              </a:spcBef>
              <a:spcAft>
                <a:spcPts val="0"/>
              </a:spcAft>
              <a:buClrTx/>
              <a:buSzTx/>
              <a:buFontTx/>
              <a:buNone/>
              <a:tabLst/>
              <a:defRPr/>
            </a:pPr>
            <a:r>
              <a:rPr kumimoji="0" lang="en-US" sz="5900" b="0" i="0" u="none" strike="noStrike" kern="1200" cap="none" spc="0" normalizeH="0" baseline="0" noProof="0" dirty="0">
                <a:ln>
                  <a:noFill/>
                </a:ln>
                <a:solidFill>
                  <a:srgbClr val="F9F5EF"/>
                </a:solidFill>
                <a:effectLst/>
                <a:uLnTx/>
                <a:uFillTx/>
                <a:latin typeface="DM Serif Display"/>
                <a:ea typeface="DM Serif Display"/>
                <a:cs typeface="DM Serif Display"/>
                <a:sym typeface="DM Serif Display"/>
              </a:rPr>
              <a:t>Information and Support Centre</a:t>
            </a:r>
          </a:p>
        </p:txBody>
      </p:sp>
      <p:sp>
        <p:nvSpPr>
          <p:cNvPr id="11" name="TextBox 11"/>
          <p:cNvSpPr txBox="1"/>
          <p:nvPr/>
        </p:nvSpPr>
        <p:spPr>
          <a:xfrm>
            <a:off x="9979036" y="477074"/>
            <a:ext cx="7831418" cy="438785"/>
          </a:xfrm>
          <a:prstGeom prst="rect">
            <a:avLst/>
          </a:prstGeom>
        </p:spPr>
        <p:txBody>
          <a:bodyPr lIns="0" tIns="0" rIns="0" bIns="0" rtlCol="0" anchor="t">
            <a:spAutoFit/>
          </a:bodyPr>
          <a:lstStyle/>
          <a:p>
            <a:pPr marL="0" marR="0" lvl="0" indent="0" algn="ctr" defTabSz="914400" rtl="0" eaLnBrk="1" fontAlgn="auto" latinLnBrk="0" hangingPunct="1">
              <a:lnSpc>
                <a:spcPts val="3639"/>
              </a:lnSpc>
              <a:spcBef>
                <a:spcPts val="0"/>
              </a:spcBef>
              <a:spcAft>
                <a:spcPts val="0"/>
              </a:spcAft>
              <a:buClrTx/>
              <a:buSzTx/>
              <a:buFontTx/>
              <a:buNone/>
              <a:tabLst/>
              <a:defRPr/>
            </a:pPr>
            <a:r>
              <a:rPr kumimoji="0" lang="en-US" sz="2599" b="1" i="0" u="none" strike="noStrike" kern="1200" cap="none" spc="0" normalizeH="0" baseline="0" noProof="0">
                <a:ln>
                  <a:noFill/>
                </a:ln>
                <a:solidFill>
                  <a:srgbClr val="1D3752"/>
                </a:solidFill>
                <a:effectLst/>
                <a:uLnTx/>
                <a:uFillTx/>
                <a:latin typeface="Montserrat Bold"/>
                <a:ea typeface="Montserrat Bold"/>
                <a:cs typeface="Montserrat Bold"/>
                <a:sym typeface="Montserrat Bold"/>
              </a:rPr>
              <a:t>www.mrci.ie/contact-us</a:t>
            </a:r>
          </a:p>
        </p:txBody>
      </p:sp>
      <p:sp>
        <p:nvSpPr>
          <p:cNvPr id="12" name="Freeform 12"/>
          <p:cNvSpPr/>
          <p:nvPr/>
        </p:nvSpPr>
        <p:spPr>
          <a:xfrm>
            <a:off x="501647" y="9104497"/>
            <a:ext cx="2331235" cy="686049"/>
          </a:xfrm>
          <a:custGeom>
            <a:avLst/>
            <a:gdLst/>
            <a:ahLst/>
            <a:cxnLst/>
            <a:rect l="l" t="t" r="r" b="b"/>
            <a:pathLst>
              <a:path w="2331235" h="686049">
                <a:moveTo>
                  <a:pt x="0" y="0"/>
                </a:moveTo>
                <a:lnTo>
                  <a:pt x="2331234" y="0"/>
                </a:lnTo>
                <a:lnTo>
                  <a:pt x="2331234" y="686049"/>
                </a:lnTo>
                <a:lnTo>
                  <a:pt x="0" y="68604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7988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14D7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482506" cy="10287000"/>
            <a:chOff x="0" y="0"/>
            <a:chExt cx="6442704" cy="3585882"/>
          </a:xfrm>
        </p:grpSpPr>
        <p:sp>
          <p:nvSpPr>
            <p:cNvPr id="3" name="Freeform 3"/>
            <p:cNvSpPr/>
            <p:nvPr/>
          </p:nvSpPr>
          <p:spPr>
            <a:xfrm>
              <a:off x="0" y="0"/>
              <a:ext cx="6442704" cy="3585882"/>
            </a:xfrm>
            <a:custGeom>
              <a:avLst/>
              <a:gdLst/>
              <a:ahLst/>
              <a:cxnLst/>
              <a:rect l="l" t="t" r="r" b="b"/>
              <a:pathLst>
                <a:path w="6442704" h="3585882">
                  <a:moveTo>
                    <a:pt x="0" y="0"/>
                  </a:moveTo>
                  <a:lnTo>
                    <a:pt x="6442704" y="0"/>
                  </a:lnTo>
                  <a:lnTo>
                    <a:pt x="6442704" y="3585882"/>
                  </a:lnTo>
                  <a:lnTo>
                    <a:pt x="0" y="3585882"/>
                  </a:lnTo>
                  <a:close/>
                </a:path>
              </a:pathLst>
            </a:custGeom>
            <a:solidFill>
              <a:srgbClr val="F9F5EF"/>
            </a:solidFill>
          </p:spPr>
          <p:txBody>
            <a:bodyPr/>
            <a:lstStyle/>
            <a:p>
              <a:endParaRPr lang="en-IE"/>
            </a:p>
          </p:txBody>
        </p:sp>
        <p:sp>
          <p:nvSpPr>
            <p:cNvPr id="4" name="TextBox 4"/>
            <p:cNvSpPr txBox="1"/>
            <p:nvPr/>
          </p:nvSpPr>
          <p:spPr>
            <a:xfrm>
              <a:off x="0" y="-28575"/>
              <a:ext cx="6442704" cy="3614457"/>
            </a:xfrm>
            <a:prstGeom prst="rect">
              <a:avLst/>
            </a:prstGeom>
          </p:spPr>
          <p:txBody>
            <a:bodyPr lIns="50800" tIns="50800" rIns="50800" bIns="50800" rtlCol="0" anchor="ctr"/>
            <a:lstStyle/>
            <a:p>
              <a:pPr algn="ctr">
                <a:lnSpc>
                  <a:spcPts val="1960"/>
                </a:lnSpc>
              </a:pPr>
              <a:endParaRPr/>
            </a:p>
          </p:txBody>
        </p:sp>
      </p:grpSp>
      <p:sp>
        <p:nvSpPr>
          <p:cNvPr id="9" name="TextBox 9"/>
          <p:cNvSpPr txBox="1"/>
          <p:nvPr/>
        </p:nvSpPr>
        <p:spPr>
          <a:xfrm>
            <a:off x="745118" y="2205459"/>
            <a:ext cx="13428082" cy="4121962"/>
          </a:xfrm>
          <a:prstGeom prst="rect">
            <a:avLst/>
          </a:prstGeom>
        </p:spPr>
        <p:txBody>
          <a:bodyPr wrap="square" lIns="0" tIns="0" rIns="0" bIns="0" rtlCol="0" anchor="t">
            <a:spAutoFit/>
          </a:bodyPr>
          <a:lstStyle/>
          <a:p>
            <a:pPr marL="561339" lvl="1" indent="-280669">
              <a:lnSpc>
                <a:spcPts val="3639"/>
              </a:lnSpc>
              <a:buFont typeface="Arial"/>
              <a:buChar char="•"/>
            </a:pPr>
            <a:r>
              <a:rPr lang="de-DE" sz="2599" dirty="0">
                <a:solidFill>
                  <a:srgbClr val="1D3752"/>
                </a:solidFill>
                <a:latin typeface="Montserrat"/>
                <a:ea typeface="Montserrat"/>
                <a:cs typeface="Montserrat"/>
                <a:sym typeface="Montserrat"/>
              </a:rPr>
              <a:t>Immigration Customer Service Portal: </a:t>
            </a:r>
            <a:r>
              <a:rPr lang="de-DE" sz="2599" dirty="0">
                <a:solidFill>
                  <a:srgbClr val="1D3752"/>
                </a:solidFill>
                <a:latin typeface="Montserrat"/>
                <a:ea typeface="Montserrat"/>
                <a:cs typeface="Montserrat"/>
                <a:sym typeface="Montserrat"/>
                <a:hlinkClick r:id="rId2"/>
              </a:rPr>
              <a:t>https://portal.irishimmigration.ie/en/</a:t>
            </a: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r>
              <a:rPr lang="de-DE" sz="2599" dirty="0">
                <a:solidFill>
                  <a:srgbClr val="1D3752"/>
                </a:solidFill>
                <a:latin typeface="Montserrat"/>
                <a:ea typeface="Montserrat"/>
                <a:cs typeface="Montserrat"/>
                <a:sym typeface="Montserrat"/>
              </a:rPr>
              <a:t> Customer Service Portal Guide Document: </a:t>
            </a:r>
            <a:r>
              <a:rPr lang="de-DE" sz="2599" dirty="0">
                <a:solidFill>
                  <a:srgbClr val="1D3752"/>
                </a:solidFill>
                <a:latin typeface="Montserrat"/>
                <a:ea typeface="Montserrat"/>
                <a:cs typeface="Montserrat"/>
                <a:sym typeface="Montserrat"/>
                <a:hlinkClick r:id="rId3"/>
              </a:rPr>
              <a:t>https://www.irishimmigration.ie/customer-service-portal-a-guide-to-using-the-online-self-service-portal/</a:t>
            </a: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endParaRPr lang="de-DE" sz="2599" dirty="0">
              <a:solidFill>
                <a:srgbClr val="1D3752"/>
              </a:solidFill>
              <a:latin typeface="Montserrat"/>
              <a:ea typeface="Montserrat"/>
              <a:cs typeface="Montserrat"/>
              <a:sym typeface="Montserrat"/>
            </a:endParaRPr>
          </a:p>
          <a:p>
            <a:pPr marL="280670" lvl="1" algn="just">
              <a:lnSpc>
                <a:spcPts val="3639"/>
              </a:lnSpc>
            </a:pPr>
            <a:endParaRPr lang="en-US" sz="2599" dirty="0">
              <a:solidFill>
                <a:srgbClr val="1D3752"/>
              </a:solidFill>
              <a:latin typeface="Montserrat"/>
              <a:ea typeface="Montserrat"/>
              <a:cs typeface="Montserrat"/>
              <a:sym typeface="Montserrat"/>
            </a:endParaRPr>
          </a:p>
        </p:txBody>
      </p:sp>
      <p:grpSp>
        <p:nvGrpSpPr>
          <p:cNvPr id="5" name="Group 5"/>
          <p:cNvGrpSpPr/>
          <p:nvPr/>
        </p:nvGrpSpPr>
        <p:grpSpPr>
          <a:xfrm>
            <a:off x="9700074" y="-142675"/>
            <a:ext cx="8782432" cy="1624234"/>
            <a:chOff x="0" y="0"/>
            <a:chExt cx="3061414" cy="566182"/>
          </a:xfrm>
        </p:grpSpPr>
        <p:sp>
          <p:nvSpPr>
            <p:cNvPr id="6" name="Freeform 6"/>
            <p:cNvSpPr/>
            <p:nvPr/>
          </p:nvSpPr>
          <p:spPr>
            <a:xfrm>
              <a:off x="0" y="0"/>
              <a:ext cx="3061414" cy="566182"/>
            </a:xfrm>
            <a:custGeom>
              <a:avLst/>
              <a:gdLst/>
              <a:ahLst/>
              <a:cxnLst/>
              <a:rect l="l" t="t" r="r" b="b"/>
              <a:pathLst>
                <a:path w="3061414" h="566182">
                  <a:moveTo>
                    <a:pt x="0" y="0"/>
                  </a:moveTo>
                  <a:lnTo>
                    <a:pt x="3061414" y="0"/>
                  </a:lnTo>
                  <a:lnTo>
                    <a:pt x="3061414" y="566182"/>
                  </a:lnTo>
                  <a:lnTo>
                    <a:pt x="0" y="566182"/>
                  </a:lnTo>
                  <a:close/>
                </a:path>
              </a:pathLst>
            </a:custGeom>
            <a:solidFill>
              <a:srgbClr val="2C7695"/>
            </a:solidFill>
          </p:spPr>
          <p:txBody>
            <a:bodyPr/>
            <a:lstStyle/>
            <a:p>
              <a:endParaRPr lang="en-IE"/>
            </a:p>
          </p:txBody>
        </p:sp>
        <p:sp>
          <p:nvSpPr>
            <p:cNvPr id="7" name="TextBox 7"/>
            <p:cNvSpPr txBox="1"/>
            <p:nvPr/>
          </p:nvSpPr>
          <p:spPr>
            <a:xfrm>
              <a:off x="0" y="-28575"/>
              <a:ext cx="3061414" cy="594757"/>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745118" y="5744092"/>
            <a:ext cx="16344513" cy="3198633"/>
          </a:xfrm>
          <a:prstGeom prst="rect">
            <a:avLst/>
          </a:prstGeom>
        </p:spPr>
        <p:txBody>
          <a:bodyPr lIns="0" tIns="0" rIns="0" bIns="0" rtlCol="0" anchor="t">
            <a:spAutoFit/>
          </a:bodyPr>
          <a:lstStyle/>
          <a:p>
            <a:pPr marL="561339" lvl="1" indent="-280669">
              <a:lnSpc>
                <a:spcPts val="3639"/>
              </a:lnSpc>
              <a:buFont typeface="Arial"/>
              <a:buChar char="•"/>
            </a:pPr>
            <a:r>
              <a:rPr lang="de-DE" sz="2599" dirty="0">
                <a:solidFill>
                  <a:srgbClr val="1D3752"/>
                </a:solidFill>
                <a:latin typeface="Montserrat"/>
                <a:ea typeface="Montserrat"/>
                <a:cs typeface="Montserrat"/>
                <a:sym typeface="Montserrat"/>
              </a:rPr>
              <a:t>PDF Merging Tool: </a:t>
            </a:r>
            <a:r>
              <a:rPr lang="de-DE" sz="2599" dirty="0">
                <a:solidFill>
                  <a:srgbClr val="1D3752"/>
                </a:solidFill>
                <a:latin typeface="Montserrat"/>
                <a:ea typeface="Montserrat"/>
                <a:cs typeface="Montserrat"/>
                <a:sym typeface="Montserrat"/>
                <a:hlinkClick r:id="rId4"/>
              </a:rPr>
              <a:t>https://www.ilovepdf.com/merge_pdf</a:t>
            </a:r>
            <a:endParaRPr lang="de-DE" sz="2599" dirty="0">
              <a:solidFill>
                <a:srgbClr val="1D3752"/>
              </a:solidFill>
              <a:latin typeface="Montserrat"/>
              <a:ea typeface="Montserrat"/>
              <a:cs typeface="Montserrat"/>
              <a:sym typeface="Montserrat"/>
            </a:endParaRPr>
          </a:p>
          <a:p>
            <a:pPr marL="280670" lvl="1">
              <a:lnSpc>
                <a:spcPts val="3639"/>
              </a:lnSpc>
            </a:pP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r>
              <a:rPr lang="de-DE" sz="2599" dirty="0">
                <a:solidFill>
                  <a:srgbClr val="1D3752"/>
                </a:solidFill>
                <a:latin typeface="Montserrat"/>
                <a:ea typeface="Montserrat"/>
                <a:cs typeface="Montserrat"/>
                <a:sym typeface="Montserrat"/>
              </a:rPr>
              <a:t>ISD Portal (use still for renewing IRP cards, applying for Citizenship, and others): </a:t>
            </a:r>
            <a:r>
              <a:rPr lang="de-DE" sz="2599" dirty="0">
                <a:solidFill>
                  <a:srgbClr val="1D3752"/>
                </a:solidFill>
                <a:latin typeface="Montserrat"/>
                <a:ea typeface="Montserrat"/>
                <a:cs typeface="Montserrat"/>
                <a:sym typeface="Montserrat"/>
                <a:hlinkClick r:id="rId5"/>
              </a:rPr>
              <a:t>https://inisonline.jahs.ie/user/login</a:t>
            </a: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r>
              <a:rPr lang="de-DE" sz="2599" dirty="0">
                <a:solidFill>
                  <a:srgbClr val="1D3752"/>
                </a:solidFill>
                <a:latin typeface="Montserrat"/>
                <a:ea typeface="Montserrat"/>
                <a:cs typeface="Montserrat"/>
                <a:sym typeface="Montserrat"/>
              </a:rPr>
              <a:t>MRCI Contact Us Page: </a:t>
            </a:r>
            <a:r>
              <a:rPr lang="de-DE" sz="2599" dirty="0">
                <a:solidFill>
                  <a:srgbClr val="1D3752"/>
                </a:solidFill>
                <a:latin typeface="Montserrat"/>
                <a:ea typeface="Montserrat"/>
                <a:cs typeface="Montserrat"/>
                <a:sym typeface="Montserrat"/>
                <a:hlinkClick r:id="rId6"/>
              </a:rPr>
              <a:t>https://www.mrci.ie/contact-us/</a:t>
            </a:r>
            <a:endParaRPr lang="de-DE" sz="2599" dirty="0">
              <a:solidFill>
                <a:srgbClr val="1D3752"/>
              </a:solidFill>
              <a:latin typeface="Montserrat"/>
              <a:ea typeface="Montserrat"/>
              <a:cs typeface="Montserrat"/>
              <a:sym typeface="Montserrat"/>
            </a:endParaRPr>
          </a:p>
          <a:p>
            <a:pPr marL="280670" lvl="1" algn="just">
              <a:lnSpc>
                <a:spcPts val="3639"/>
              </a:lnSpc>
            </a:pPr>
            <a:endParaRPr lang="en-US" sz="2599" dirty="0">
              <a:solidFill>
                <a:srgbClr val="1D3752"/>
              </a:solidFill>
              <a:latin typeface="Montserrat"/>
              <a:ea typeface="Montserrat"/>
              <a:cs typeface="Montserrat"/>
              <a:sym typeface="Montserrat"/>
            </a:endParaRPr>
          </a:p>
        </p:txBody>
      </p:sp>
      <p:sp>
        <p:nvSpPr>
          <p:cNvPr id="10" name="TextBox 10"/>
          <p:cNvSpPr txBox="1"/>
          <p:nvPr/>
        </p:nvSpPr>
        <p:spPr>
          <a:xfrm>
            <a:off x="745118" y="1519659"/>
            <a:ext cx="3456739" cy="565150"/>
          </a:xfrm>
          <a:prstGeom prst="rect">
            <a:avLst/>
          </a:prstGeom>
        </p:spPr>
        <p:txBody>
          <a:bodyPr lIns="0" tIns="0" rIns="0" bIns="0" rtlCol="0" anchor="t">
            <a:spAutoFit/>
          </a:bodyPr>
          <a:lstStyle/>
          <a:p>
            <a:pPr algn="l">
              <a:lnSpc>
                <a:spcPts val="4400"/>
              </a:lnSpc>
            </a:pPr>
            <a:r>
              <a:rPr lang="en-US" sz="4000" dirty="0">
                <a:solidFill>
                  <a:srgbClr val="1D3752"/>
                </a:solidFill>
                <a:latin typeface="DM Serif Display"/>
                <a:ea typeface="DM Serif Display"/>
                <a:cs typeface="DM Serif Display"/>
                <a:sym typeface="DM Serif Display"/>
              </a:rPr>
              <a:t>Related Links:</a:t>
            </a:r>
          </a:p>
        </p:txBody>
      </p:sp>
      <p:sp>
        <p:nvSpPr>
          <p:cNvPr id="13" name="TextBox 13"/>
          <p:cNvSpPr txBox="1"/>
          <p:nvPr/>
        </p:nvSpPr>
        <p:spPr>
          <a:xfrm>
            <a:off x="745118" y="5120947"/>
            <a:ext cx="14418682" cy="568041"/>
          </a:xfrm>
          <a:prstGeom prst="rect">
            <a:avLst/>
          </a:prstGeom>
        </p:spPr>
        <p:txBody>
          <a:bodyPr wrap="square" lIns="0" tIns="0" rIns="0" bIns="0" rtlCol="0" anchor="t">
            <a:spAutoFit/>
          </a:bodyPr>
          <a:lstStyle/>
          <a:p>
            <a:pPr algn="l">
              <a:lnSpc>
                <a:spcPts val="4400"/>
              </a:lnSpc>
            </a:pPr>
            <a:r>
              <a:rPr lang="en-US" sz="4000" dirty="0">
                <a:solidFill>
                  <a:srgbClr val="1D3752"/>
                </a:solidFill>
                <a:latin typeface="DM Serif Display"/>
                <a:ea typeface="DM Serif Display"/>
                <a:cs typeface="DM Serif Display"/>
                <a:sym typeface="DM Serif Display"/>
              </a:rPr>
              <a:t>Useful Resources:</a:t>
            </a:r>
            <a:endParaRPr kumimoji="0" lang="de-DE" sz="2599" b="0" i="0" u="none" strike="noStrike" kern="1200" cap="none" spc="0" normalizeH="0" baseline="0" noProof="0" dirty="0">
              <a:ln>
                <a:noFill/>
              </a:ln>
              <a:solidFill>
                <a:srgbClr val="1D3752"/>
              </a:solidFill>
              <a:effectLst/>
              <a:uLnTx/>
              <a:uFillTx/>
              <a:latin typeface="Montserrat"/>
              <a:ea typeface="Montserrat"/>
              <a:cs typeface="Montserrat"/>
              <a:sym typeface="Montserrat"/>
            </a:endParaRPr>
          </a:p>
        </p:txBody>
      </p:sp>
      <p:sp>
        <p:nvSpPr>
          <p:cNvPr id="14" name="TextBox 14"/>
          <p:cNvSpPr txBox="1"/>
          <p:nvPr/>
        </p:nvSpPr>
        <p:spPr>
          <a:xfrm>
            <a:off x="10105244" y="222426"/>
            <a:ext cx="7831437" cy="1108710"/>
          </a:xfrm>
          <a:prstGeom prst="rect">
            <a:avLst/>
          </a:prstGeom>
        </p:spPr>
        <p:txBody>
          <a:bodyPr lIns="0" tIns="0" rIns="0" bIns="0" rtlCol="0" anchor="t">
            <a:spAutoFit/>
          </a:bodyPr>
          <a:lstStyle/>
          <a:p>
            <a:pPr algn="ctr">
              <a:lnSpc>
                <a:spcPts val="8580"/>
              </a:lnSpc>
            </a:pPr>
            <a:r>
              <a:rPr lang="en-US" sz="7800">
                <a:solidFill>
                  <a:srgbClr val="F9F5EF"/>
                </a:solidFill>
                <a:latin typeface="DM Serif Display"/>
                <a:ea typeface="DM Serif Display"/>
                <a:cs typeface="DM Serif Display"/>
                <a:sym typeface="DM Serif Display"/>
              </a:rPr>
              <a:t>More Info / links</a:t>
            </a:r>
          </a:p>
        </p:txBody>
      </p:sp>
      <p:grpSp>
        <p:nvGrpSpPr>
          <p:cNvPr id="15" name="Group 15"/>
          <p:cNvGrpSpPr/>
          <p:nvPr/>
        </p:nvGrpSpPr>
        <p:grpSpPr>
          <a:xfrm>
            <a:off x="13498835" y="1331136"/>
            <a:ext cx="1184910" cy="1044126"/>
            <a:chOff x="0" y="0"/>
            <a:chExt cx="1173013" cy="1033643"/>
          </a:xfrm>
        </p:grpSpPr>
        <p:sp>
          <p:nvSpPr>
            <p:cNvPr id="16" name="Freeform 16"/>
            <p:cNvSpPr/>
            <p:nvPr/>
          </p:nvSpPr>
          <p:spPr>
            <a:xfrm>
              <a:off x="0" y="0"/>
              <a:ext cx="1173013" cy="1033643"/>
            </a:xfrm>
            <a:custGeom>
              <a:avLst/>
              <a:gdLst/>
              <a:ahLst/>
              <a:cxnLst/>
              <a:rect l="l" t="t" r="r" b="b"/>
              <a:pathLst>
                <a:path w="1173013" h="1033643">
                  <a:moveTo>
                    <a:pt x="586507" y="1033643"/>
                  </a:moveTo>
                  <a:lnTo>
                    <a:pt x="1173013" y="0"/>
                  </a:lnTo>
                  <a:lnTo>
                    <a:pt x="0" y="0"/>
                  </a:lnTo>
                  <a:lnTo>
                    <a:pt x="586507" y="1033643"/>
                  </a:lnTo>
                  <a:close/>
                </a:path>
              </a:pathLst>
            </a:custGeom>
            <a:solidFill>
              <a:srgbClr val="2C7695"/>
            </a:solidFill>
          </p:spPr>
          <p:txBody>
            <a:bodyPr/>
            <a:lstStyle/>
            <a:p>
              <a:endParaRPr lang="en-IE"/>
            </a:p>
          </p:txBody>
        </p:sp>
        <p:sp>
          <p:nvSpPr>
            <p:cNvPr id="17" name="TextBox 17"/>
            <p:cNvSpPr txBox="1"/>
            <p:nvPr/>
          </p:nvSpPr>
          <p:spPr>
            <a:xfrm>
              <a:off x="183283" y="45257"/>
              <a:ext cx="806447" cy="508481"/>
            </a:xfrm>
            <a:prstGeom prst="rect">
              <a:avLst/>
            </a:prstGeom>
          </p:spPr>
          <p:txBody>
            <a:bodyPr lIns="50800" tIns="50800" rIns="50800" bIns="50800" rtlCol="0" anchor="ctr"/>
            <a:lstStyle/>
            <a:p>
              <a:pPr algn="ctr">
                <a:lnSpc>
                  <a:spcPts val="1960"/>
                </a:lnSpc>
              </a:pPr>
              <a:endParaRPr/>
            </a:p>
          </p:txBody>
        </p:sp>
      </p:grpSp>
      <p:sp>
        <p:nvSpPr>
          <p:cNvPr id="18" name="Freeform 18"/>
          <p:cNvSpPr/>
          <p:nvPr/>
        </p:nvSpPr>
        <p:spPr>
          <a:xfrm>
            <a:off x="15453238" y="9388105"/>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7"/>
            <a:stretch>
              <a:fillRect/>
            </a:stretch>
          </a:blipFill>
        </p:spPr>
        <p:txBody>
          <a:bodyPr/>
          <a:lstStyle/>
          <a:p>
            <a:endParaRPr lang="en-I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0" y="6083043"/>
            <a:ext cx="17259300" cy="4265174"/>
            <a:chOff x="0" y="0"/>
            <a:chExt cx="23012400" cy="5686899"/>
          </a:xfrm>
        </p:grpSpPr>
        <p:pic>
          <p:nvPicPr>
            <p:cNvPr id="3" name="Picture 3"/>
            <p:cNvPicPr>
              <a:picLocks noChangeAspect="1"/>
            </p:cNvPicPr>
            <p:nvPr/>
          </p:nvPicPr>
          <p:blipFill>
            <a:blip r:embed="rId2"/>
            <a:srcRect t="12863" b="12863"/>
            <a:stretch>
              <a:fillRect/>
            </a:stretch>
          </p:blipFill>
          <p:spPr>
            <a:xfrm>
              <a:off x="0" y="0"/>
              <a:ext cx="11506200" cy="5686899"/>
            </a:xfrm>
            <a:prstGeom prst="rect">
              <a:avLst/>
            </a:prstGeom>
          </p:spPr>
        </p:pic>
        <p:pic>
          <p:nvPicPr>
            <p:cNvPr id="4" name="Picture 4"/>
            <p:cNvPicPr>
              <a:picLocks noChangeAspect="1"/>
            </p:cNvPicPr>
            <p:nvPr/>
          </p:nvPicPr>
          <p:blipFill>
            <a:blip r:embed="rId3"/>
            <a:srcRect l="3812" t="46085" r="11695"/>
            <a:stretch>
              <a:fillRect/>
            </a:stretch>
          </p:blipFill>
          <p:spPr>
            <a:xfrm>
              <a:off x="11506200" y="0"/>
              <a:ext cx="11506200" cy="5686899"/>
            </a:xfrm>
            <a:prstGeom prst="rect">
              <a:avLst/>
            </a:prstGeom>
          </p:spPr>
        </p:pic>
      </p:grpSp>
      <p:grpSp>
        <p:nvGrpSpPr>
          <p:cNvPr id="5" name="Group 5"/>
          <p:cNvGrpSpPr/>
          <p:nvPr/>
        </p:nvGrpSpPr>
        <p:grpSpPr>
          <a:xfrm>
            <a:off x="6975033" y="-490971"/>
            <a:ext cx="11770167" cy="1519671"/>
            <a:chOff x="0" y="0"/>
            <a:chExt cx="4326264" cy="529733"/>
          </a:xfrm>
        </p:grpSpPr>
        <p:sp>
          <p:nvSpPr>
            <p:cNvPr id="6" name="Freeform 6"/>
            <p:cNvSpPr/>
            <p:nvPr/>
          </p:nvSpPr>
          <p:spPr>
            <a:xfrm>
              <a:off x="0" y="0"/>
              <a:ext cx="4326264" cy="529733"/>
            </a:xfrm>
            <a:custGeom>
              <a:avLst/>
              <a:gdLst/>
              <a:ahLst/>
              <a:cxnLst/>
              <a:rect l="l" t="t" r="r" b="b"/>
              <a:pathLst>
                <a:path w="4326264" h="529733">
                  <a:moveTo>
                    <a:pt x="0" y="0"/>
                  </a:moveTo>
                  <a:lnTo>
                    <a:pt x="4326264" y="0"/>
                  </a:lnTo>
                  <a:lnTo>
                    <a:pt x="4326264" y="529733"/>
                  </a:lnTo>
                  <a:lnTo>
                    <a:pt x="0" y="529733"/>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28575"/>
              <a:ext cx="4326264" cy="558308"/>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381000" y="-490971"/>
            <a:ext cx="8769840" cy="1519671"/>
            <a:chOff x="0" y="0"/>
            <a:chExt cx="3092099" cy="529733"/>
          </a:xfrm>
        </p:grpSpPr>
        <p:sp>
          <p:nvSpPr>
            <p:cNvPr id="9" name="Freeform 9"/>
            <p:cNvSpPr/>
            <p:nvPr/>
          </p:nvSpPr>
          <p:spPr>
            <a:xfrm>
              <a:off x="0" y="0"/>
              <a:ext cx="3092099" cy="529733"/>
            </a:xfrm>
            <a:custGeom>
              <a:avLst/>
              <a:gdLst/>
              <a:ahLst/>
              <a:cxnLst/>
              <a:rect l="l" t="t" r="r" b="b"/>
              <a:pathLst>
                <a:path w="3092099" h="529733">
                  <a:moveTo>
                    <a:pt x="0" y="0"/>
                  </a:moveTo>
                  <a:lnTo>
                    <a:pt x="3092099" y="0"/>
                  </a:lnTo>
                  <a:lnTo>
                    <a:pt x="3092099" y="529733"/>
                  </a:lnTo>
                  <a:lnTo>
                    <a:pt x="0" y="529733"/>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28575"/>
              <a:ext cx="3092099" cy="558308"/>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1028700" y="2428539"/>
            <a:ext cx="6128364" cy="1198536"/>
          </a:xfrm>
          <a:prstGeom prst="rect">
            <a:avLst/>
          </a:prstGeom>
        </p:spPr>
        <p:txBody>
          <a:bodyPr lIns="0" tIns="0" rIns="0" bIns="0" rtlCol="0" anchor="t">
            <a:spAutoFit/>
          </a:bodyPr>
          <a:lstStyle/>
          <a:p>
            <a:pPr marL="0" marR="0" lvl="0" indent="0" algn="l" defTabSz="914400" rtl="0" eaLnBrk="1" fontAlgn="auto" latinLnBrk="0" hangingPunct="1">
              <a:lnSpc>
                <a:spcPts val="9299"/>
              </a:lnSpc>
              <a:spcBef>
                <a:spcPts val="0"/>
              </a:spcBef>
              <a:spcAft>
                <a:spcPts val="0"/>
              </a:spcAft>
              <a:buClrTx/>
              <a:buSzTx/>
              <a:buFontTx/>
              <a:buNone/>
              <a:tabLst/>
              <a:defRPr/>
            </a:pPr>
            <a:r>
              <a:rPr kumimoji="0" lang="en-US" sz="8454" b="0" i="0" u="none" strike="noStrike" kern="1200" cap="none" spc="0" normalizeH="0" baseline="0" noProof="0">
                <a:ln>
                  <a:noFill/>
                </a:ln>
                <a:solidFill>
                  <a:srgbClr val="F9F5EF"/>
                </a:solidFill>
                <a:effectLst/>
                <a:uLnTx/>
                <a:uFillTx/>
                <a:latin typeface="DM Serif Display"/>
                <a:ea typeface="DM Serif Display"/>
                <a:cs typeface="DM Serif Display"/>
                <a:sym typeface="DM Serif Display"/>
              </a:rPr>
              <a:t>Get Involved </a:t>
            </a:r>
          </a:p>
        </p:txBody>
      </p:sp>
      <p:grpSp>
        <p:nvGrpSpPr>
          <p:cNvPr id="12" name="Group 12"/>
          <p:cNvGrpSpPr/>
          <p:nvPr/>
        </p:nvGrpSpPr>
        <p:grpSpPr>
          <a:xfrm>
            <a:off x="9121678" y="8215630"/>
            <a:ext cx="8137622" cy="1042670"/>
            <a:chOff x="0" y="0"/>
            <a:chExt cx="2836644" cy="363458"/>
          </a:xfrm>
        </p:grpSpPr>
        <p:sp>
          <p:nvSpPr>
            <p:cNvPr id="13" name="Freeform 13"/>
            <p:cNvSpPr/>
            <p:nvPr/>
          </p:nvSpPr>
          <p:spPr>
            <a:xfrm>
              <a:off x="0" y="0"/>
              <a:ext cx="2836644" cy="363458"/>
            </a:xfrm>
            <a:custGeom>
              <a:avLst/>
              <a:gdLst/>
              <a:ahLst/>
              <a:cxnLst/>
              <a:rect l="l" t="t" r="r" b="b"/>
              <a:pathLst>
                <a:path w="2836644" h="363458">
                  <a:moveTo>
                    <a:pt x="0" y="0"/>
                  </a:moveTo>
                  <a:lnTo>
                    <a:pt x="2836644" y="0"/>
                  </a:lnTo>
                  <a:lnTo>
                    <a:pt x="2836644" y="363458"/>
                  </a:lnTo>
                  <a:lnTo>
                    <a:pt x="0" y="363458"/>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0" y="-28575"/>
              <a:ext cx="2836644" cy="39203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5"/>
          <p:cNvSpPr txBox="1"/>
          <p:nvPr/>
        </p:nvSpPr>
        <p:spPr>
          <a:xfrm>
            <a:off x="9385696" y="8503435"/>
            <a:ext cx="7425672" cy="455295"/>
          </a:xfrm>
          <a:prstGeom prst="rect">
            <a:avLst/>
          </a:prstGeom>
        </p:spPr>
        <p:txBody>
          <a:bodyPr lIns="0" tIns="0" rIns="0" bIns="0" rtlCol="0" anchor="t">
            <a:spAutoFit/>
          </a:bodyPr>
          <a:lstStyle/>
          <a:p>
            <a:pPr marL="0" marR="0" lvl="0" indent="0" algn="ctr" defTabSz="914400" rtl="0" eaLnBrk="1" fontAlgn="auto" latinLnBrk="0" hangingPunct="1">
              <a:lnSpc>
                <a:spcPts val="3780"/>
              </a:lnSpc>
              <a:spcBef>
                <a:spcPts val="0"/>
              </a:spcBef>
              <a:spcAft>
                <a:spcPts val="0"/>
              </a:spcAft>
              <a:buClrTx/>
              <a:buSzTx/>
              <a:buFontTx/>
              <a:buNone/>
              <a:tabLst/>
              <a:defRPr/>
            </a:pPr>
            <a:r>
              <a:rPr kumimoji="0" lang="en-US" sz="2700" b="1" i="0" u="none" strike="noStrike" kern="1200" cap="none" spc="0" normalizeH="0" baseline="0" noProof="0">
                <a:ln>
                  <a:noFill/>
                </a:ln>
                <a:solidFill>
                  <a:srgbClr val="1D3752"/>
                </a:solidFill>
                <a:effectLst/>
                <a:uLnTx/>
                <a:uFillTx/>
                <a:latin typeface="Montserrat Bold"/>
                <a:ea typeface="Montserrat Bold"/>
                <a:cs typeface="Montserrat Bold"/>
                <a:sym typeface="Montserrat Bold"/>
              </a:rPr>
              <a:t>Join Us Today!</a:t>
            </a:r>
          </a:p>
        </p:txBody>
      </p:sp>
      <p:grpSp>
        <p:nvGrpSpPr>
          <p:cNvPr id="16" name="Group 16"/>
          <p:cNvGrpSpPr/>
          <p:nvPr/>
        </p:nvGrpSpPr>
        <p:grpSpPr>
          <a:xfrm>
            <a:off x="17259300" y="6021826"/>
            <a:ext cx="1654746" cy="5058469"/>
            <a:chOff x="0" y="0"/>
            <a:chExt cx="576818" cy="1763301"/>
          </a:xfrm>
        </p:grpSpPr>
        <p:sp>
          <p:nvSpPr>
            <p:cNvPr id="17" name="Freeform 17"/>
            <p:cNvSpPr/>
            <p:nvPr/>
          </p:nvSpPr>
          <p:spPr>
            <a:xfrm>
              <a:off x="0" y="0"/>
              <a:ext cx="576818" cy="1763301"/>
            </a:xfrm>
            <a:custGeom>
              <a:avLst/>
              <a:gdLst/>
              <a:ahLst/>
              <a:cxnLst/>
              <a:rect l="l" t="t" r="r" b="b"/>
              <a:pathLst>
                <a:path w="576818" h="1763301">
                  <a:moveTo>
                    <a:pt x="0" y="0"/>
                  </a:moveTo>
                  <a:lnTo>
                    <a:pt x="576818" y="0"/>
                  </a:lnTo>
                  <a:lnTo>
                    <a:pt x="576818" y="1763301"/>
                  </a:lnTo>
                  <a:lnTo>
                    <a:pt x="0" y="1763301"/>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p:cNvSpPr txBox="1"/>
            <p:nvPr/>
          </p:nvSpPr>
          <p:spPr>
            <a:xfrm>
              <a:off x="0" y="-28575"/>
              <a:ext cx="576818" cy="1791876"/>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9"/>
          <p:cNvGrpSpPr/>
          <p:nvPr/>
        </p:nvGrpSpPr>
        <p:grpSpPr>
          <a:xfrm>
            <a:off x="7873604" y="6054468"/>
            <a:ext cx="1512092" cy="924195"/>
            <a:chOff x="0" y="0"/>
            <a:chExt cx="1069706" cy="653807"/>
          </a:xfrm>
        </p:grpSpPr>
        <p:sp>
          <p:nvSpPr>
            <p:cNvPr id="20" name="Freeform 20"/>
            <p:cNvSpPr/>
            <p:nvPr/>
          </p:nvSpPr>
          <p:spPr>
            <a:xfrm>
              <a:off x="0" y="0"/>
              <a:ext cx="1069706" cy="653807"/>
            </a:xfrm>
            <a:custGeom>
              <a:avLst/>
              <a:gdLst/>
              <a:ahLst/>
              <a:cxnLst/>
              <a:rect l="l" t="t" r="r" b="b"/>
              <a:pathLst>
                <a:path w="1069706" h="653807">
                  <a:moveTo>
                    <a:pt x="534853" y="653807"/>
                  </a:moveTo>
                  <a:lnTo>
                    <a:pt x="1069706" y="0"/>
                  </a:lnTo>
                  <a:lnTo>
                    <a:pt x="0" y="0"/>
                  </a:lnTo>
                  <a:lnTo>
                    <a:pt x="534853" y="653807"/>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1"/>
            <p:cNvSpPr txBox="1"/>
            <p:nvPr/>
          </p:nvSpPr>
          <p:spPr>
            <a:xfrm>
              <a:off x="167142" y="18126"/>
              <a:ext cx="735423" cy="332128"/>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2" name="TextBox 22"/>
          <p:cNvSpPr txBox="1"/>
          <p:nvPr/>
        </p:nvSpPr>
        <p:spPr>
          <a:xfrm>
            <a:off x="9451823" y="2141324"/>
            <a:ext cx="6835706" cy="364882"/>
          </a:xfrm>
          <a:prstGeom prst="rect">
            <a:avLst/>
          </a:prstGeom>
        </p:spPr>
        <p:txBody>
          <a:bodyPr lIns="0" tIns="0" rIns="0" bIns="0" rtlCol="0" anchor="t">
            <a:spAutoFit/>
          </a:bodyPr>
          <a:lstStyle/>
          <a:p>
            <a:pPr marL="0" marR="0" lvl="0" indent="0" algn="just" defTabSz="914400" rtl="0" eaLnBrk="1" fontAlgn="auto" latinLnBrk="0" hangingPunct="1">
              <a:lnSpc>
                <a:spcPts val="3066"/>
              </a:lnSpc>
              <a:spcBef>
                <a:spcPts val="0"/>
              </a:spcBef>
              <a:spcAft>
                <a:spcPts val="0"/>
              </a:spcAft>
              <a:buClrTx/>
              <a:buSzTx/>
              <a:buFontTx/>
              <a:buNone/>
              <a:tabLst/>
              <a:defRPr/>
            </a:pPr>
            <a:r>
              <a:rPr kumimoji="0" lang="en-US" sz="2190" b="0" i="0" u="none" strike="noStrike" kern="1200" cap="none" spc="0" normalizeH="0" baseline="0" noProof="0" dirty="0">
                <a:ln>
                  <a:noFill/>
                </a:ln>
                <a:solidFill>
                  <a:srgbClr val="F9F5EF"/>
                </a:solidFill>
                <a:effectLst/>
                <a:uLnTx/>
                <a:uFillTx/>
                <a:latin typeface="Montserrat"/>
                <a:ea typeface="Montserrat"/>
                <a:cs typeface="Montserrat"/>
                <a:sym typeface="Montserrat"/>
                <a:hlinkClick r:id="rId4"/>
              </a:rPr>
              <a:t>www.mrci.ie/our-work</a:t>
            </a:r>
            <a:endParaRPr kumimoji="0" lang="en-US" sz="219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p:txBody>
      </p:sp>
      <p:sp>
        <p:nvSpPr>
          <p:cNvPr id="23" name="TextBox 23"/>
          <p:cNvSpPr txBox="1"/>
          <p:nvPr/>
        </p:nvSpPr>
        <p:spPr>
          <a:xfrm>
            <a:off x="9451823" y="1475442"/>
            <a:ext cx="6256211" cy="505765"/>
          </a:xfrm>
          <a:prstGeom prst="rect">
            <a:avLst/>
          </a:prstGeom>
        </p:spPr>
        <p:txBody>
          <a:bodyPr lIns="0" tIns="0" rIns="0" bIns="0" rtlCol="0" anchor="t">
            <a:spAutoFit/>
          </a:bodyPr>
          <a:lstStyle/>
          <a:p>
            <a:pPr marL="0" marR="0" lvl="0" indent="0" algn="l" defTabSz="914400" rtl="0" eaLnBrk="1" fontAlgn="auto" latinLnBrk="0" hangingPunct="1">
              <a:lnSpc>
                <a:spcPts val="3891"/>
              </a:lnSpc>
              <a:spcBef>
                <a:spcPts val="0"/>
              </a:spcBef>
              <a:spcAft>
                <a:spcPts val="0"/>
              </a:spcAft>
              <a:buClrTx/>
              <a:buSzTx/>
              <a:buFontTx/>
              <a:buNone/>
              <a:tabLst/>
              <a:defRPr/>
            </a:pPr>
            <a:r>
              <a:rPr kumimoji="0" lang="en-US" sz="3537" b="0" i="0" strike="noStrike" kern="1200" cap="none" spc="0" normalizeH="0" baseline="0" noProof="0" dirty="0">
                <a:ln>
                  <a:noFill/>
                </a:ln>
                <a:solidFill>
                  <a:schemeClr val="bg1"/>
                </a:solidFill>
                <a:effectLst/>
                <a:uLnTx/>
                <a:uFillTx/>
                <a:latin typeface="DM Serif Display"/>
                <a:ea typeface="DM Serif Display"/>
                <a:cs typeface="DM Serif Display"/>
                <a:sym typeface="DM Serif Display"/>
                <a:hlinkClick r:id="rId5">
                  <a:extLst>
                    <a:ext uri="{A12FA001-AC4F-418D-AE19-62706E023703}">
                      <ahyp:hlinkClr xmlns:ahyp="http://schemas.microsoft.com/office/drawing/2018/hyperlinkcolor" val="tx"/>
                    </a:ext>
                  </a:extLst>
                </a:hlinkClick>
              </a:rPr>
              <a:t>Join our campaigns</a:t>
            </a:r>
            <a:endParaRPr kumimoji="0" lang="en-US" sz="3537" b="0" i="0" strike="noStrike" kern="1200" cap="none" spc="0" normalizeH="0" baseline="0" noProof="0" dirty="0">
              <a:ln>
                <a:noFill/>
              </a:ln>
              <a:solidFill>
                <a:schemeClr val="bg1"/>
              </a:solidFill>
              <a:effectLst/>
              <a:uLnTx/>
              <a:uFillTx/>
              <a:latin typeface="DM Serif Display"/>
              <a:ea typeface="DM Serif Display"/>
              <a:cs typeface="DM Serif Display"/>
              <a:sym typeface="DM Serif Display"/>
            </a:endParaRPr>
          </a:p>
        </p:txBody>
      </p:sp>
      <p:sp>
        <p:nvSpPr>
          <p:cNvPr id="24" name="TextBox 24"/>
          <p:cNvSpPr txBox="1"/>
          <p:nvPr/>
        </p:nvSpPr>
        <p:spPr>
          <a:xfrm>
            <a:off x="9385696" y="3704084"/>
            <a:ext cx="6835706" cy="367583"/>
          </a:xfrm>
          <a:prstGeom prst="rect">
            <a:avLst/>
          </a:prstGeom>
        </p:spPr>
        <p:txBody>
          <a:bodyPr lIns="0" tIns="0" rIns="0" bIns="0" rtlCol="0" anchor="t">
            <a:spAutoFit/>
          </a:bodyPr>
          <a:lstStyle/>
          <a:p>
            <a:pPr marL="0" marR="0" lvl="0" indent="0" algn="just" defTabSz="914400" rtl="0" eaLnBrk="1" fontAlgn="auto" latinLnBrk="0" hangingPunct="1">
              <a:lnSpc>
                <a:spcPts val="3066"/>
              </a:lnSpc>
              <a:spcBef>
                <a:spcPts val="0"/>
              </a:spcBef>
              <a:spcAft>
                <a:spcPts val="0"/>
              </a:spcAft>
              <a:buClrTx/>
              <a:buSzTx/>
              <a:buFontTx/>
              <a:buNone/>
              <a:tabLst/>
              <a:defRPr/>
            </a:pPr>
            <a:r>
              <a:rPr kumimoji="0" lang="en-US" sz="2190" b="0" i="0" u="none" strike="noStrike" kern="1200" cap="none" spc="0" normalizeH="0" baseline="0" noProof="0" dirty="0">
                <a:ln>
                  <a:noFill/>
                </a:ln>
                <a:solidFill>
                  <a:srgbClr val="F9F5EF"/>
                </a:solidFill>
                <a:effectLst/>
                <a:uLnTx/>
                <a:uFillTx/>
                <a:latin typeface="Montserrat"/>
                <a:ea typeface="Montserrat"/>
                <a:cs typeface="Montserrat"/>
                <a:sym typeface="Montserrat"/>
                <a:hlinkClick r:id="rId6"/>
              </a:rPr>
              <a:t>www.mrci.ie/#signup</a:t>
            </a:r>
            <a:endParaRPr kumimoji="0" lang="en-US" sz="219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p:txBody>
      </p:sp>
      <p:sp>
        <p:nvSpPr>
          <p:cNvPr id="25" name="TextBox 25"/>
          <p:cNvSpPr txBox="1"/>
          <p:nvPr/>
        </p:nvSpPr>
        <p:spPr>
          <a:xfrm>
            <a:off x="9385696" y="3038202"/>
            <a:ext cx="4720328" cy="505765"/>
          </a:xfrm>
          <a:prstGeom prst="rect">
            <a:avLst/>
          </a:prstGeom>
        </p:spPr>
        <p:txBody>
          <a:bodyPr lIns="0" tIns="0" rIns="0" bIns="0" rtlCol="0" anchor="t">
            <a:spAutoFit/>
          </a:bodyPr>
          <a:lstStyle/>
          <a:p>
            <a:pPr marL="0" marR="0" lvl="0" indent="0" algn="l" defTabSz="914400" rtl="0" eaLnBrk="1" fontAlgn="auto" latinLnBrk="0" hangingPunct="1">
              <a:lnSpc>
                <a:spcPts val="3891"/>
              </a:lnSpc>
              <a:spcBef>
                <a:spcPts val="0"/>
              </a:spcBef>
              <a:spcAft>
                <a:spcPts val="0"/>
              </a:spcAft>
              <a:buClrTx/>
              <a:buSzTx/>
              <a:buFontTx/>
              <a:buNone/>
              <a:tabLst/>
              <a:defRPr/>
            </a:pPr>
            <a:r>
              <a:rPr kumimoji="0" lang="en-US" sz="3537" b="0" i="0" strike="noStrike" kern="1200" cap="none" spc="0" normalizeH="0" baseline="0" noProof="0" dirty="0">
                <a:ln>
                  <a:noFill/>
                </a:ln>
                <a:solidFill>
                  <a:schemeClr val="bg1"/>
                </a:solidFill>
                <a:effectLst/>
                <a:uLnTx/>
                <a:uFillTx/>
                <a:latin typeface="DM Serif Display"/>
                <a:ea typeface="DM Serif Display"/>
                <a:cs typeface="DM Serif Display"/>
                <a:sym typeface="DM Serif Display"/>
                <a:hlinkClick r:id="rId6">
                  <a:extLst>
                    <a:ext uri="{A12FA001-AC4F-418D-AE19-62706E023703}">
                      <ahyp:hlinkClr xmlns:ahyp="http://schemas.microsoft.com/office/drawing/2018/hyperlinkcolor" val="tx"/>
                    </a:ext>
                  </a:extLst>
                </a:hlinkClick>
              </a:rPr>
              <a:t>Sign up as a supporter </a:t>
            </a:r>
            <a:endParaRPr kumimoji="0" lang="en-US" sz="3537" b="0" i="0" strike="noStrike" kern="1200" cap="none" spc="0" normalizeH="0" baseline="0" noProof="0" dirty="0">
              <a:ln>
                <a:noFill/>
              </a:ln>
              <a:solidFill>
                <a:schemeClr val="bg1"/>
              </a:solidFill>
              <a:effectLst/>
              <a:uLnTx/>
              <a:uFillTx/>
              <a:latin typeface="DM Serif Display"/>
              <a:ea typeface="DM Serif Display"/>
              <a:cs typeface="DM Serif Display"/>
              <a:sym typeface="DM Serif Display"/>
            </a:endParaRPr>
          </a:p>
        </p:txBody>
      </p:sp>
      <p:sp>
        <p:nvSpPr>
          <p:cNvPr id="26" name="TextBox 26"/>
          <p:cNvSpPr txBox="1"/>
          <p:nvPr/>
        </p:nvSpPr>
        <p:spPr>
          <a:xfrm>
            <a:off x="9385696" y="5268718"/>
            <a:ext cx="6835706" cy="367583"/>
          </a:xfrm>
          <a:prstGeom prst="rect">
            <a:avLst/>
          </a:prstGeom>
        </p:spPr>
        <p:txBody>
          <a:bodyPr lIns="0" tIns="0" rIns="0" bIns="0" rtlCol="0" anchor="t">
            <a:spAutoFit/>
          </a:bodyPr>
          <a:lstStyle/>
          <a:p>
            <a:pPr marL="0" marR="0" lvl="0" indent="0" algn="just" defTabSz="914400" rtl="0" eaLnBrk="1" fontAlgn="auto" latinLnBrk="0" hangingPunct="1">
              <a:lnSpc>
                <a:spcPts val="3066"/>
              </a:lnSpc>
              <a:spcBef>
                <a:spcPts val="0"/>
              </a:spcBef>
              <a:spcAft>
                <a:spcPts val="0"/>
              </a:spcAft>
              <a:buClrTx/>
              <a:buSzTx/>
              <a:buFontTx/>
              <a:buNone/>
              <a:tabLst/>
              <a:defRPr/>
            </a:pPr>
            <a:r>
              <a:rPr kumimoji="0" lang="en-US" sz="2190" b="0" i="0" u="none" strike="noStrike" kern="1200" cap="none" spc="0" normalizeH="0" baseline="0" noProof="0" dirty="0">
                <a:ln>
                  <a:noFill/>
                </a:ln>
                <a:solidFill>
                  <a:srgbClr val="F9F5EF"/>
                </a:solidFill>
                <a:effectLst/>
                <a:uLnTx/>
                <a:uFillTx/>
                <a:latin typeface="Montserrat"/>
                <a:ea typeface="Montserrat"/>
                <a:cs typeface="Montserrat"/>
                <a:sym typeface="Montserrat"/>
                <a:hlinkClick r:id="rId7"/>
              </a:rPr>
              <a:t>www.mrci.ie/donate</a:t>
            </a:r>
            <a:endParaRPr kumimoji="0" lang="en-US" sz="219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p:txBody>
      </p:sp>
      <p:sp>
        <p:nvSpPr>
          <p:cNvPr id="27" name="TextBox 27"/>
          <p:cNvSpPr txBox="1"/>
          <p:nvPr/>
        </p:nvSpPr>
        <p:spPr>
          <a:xfrm>
            <a:off x="9385696" y="4602836"/>
            <a:ext cx="4155406" cy="505765"/>
          </a:xfrm>
          <a:prstGeom prst="rect">
            <a:avLst/>
          </a:prstGeom>
        </p:spPr>
        <p:txBody>
          <a:bodyPr lIns="0" tIns="0" rIns="0" bIns="0" rtlCol="0" anchor="t">
            <a:spAutoFit/>
          </a:bodyPr>
          <a:lstStyle/>
          <a:p>
            <a:pPr marL="0" marR="0" lvl="0" indent="0" algn="l" defTabSz="914400" rtl="0" eaLnBrk="1" fontAlgn="auto" latinLnBrk="0" hangingPunct="1">
              <a:lnSpc>
                <a:spcPts val="3891"/>
              </a:lnSpc>
              <a:spcBef>
                <a:spcPts val="0"/>
              </a:spcBef>
              <a:spcAft>
                <a:spcPts val="0"/>
              </a:spcAft>
              <a:buClrTx/>
              <a:buSzTx/>
              <a:buFontTx/>
              <a:buNone/>
              <a:tabLst/>
              <a:defRPr/>
            </a:pPr>
            <a:r>
              <a:rPr kumimoji="0" lang="en-US" sz="3537" b="0" i="0" u="none" strike="noStrike" kern="1200" cap="none" spc="0" normalizeH="0" baseline="0" noProof="0" dirty="0">
                <a:ln>
                  <a:noFill/>
                </a:ln>
                <a:solidFill>
                  <a:schemeClr val="bg1"/>
                </a:solidFill>
                <a:effectLst/>
                <a:uLnTx/>
                <a:uFillTx/>
                <a:latin typeface="DM Serif Display"/>
                <a:ea typeface="DM Serif Display"/>
                <a:cs typeface="DM Serif Display"/>
                <a:sym typeface="DM Serif Display"/>
                <a:hlinkClick r:id="rId7">
                  <a:extLst>
                    <a:ext uri="{A12FA001-AC4F-418D-AE19-62706E023703}">
                      <ahyp:hlinkClr xmlns:ahyp="http://schemas.microsoft.com/office/drawing/2018/hyperlinkcolor" val="tx"/>
                    </a:ext>
                  </a:extLst>
                </a:hlinkClick>
              </a:rPr>
              <a:t>Donate</a:t>
            </a:r>
            <a:endParaRPr kumimoji="0" lang="en-US" sz="3537" b="0" i="0" u="none" strike="noStrike" kern="1200" cap="none" spc="0" normalizeH="0" baseline="0" noProof="0" dirty="0">
              <a:ln>
                <a:noFill/>
              </a:ln>
              <a:solidFill>
                <a:schemeClr val="bg1"/>
              </a:solidFill>
              <a:effectLst/>
              <a:uLnTx/>
              <a:uFillTx/>
              <a:latin typeface="DM Serif Display"/>
              <a:ea typeface="DM Serif Display"/>
              <a:cs typeface="DM Serif Display"/>
              <a:sym typeface="DM Serif Display"/>
            </a:endParaRPr>
          </a:p>
        </p:txBody>
      </p:sp>
      <p:sp>
        <p:nvSpPr>
          <p:cNvPr id="28" name="Freeform 28"/>
          <p:cNvSpPr/>
          <p:nvPr/>
        </p:nvSpPr>
        <p:spPr>
          <a:xfrm>
            <a:off x="2273236" y="3852411"/>
            <a:ext cx="3360748" cy="989020"/>
          </a:xfrm>
          <a:custGeom>
            <a:avLst/>
            <a:gdLst/>
            <a:ahLst/>
            <a:cxnLst/>
            <a:rect l="l" t="t" r="r" b="b"/>
            <a:pathLst>
              <a:path w="3360748" h="989020">
                <a:moveTo>
                  <a:pt x="0" y="0"/>
                </a:moveTo>
                <a:lnTo>
                  <a:pt x="3360748" y="0"/>
                </a:lnTo>
                <a:lnTo>
                  <a:pt x="3360748" y="989020"/>
                </a:lnTo>
                <a:lnTo>
                  <a:pt x="0" y="989020"/>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5047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135799" y="3374551"/>
            <a:ext cx="18510252" cy="7060216"/>
            <a:chOff x="0" y="0"/>
            <a:chExt cx="6452375" cy="2461077"/>
          </a:xfrm>
        </p:grpSpPr>
        <p:sp>
          <p:nvSpPr>
            <p:cNvPr id="3" name="Freeform 3"/>
            <p:cNvSpPr/>
            <p:nvPr/>
          </p:nvSpPr>
          <p:spPr>
            <a:xfrm>
              <a:off x="0" y="0"/>
              <a:ext cx="6452376" cy="2461077"/>
            </a:xfrm>
            <a:custGeom>
              <a:avLst/>
              <a:gdLst/>
              <a:ahLst/>
              <a:cxnLst/>
              <a:rect l="l" t="t" r="r" b="b"/>
              <a:pathLst>
                <a:path w="6452376" h="2461077">
                  <a:moveTo>
                    <a:pt x="0" y="0"/>
                  </a:moveTo>
                  <a:lnTo>
                    <a:pt x="6452376" y="0"/>
                  </a:lnTo>
                  <a:lnTo>
                    <a:pt x="6452376" y="2461077"/>
                  </a:lnTo>
                  <a:lnTo>
                    <a:pt x="0" y="2461077"/>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6452375" cy="2489652"/>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13359" y="-131083"/>
            <a:ext cx="18712485" cy="2050213"/>
            <a:chOff x="0" y="0"/>
            <a:chExt cx="6522871" cy="714671"/>
          </a:xfrm>
        </p:grpSpPr>
        <p:sp>
          <p:nvSpPr>
            <p:cNvPr id="6" name="Freeform 6"/>
            <p:cNvSpPr/>
            <p:nvPr/>
          </p:nvSpPr>
          <p:spPr>
            <a:xfrm>
              <a:off x="0" y="0"/>
              <a:ext cx="6522871" cy="714671"/>
            </a:xfrm>
            <a:custGeom>
              <a:avLst/>
              <a:gdLst/>
              <a:ahLst/>
              <a:cxnLst/>
              <a:rect l="l" t="t" r="r" b="b"/>
              <a:pathLst>
                <a:path w="6522871" h="714671">
                  <a:moveTo>
                    <a:pt x="0" y="0"/>
                  </a:moveTo>
                  <a:lnTo>
                    <a:pt x="6522871" y="0"/>
                  </a:lnTo>
                  <a:lnTo>
                    <a:pt x="6522871" y="714671"/>
                  </a:lnTo>
                  <a:lnTo>
                    <a:pt x="0" y="714671"/>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28575"/>
              <a:ext cx="6522871" cy="743246"/>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8585735" y="1907998"/>
            <a:ext cx="1067184" cy="805452"/>
            <a:chOff x="0" y="0"/>
            <a:chExt cx="1173013" cy="885326"/>
          </a:xfrm>
        </p:grpSpPr>
        <p:sp>
          <p:nvSpPr>
            <p:cNvPr id="9" name="Freeform 9"/>
            <p:cNvSpPr/>
            <p:nvPr/>
          </p:nvSpPr>
          <p:spPr>
            <a:xfrm>
              <a:off x="0" y="0"/>
              <a:ext cx="1173013" cy="885326"/>
            </a:xfrm>
            <a:custGeom>
              <a:avLst/>
              <a:gdLst/>
              <a:ahLst/>
              <a:cxnLst/>
              <a:rect l="l" t="t" r="r" b="b"/>
              <a:pathLst>
                <a:path w="1173013" h="885326">
                  <a:moveTo>
                    <a:pt x="586507" y="885326"/>
                  </a:moveTo>
                  <a:lnTo>
                    <a:pt x="1173013" y="0"/>
                  </a:lnTo>
                  <a:lnTo>
                    <a:pt x="0" y="0"/>
                  </a:lnTo>
                  <a:lnTo>
                    <a:pt x="586507" y="885326"/>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183283" y="34663"/>
              <a:ext cx="806447" cy="439619"/>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Freeform 11">
            <a:hlinkClick r:id="rId3"/>
          </p:cNvPr>
          <p:cNvSpPr/>
          <p:nvPr/>
        </p:nvSpPr>
        <p:spPr>
          <a:xfrm>
            <a:off x="4212996" y="5155018"/>
            <a:ext cx="1276924" cy="1276924"/>
          </a:xfrm>
          <a:custGeom>
            <a:avLst/>
            <a:gdLst/>
            <a:ahLst/>
            <a:cxnLst/>
            <a:rect l="l" t="t" r="r" b="b"/>
            <a:pathLst>
              <a:path w="1276924" h="1276924">
                <a:moveTo>
                  <a:pt x="0" y="0"/>
                </a:moveTo>
                <a:lnTo>
                  <a:pt x="1276924" y="0"/>
                </a:lnTo>
                <a:lnTo>
                  <a:pt x="1276924" y="1276924"/>
                </a:lnTo>
                <a:lnTo>
                  <a:pt x="0" y="12769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hlinkClick r:id="rId6"/>
          </p:cNvPr>
          <p:cNvSpPr/>
          <p:nvPr/>
        </p:nvSpPr>
        <p:spPr>
          <a:xfrm>
            <a:off x="7584523" y="5107132"/>
            <a:ext cx="1348752" cy="1348752"/>
          </a:xfrm>
          <a:custGeom>
            <a:avLst/>
            <a:gdLst/>
            <a:ahLst/>
            <a:cxnLst/>
            <a:rect l="l" t="t" r="r" b="b"/>
            <a:pathLst>
              <a:path w="1348752" h="1348752">
                <a:moveTo>
                  <a:pt x="0" y="0"/>
                </a:moveTo>
                <a:lnTo>
                  <a:pt x="1348753" y="0"/>
                </a:lnTo>
                <a:lnTo>
                  <a:pt x="1348753" y="1348752"/>
                </a:lnTo>
                <a:lnTo>
                  <a:pt x="0" y="13487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hlinkClick r:id="rId9"/>
          </p:cNvPr>
          <p:cNvSpPr/>
          <p:nvPr/>
        </p:nvSpPr>
        <p:spPr>
          <a:xfrm>
            <a:off x="10934008" y="5107132"/>
            <a:ext cx="1372695" cy="1372695"/>
          </a:xfrm>
          <a:custGeom>
            <a:avLst/>
            <a:gdLst/>
            <a:ahLst/>
            <a:cxnLst/>
            <a:rect l="l" t="t" r="r" b="b"/>
            <a:pathLst>
              <a:path w="1372695" h="1372695">
                <a:moveTo>
                  <a:pt x="0" y="0"/>
                </a:moveTo>
                <a:lnTo>
                  <a:pt x="1372694" y="0"/>
                </a:lnTo>
                <a:lnTo>
                  <a:pt x="1372694" y="1372695"/>
                </a:lnTo>
                <a:lnTo>
                  <a:pt x="0" y="137269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a:hlinkClick r:id="rId12"/>
          </p:cNvPr>
          <p:cNvSpPr/>
          <p:nvPr/>
        </p:nvSpPr>
        <p:spPr>
          <a:xfrm>
            <a:off x="12700849" y="5131075"/>
            <a:ext cx="1324809" cy="1324809"/>
          </a:xfrm>
          <a:custGeom>
            <a:avLst/>
            <a:gdLst/>
            <a:ahLst/>
            <a:cxnLst/>
            <a:rect l="l" t="t" r="r" b="b"/>
            <a:pathLst>
              <a:path w="1324809" h="1324809">
                <a:moveTo>
                  <a:pt x="0" y="0"/>
                </a:moveTo>
                <a:lnTo>
                  <a:pt x="1324809" y="0"/>
                </a:lnTo>
                <a:lnTo>
                  <a:pt x="1324809" y="1324809"/>
                </a:lnTo>
                <a:lnTo>
                  <a:pt x="0" y="1324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9437619" y="7665301"/>
            <a:ext cx="1113156" cy="648413"/>
          </a:xfrm>
          <a:custGeom>
            <a:avLst/>
            <a:gdLst/>
            <a:ahLst/>
            <a:cxnLst/>
            <a:rect l="l" t="t" r="r" b="b"/>
            <a:pathLst>
              <a:path w="1113156" h="648413">
                <a:moveTo>
                  <a:pt x="0" y="0"/>
                </a:moveTo>
                <a:lnTo>
                  <a:pt x="1113156" y="0"/>
                </a:lnTo>
                <a:lnTo>
                  <a:pt x="1113156" y="648413"/>
                </a:lnTo>
                <a:lnTo>
                  <a:pt x="0" y="64841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a:hlinkClick r:id="rId17"/>
          </p:cNvPr>
          <p:cNvSpPr/>
          <p:nvPr/>
        </p:nvSpPr>
        <p:spPr>
          <a:xfrm>
            <a:off x="5956349" y="5107132"/>
            <a:ext cx="1372695" cy="1372695"/>
          </a:xfrm>
          <a:custGeom>
            <a:avLst/>
            <a:gdLst/>
            <a:ahLst/>
            <a:cxnLst/>
            <a:rect l="l" t="t" r="r" b="b"/>
            <a:pathLst>
              <a:path w="1372695" h="1372695">
                <a:moveTo>
                  <a:pt x="0" y="0"/>
                </a:moveTo>
                <a:lnTo>
                  <a:pt x="1372695" y="0"/>
                </a:lnTo>
                <a:lnTo>
                  <a:pt x="1372695" y="1372695"/>
                </a:lnTo>
                <a:lnTo>
                  <a:pt x="0" y="13726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a:hlinkClick r:id="rId20"/>
          </p:cNvPr>
          <p:cNvSpPr/>
          <p:nvPr/>
        </p:nvSpPr>
        <p:spPr>
          <a:xfrm>
            <a:off x="9203084" y="5107132"/>
            <a:ext cx="1372695" cy="1372695"/>
          </a:xfrm>
          <a:custGeom>
            <a:avLst/>
            <a:gdLst/>
            <a:ahLst/>
            <a:cxnLst/>
            <a:rect l="l" t="t" r="r" b="b"/>
            <a:pathLst>
              <a:path w="1372695" h="1372695">
                <a:moveTo>
                  <a:pt x="0" y="0"/>
                </a:moveTo>
                <a:lnTo>
                  <a:pt x="1372695" y="0"/>
                </a:lnTo>
                <a:lnTo>
                  <a:pt x="1372695" y="1372695"/>
                </a:lnTo>
                <a:lnTo>
                  <a:pt x="0" y="1372695"/>
                </a:lnTo>
                <a:lnTo>
                  <a:pt x="0" y="0"/>
                </a:lnTo>
                <a:close/>
              </a:path>
            </a:pathLst>
          </a:custGeom>
          <a:blipFill>
            <a:blip r:embed="rId2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p:cNvSpPr txBox="1"/>
          <p:nvPr/>
        </p:nvSpPr>
        <p:spPr>
          <a:xfrm>
            <a:off x="-13873" y="4058747"/>
            <a:ext cx="18266400" cy="492125"/>
          </a:xfrm>
          <a:prstGeom prst="rect">
            <a:avLst/>
          </a:prstGeom>
        </p:spPr>
        <p:txBody>
          <a:bodyPr lIns="0" tIns="0" rIns="0" bIns="0" rtlCol="0" anchor="t">
            <a:spAutoFit/>
          </a:bodyPr>
          <a:lstStyle/>
          <a:p>
            <a:pPr marL="0" marR="0" lvl="0" indent="0" algn="ctr" defTabSz="914400" rtl="0" eaLnBrk="1" fontAlgn="auto" latinLnBrk="0" hangingPunct="1">
              <a:lnSpc>
                <a:spcPts val="3850"/>
              </a:lnSpc>
              <a:spcBef>
                <a:spcPts val="0"/>
              </a:spcBef>
              <a:spcAft>
                <a:spcPts val="0"/>
              </a:spcAft>
              <a:buClrTx/>
              <a:buSzTx/>
              <a:buFontTx/>
              <a:buNone/>
              <a:tabLst/>
              <a:defRPr/>
            </a:pPr>
            <a:r>
              <a:rPr kumimoji="0" lang="en-US" sz="3500" b="0" i="0" u="none" strike="noStrike" kern="1200" cap="none" spc="0" normalizeH="0" baseline="0" noProof="0">
                <a:ln>
                  <a:noFill/>
                </a:ln>
                <a:solidFill>
                  <a:srgbClr val="2C7695"/>
                </a:solidFill>
                <a:effectLst/>
                <a:uLnTx/>
                <a:uFillTx/>
                <a:latin typeface="DM Serif Display"/>
                <a:ea typeface="DM Serif Display"/>
                <a:cs typeface="DM Serif Display"/>
                <a:sym typeface="DM Serif Display"/>
              </a:rPr>
              <a:t>Follow us on Social Media</a:t>
            </a:r>
          </a:p>
        </p:txBody>
      </p:sp>
      <p:sp>
        <p:nvSpPr>
          <p:cNvPr id="19" name="TextBox 19"/>
          <p:cNvSpPr txBox="1"/>
          <p:nvPr/>
        </p:nvSpPr>
        <p:spPr>
          <a:xfrm>
            <a:off x="-13873" y="402751"/>
            <a:ext cx="18280273" cy="993776"/>
          </a:xfrm>
          <a:prstGeom prst="rect">
            <a:avLst/>
          </a:prstGeom>
        </p:spPr>
        <p:txBody>
          <a:bodyPr lIns="0" tIns="0" rIns="0" bIns="0" rtlCol="0" anchor="t">
            <a:spAutoFit/>
          </a:bodyPr>
          <a:lstStyle/>
          <a:p>
            <a:pPr marL="0" marR="0" lvl="0" indent="0" algn="ctr" defTabSz="914400" rtl="0" eaLnBrk="1" fontAlgn="auto" latinLnBrk="0" hangingPunct="1">
              <a:lnSpc>
                <a:spcPts val="7700"/>
              </a:lnSpc>
              <a:spcBef>
                <a:spcPts val="0"/>
              </a:spcBef>
              <a:spcAft>
                <a:spcPts val="0"/>
              </a:spcAft>
              <a:buClrTx/>
              <a:buSzTx/>
              <a:buFontTx/>
              <a:buNone/>
              <a:tabLst/>
              <a:defRPr/>
            </a:pPr>
            <a:r>
              <a:rPr kumimoji="0" lang="en-US" sz="7000" b="0" i="0" u="none" strike="noStrike" kern="1200" cap="none" spc="0" normalizeH="0" baseline="0" noProof="0">
                <a:ln>
                  <a:noFill/>
                </a:ln>
                <a:solidFill>
                  <a:srgbClr val="214D72"/>
                </a:solidFill>
                <a:effectLst/>
                <a:uLnTx/>
                <a:uFillTx/>
                <a:latin typeface="DM Serif Display"/>
                <a:ea typeface="DM Serif Display"/>
                <a:cs typeface="DM Serif Display"/>
                <a:sym typeface="DM Serif Display"/>
              </a:rPr>
              <a:t>For Regular Updates </a:t>
            </a:r>
          </a:p>
        </p:txBody>
      </p:sp>
      <p:sp>
        <p:nvSpPr>
          <p:cNvPr id="20" name="TextBox 20"/>
          <p:cNvSpPr txBox="1"/>
          <p:nvPr/>
        </p:nvSpPr>
        <p:spPr>
          <a:xfrm>
            <a:off x="6994773" y="8325866"/>
            <a:ext cx="4298454" cy="932434"/>
          </a:xfrm>
          <a:prstGeom prst="rect">
            <a:avLst/>
          </a:prstGeom>
        </p:spPr>
        <p:txBody>
          <a:bodyPr lIns="0" tIns="0" rIns="0" bIns="0" rtlCol="0" anchor="t">
            <a:spAutoFit/>
          </a:bodyPr>
          <a:lstStyle/>
          <a:p>
            <a:pPr marL="0" marR="0" lvl="0" indent="0" algn="ctr" defTabSz="914400" rtl="0" eaLnBrk="1" fontAlgn="auto" latinLnBrk="0" hangingPunct="1">
              <a:lnSpc>
                <a:spcPts val="7747"/>
              </a:lnSpc>
              <a:spcBef>
                <a:spcPts val="0"/>
              </a:spcBef>
              <a:spcAft>
                <a:spcPts val="0"/>
              </a:spcAft>
              <a:buClrTx/>
              <a:buSzTx/>
              <a:buFontTx/>
              <a:buNone/>
              <a:tabLst/>
              <a:defRPr/>
            </a:pPr>
            <a:r>
              <a:rPr kumimoji="0" lang="en-US" sz="5199" b="0" i="0" u="none" strike="noStrike" kern="1200" cap="none" spc="327" normalizeH="0" baseline="0" noProof="0" dirty="0">
                <a:ln>
                  <a:noFill/>
                </a:ln>
                <a:solidFill>
                  <a:srgbClr val="2C7695"/>
                </a:solidFill>
                <a:effectLst/>
                <a:uLnTx/>
                <a:uFillTx/>
                <a:latin typeface="DM Serif Display"/>
                <a:ea typeface="DM Serif Display"/>
                <a:cs typeface="DM Serif Display"/>
                <a:sym typeface="DM Serif Display"/>
                <a:hlinkClick r:id="rId22">
                  <a:extLst>
                    <a:ext uri="{A12FA001-AC4F-418D-AE19-62706E023703}">
                      <ahyp:hlinkClr xmlns:ahyp="http://schemas.microsoft.com/office/drawing/2018/hyperlinkcolor" val="tx"/>
                    </a:ext>
                  </a:extLst>
                </a:hlinkClick>
              </a:rPr>
              <a:t>www.mrci.ie</a:t>
            </a:r>
            <a:endParaRPr kumimoji="0" lang="en-US" sz="5199" b="0" i="0" u="none" strike="noStrike" kern="1200" cap="none" spc="327" normalizeH="0" baseline="0" noProof="0" dirty="0">
              <a:ln>
                <a:noFill/>
              </a:ln>
              <a:solidFill>
                <a:srgbClr val="2C7695"/>
              </a:solidFill>
              <a:effectLst/>
              <a:uLnTx/>
              <a:uFillTx/>
              <a:latin typeface="DM Serif Display"/>
              <a:ea typeface="DM Serif Display"/>
              <a:cs typeface="DM Serif Display"/>
              <a:sym typeface="DM Serif Display"/>
            </a:endParaRPr>
          </a:p>
        </p:txBody>
      </p:sp>
      <p:sp>
        <p:nvSpPr>
          <p:cNvPr id="21" name="TextBox 21"/>
          <p:cNvSpPr txBox="1"/>
          <p:nvPr/>
        </p:nvSpPr>
        <p:spPr>
          <a:xfrm>
            <a:off x="7329044" y="7598626"/>
            <a:ext cx="1955761" cy="602922"/>
          </a:xfrm>
          <a:prstGeom prst="rect">
            <a:avLst/>
          </a:prstGeom>
        </p:spPr>
        <p:txBody>
          <a:bodyPr wrap="square" lIns="0" tIns="0" rIns="0" bIns="0" rtlCol="0" anchor="t">
            <a:spAutoFit/>
          </a:bodyPr>
          <a:lstStyle/>
          <a:p>
            <a:pPr marL="0" marR="0" lvl="0" indent="0" algn="ctr" defTabSz="914400" rtl="0" eaLnBrk="1" fontAlgn="auto" latinLnBrk="0" hangingPunct="1">
              <a:lnSpc>
                <a:spcPts val="49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2C7695"/>
                </a:solidFill>
                <a:effectLst/>
                <a:uLnTx/>
                <a:uFillTx/>
                <a:latin typeface="DM Serif Display"/>
                <a:ea typeface="DM Serif Display"/>
                <a:cs typeface="DM Serif Display"/>
                <a:sym typeface="DM Serif Display"/>
              </a:rPr>
              <a:t>Website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F5EF"/>
        </a:solidFill>
        <a:effectLst/>
      </p:bgPr>
    </p:bg>
    <p:spTree>
      <p:nvGrpSpPr>
        <p:cNvPr id="1" name=""/>
        <p:cNvGrpSpPr/>
        <p:nvPr/>
      </p:nvGrpSpPr>
      <p:grpSpPr>
        <a:xfrm>
          <a:off x="0" y="0"/>
          <a:ext cx="0" cy="0"/>
          <a:chOff x="0" y="0"/>
          <a:chExt cx="0" cy="0"/>
        </a:xfrm>
      </p:grpSpPr>
      <p:grpSp>
        <p:nvGrpSpPr>
          <p:cNvPr id="2" name="Group 2"/>
          <p:cNvGrpSpPr/>
          <p:nvPr/>
        </p:nvGrpSpPr>
        <p:grpSpPr>
          <a:xfrm>
            <a:off x="0" y="1751044"/>
            <a:ext cx="18288000" cy="3392456"/>
            <a:chOff x="0" y="0"/>
            <a:chExt cx="4470210" cy="799132"/>
          </a:xfrm>
        </p:grpSpPr>
        <p:sp>
          <p:nvSpPr>
            <p:cNvPr id="3" name="Freeform 3"/>
            <p:cNvSpPr/>
            <p:nvPr/>
          </p:nvSpPr>
          <p:spPr>
            <a:xfrm>
              <a:off x="0" y="0"/>
              <a:ext cx="4470210" cy="799132"/>
            </a:xfrm>
            <a:custGeom>
              <a:avLst/>
              <a:gdLst/>
              <a:ahLst/>
              <a:cxnLst/>
              <a:rect l="l" t="t" r="r" b="b"/>
              <a:pathLst>
                <a:path w="4470210" h="799132">
                  <a:moveTo>
                    <a:pt x="0" y="0"/>
                  </a:moveTo>
                  <a:lnTo>
                    <a:pt x="4470210" y="0"/>
                  </a:lnTo>
                  <a:lnTo>
                    <a:pt x="4470210" y="799132"/>
                  </a:lnTo>
                  <a:lnTo>
                    <a:pt x="0" y="799132"/>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Freeform 4"/>
          <p:cNvSpPr/>
          <p:nvPr/>
        </p:nvSpPr>
        <p:spPr>
          <a:xfrm>
            <a:off x="5017344" y="5830116"/>
            <a:ext cx="7766545" cy="1868825"/>
          </a:xfrm>
          <a:custGeom>
            <a:avLst/>
            <a:gdLst/>
            <a:ahLst/>
            <a:cxnLst/>
            <a:rect l="l" t="t" r="r" b="b"/>
            <a:pathLst>
              <a:path w="7766545" h="1868825">
                <a:moveTo>
                  <a:pt x="0" y="0"/>
                </a:moveTo>
                <a:lnTo>
                  <a:pt x="7766545" y="0"/>
                </a:lnTo>
                <a:lnTo>
                  <a:pt x="7766545" y="1868824"/>
                </a:lnTo>
                <a:lnTo>
                  <a:pt x="0" y="186882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683510" y="7698940"/>
            <a:ext cx="10920979" cy="1901804"/>
          </a:xfrm>
          <a:custGeom>
            <a:avLst/>
            <a:gdLst/>
            <a:ahLst/>
            <a:cxnLst/>
            <a:rect l="l" t="t" r="r" b="b"/>
            <a:pathLst>
              <a:path w="10920979" h="1901804">
                <a:moveTo>
                  <a:pt x="0" y="0"/>
                </a:moveTo>
                <a:lnTo>
                  <a:pt x="10920980" y="0"/>
                </a:lnTo>
                <a:lnTo>
                  <a:pt x="10920980" y="1901805"/>
                </a:lnTo>
                <a:lnTo>
                  <a:pt x="0" y="1901805"/>
                </a:lnTo>
                <a:lnTo>
                  <a:pt x="0" y="0"/>
                </a:lnTo>
                <a:close/>
              </a:path>
            </a:pathLst>
          </a:custGeom>
          <a:blipFill>
            <a:blip r:embed="rId3"/>
            <a:stretch>
              <a:fillRect t="-221667" b="-25257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1028700" y="2513305"/>
            <a:ext cx="16230600" cy="1678687"/>
          </a:xfrm>
          <a:prstGeom prst="rect">
            <a:avLst/>
          </a:prstGeom>
        </p:spPr>
        <p:txBody>
          <a:bodyPr lIns="0" tIns="0" rIns="0" bIns="0" rtlCol="0" anchor="t">
            <a:spAutoFit/>
          </a:bodyPr>
          <a:lstStyle/>
          <a:p>
            <a:pPr marL="0" marR="0" lvl="0" indent="0" algn="ctr" defTabSz="914400" rtl="0" eaLnBrk="1" fontAlgn="auto" latinLnBrk="0" hangingPunct="1">
              <a:lnSpc>
                <a:spcPts val="13391"/>
              </a:lnSpc>
              <a:spcBef>
                <a:spcPts val="0"/>
              </a:spcBef>
              <a:spcAft>
                <a:spcPts val="0"/>
              </a:spcAft>
              <a:buClrTx/>
              <a:buSzTx/>
              <a:buFontTx/>
              <a:buNone/>
              <a:tabLst/>
              <a:defRPr/>
            </a:pPr>
            <a:r>
              <a:rPr kumimoji="0" lang="en-US" sz="10799" b="0" i="0" u="none" strike="noStrike" kern="1200" cap="none" spc="961" normalizeH="0" baseline="0" noProof="0">
                <a:ln>
                  <a:noFill/>
                </a:ln>
                <a:solidFill>
                  <a:srgbClr val="F9F5EF"/>
                </a:solidFill>
                <a:effectLst/>
                <a:uLnTx/>
                <a:uFillTx/>
                <a:latin typeface="DM Serif Display"/>
                <a:ea typeface="DM Serif Display"/>
                <a:cs typeface="DM Serif Display"/>
                <a:sym typeface="DM Serif Display"/>
              </a:rPr>
              <a:t>THANK YOU</a:t>
            </a:r>
          </a:p>
        </p:txBody>
      </p:sp>
    </p:spTree>
    <p:extLst>
      <p:ext uri="{BB962C8B-B14F-4D97-AF65-F5344CB8AC3E}">
        <p14:creationId xmlns:p14="http://schemas.microsoft.com/office/powerpoint/2010/main" val="410430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C8A9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482506" cy="10287000"/>
            <a:chOff x="0" y="0"/>
            <a:chExt cx="6442704" cy="3585882"/>
          </a:xfrm>
        </p:grpSpPr>
        <p:sp>
          <p:nvSpPr>
            <p:cNvPr id="3" name="Freeform 3"/>
            <p:cNvSpPr/>
            <p:nvPr/>
          </p:nvSpPr>
          <p:spPr>
            <a:xfrm>
              <a:off x="0" y="0"/>
              <a:ext cx="6442704" cy="3585882"/>
            </a:xfrm>
            <a:custGeom>
              <a:avLst/>
              <a:gdLst/>
              <a:ahLst/>
              <a:cxnLst/>
              <a:rect l="l" t="t" r="r" b="b"/>
              <a:pathLst>
                <a:path w="6442704" h="3585882">
                  <a:moveTo>
                    <a:pt x="0" y="0"/>
                  </a:moveTo>
                  <a:lnTo>
                    <a:pt x="6442704" y="0"/>
                  </a:lnTo>
                  <a:lnTo>
                    <a:pt x="6442704" y="3585882"/>
                  </a:lnTo>
                  <a:lnTo>
                    <a:pt x="0" y="3585882"/>
                  </a:lnTo>
                  <a:close/>
                </a:path>
              </a:pathLst>
            </a:custGeom>
            <a:solidFill>
              <a:srgbClr val="F9F5EF"/>
            </a:solidFill>
          </p:spPr>
          <p:txBody>
            <a:bodyPr/>
            <a:lstStyle/>
            <a:p>
              <a:endParaRPr lang="en-IE"/>
            </a:p>
          </p:txBody>
        </p:sp>
        <p:sp>
          <p:nvSpPr>
            <p:cNvPr id="4" name="TextBox 4"/>
            <p:cNvSpPr txBox="1"/>
            <p:nvPr/>
          </p:nvSpPr>
          <p:spPr>
            <a:xfrm>
              <a:off x="0" y="-28575"/>
              <a:ext cx="6442704" cy="3614457"/>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9700074" y="-142675"/>
            <a:ext cx="8782432" cy="1624234"/>
            <a:chOff x="0" y="0"/>
            <a:chExt cx="3061414" cy="566182"/>
          </a:xfrm>
        </p:grpSpPr>
        <p:sp>
          <p:nvSpPr>
            <p:cNvPr id="6" name="Freeform 6"/>
            <p:cNvSpPr/>
            <p:nvPr/>
          </p:nvSpPr>
          <p:spPr>
            <a:xfrm>
              <a:off x="0" y="0"/>
              <a:ext cx="3061414" cy="566182"/>
            </a:xfrm>
            <a:custGeom>
              <a:avLst/>
              <a:gdLst/>
              <a:ahLst/>
              <a:cxnLst/>
              <a:rect l="l" t="t" r="r" b="b"/>
              <a:pathLst>
                <a:path w="3061414" h="566182">
                  <a:moveTo>
                    <a:pt x="0" y="0"/>
                  </a:moveTo>
                  <a:lnTo>
                    <a:pt x="3061414" y="0"/>
                  </a:lnTo>
                  <a:lnTo>
                    <a:pt x="3061414" y="566182"/>
                  </a:lnTo>
                  <a:lnTo>
                    <a:pt x="0" y="566182"/>
                  </a:lnTo>
                  <a:close/>
                </a:path>
              </a:pathLst>
            </a:custGeom>
            <a:solidFill>
              <a:srgbClr val="1D3752"/>
            </a:solidFill>
          </p:spPr>
          <p:txBody>
            <a:bodyPr/>
            <a:lstStyle/>
            <a:p>
              <a:endParaRPr lang="en-IE"/>
            </a:p>
          </p:txBody>
        </p:sp>
        <p:sp>
          <p:nvSpPr>
            <p:cNvPr id="7" name="TextBox 7"/>
            <p:cNvSpPr txBox="1"/>
            <p:nvPr/>
          </p:nvSpPr>
          <p:spPr>
            <a:xfrm>
              <a:off x="0" y="-28575"/>
              <a:ext cx="3061414" cy="594757"/>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572802" y="2659775"/>
            <a:ext cx="17334198" cy="3181985"/>
          </a:xfrm>
          <a:prstGeom prst="rect">
            <a:avLst/>
          </a:prstGeom>
        </p:spPr>
        <p:txBody>
          <a:bodyPr wrap="square" lIns="0" tIns="0" rIns="0" bIns="0" rtlCol="0" anchor="t">
            <a:spAutoFit/>
          </a:bodyPr>
          <a:lstStyle/>
          <a:p>
            <a:pPr>
              <a:lnSpc>
                <a:spcPts val="3639"/>
              </a:lnSpc>
            </a:pPr>
            <a:r>
              <a:rPr lang="en-US" sz="2599" dirty="0">
                <a:solidFill>
                  <a:srgbClr val="1D3752"/>
                </a:solidFill>
                <a:latin typeface="Montserrat"/>
                <a:ea typeface="Montserrat"/>
                <a:cs typeface="Montserrat"/>
                <a:sym typeface="Montserrat"/>
              </a:rPr>
              <a:t>These materials have been prepared by the Migrant Rights Centre Ireland (MRCI) for information purposes only with no guarantee as to accuracy or applicability to a particular set of circumstances. The materials are not intended and should not be considered to be legal advice. The information given may change from time to time and may be out of date. The Migrant Rights Centre Ireland disclaims any legal responsibility for the content or the accuracy of the information provided. MRCI is not a practicing law </a:t>
            </a:r>
            <a:r>
              <a:rPr lang="en-US" sz="2599" dirty="0" err="1">
                <a:solidFill>
                  <a:srgbClr val="1D3752"/>
                </a:solidFill>
                <a:latin typeface="Montserrat"/>
                <a:ea typeface="Montserrat"/>
                <a:cs typeface="Montserrat"/>
                <a:sym typeface="Montserrat"/>
              </a:rPr>
              <a:t>centre</a:t>
            </a:r>
            <a:r>
              <a:rPr lang="en-US" sz="2599" dirty="0">
                <a:solidFill>
                  <a:srgbClr val="1D3752"/>
                </a:solidFill>
                <a:latin typeface="Montserrat"/>
                <a:ea typeface="Montserrat"/>
                <a:cs typeface="Montserrat"/>
                <a:sym typeface="Montserrat"/>
              </a:rPr>
              <a:t>. </a:t>
            </a:r>
          </a:p>
          <a:p>
            <a:pPr algn="just">
              <a:lnSpc>
                <a:spcPts val="3639"/>
              </a:lnSpc>
            </a:pPr>
            <a:endParaRPr lang="en-US" sz="2599" dirty="0">
              <a:solidFill>
                <a:srgbClr val="1D3752"/>
              </a:solidFill>
              <a:latin typeface="Montserrat"/>
              <a:ea typeface="Montserrat"/>
              <a:cs typeface="Montserrat"/>
              <a:sym typeface="Montserrat"/>
            </a:endParaRPr>
          </a:p>
        </p:txBody>
      </p:sp>
      <p:sp>
        <p:nvSpPr>
          <p:cNvPr id="9" name="TextBox 9"/>
          <p:cNvSpPr txBox="1"/>
          <p:nvPr/>
        </p:nvSpPr>
        <p:spPr>
          <a:xfrm>
            <a:off x="10105244" y="222426"/>
            <a:ext cx="7442023" cy="1108710"/>
          </a:xfrm>
          <a:prstGeom prst="rect">
            <a:avLst/>
          </a:prstGeom>
        </p:spPr>
        <p:txBody>
          <a:bodyPr lIns="0" tIns="0" rIns="0" bIns="0" rtlCol="0" anchor="t">
            <a:spAutoFit/>
          </a:bodyPr>
          <a:lstStyle/>
          <a:p>
            <a:pPr algn="ctr">
              <a:lnSpc>
                <a:spcPts val="8580"/>
              </a:lnSpc>
            </a:pPr>
            <a:r>
              <a:rPr lang="en-US" sz="7800" dirty="0">
                <a:solidFill>
                  <a:srgbClr val="F9F5EF"/>
                </a:solidFill>
                <a:latin typeface="DM Serif Display"/>
                <a:ea typeface="DM Serif Display"/>
                <a:cs typeface="DM Serif Display"/>
                <a:sym typeface="DM Serif Display"/>
              </a:rPr>
              <a:t>Disclaimer</a:t>
            </a:r>
          </a:p>
        </p:txBody>
      </p:sp>
      <p:grpSp>
        <p:nvGrpSpPr>
          <p:cNvPr id="10" name="Group 10"/>
          <p:cNvGrpSpPr/>
          <p:nvPr/>
        </p:nvGrpSpPr>
        <p:grpSpPr>
          <a:xfrm>
            <a:off x="13498835" y="1331136"/>
            <a:ext cx="1184910" cy="1044126"/>
            <a:chOff x="0" y="0"/>
            <a:chExt cx="1173013" cy="1033643"/>
          </a:xfrm>
        </p:grpSpPr>
        <p:sp>
          <p:nvSpPr>
            <p:cNvPr id="11" name="Freeform 11"/>
            <p:cNvSpPr/>
            <p:nvPr/>
          </p:nvSpPr>
          <p:spPr>
            <a:xfrm>
              <a:off x="0" y="0"/>
              <a:ext cx="1173013" cy="1033643"/>
            </a:xfrm>
            <a:custGeom>
              <a:avLst/>
              <a:gdLst/>
              <a:ahLst/>
              <a:cxnLst/>
              <a:rect l="l" t="t" r="r" b="b"/>
              <a:pathLst>
                <a:path w="1173013" h="1033643">
                  <a:moveTo>
                    <a:pt x="586507" y="1033643"/>
                  </a:moveTo>
                  <a:lnTo>
                    <a:pt x="1173013" y="0"/>
                  </a:lnTo>
                  <a:lnTo>
                    <a:pt x="0" y="0"/>
                  </a:lnTo>
                  <a:lnTo>
                    <a:pt x="586507" y="1033643"/>
                  </a:lnTo>
                  <a:close/>
                </a:path>
              </a:pathLst>
            </a:custGeom>
            <a:solidFill>
              <a:srgbClr val="1D3752"/>
            </a:solidFill>
          </p:spPr>
          <p:txBody>
            <a:bodyPr/>
            <a:lstStyle/>
            <a:p>
              <a:endParaRPr lang="en-IE"/>
            </a:p>
          </p:txBody>
        </p:sp>
        <p:sp>
          <p:nvSpPr>
            <p:cNvPr id="12" name="TextBox 12"/>
            <p:cNvSpPr txBox="1"/>
            <p:nvPr/>
          </p:nvSpPr>
          <p:spPr>
            <a:xfrm>
              <a:off x="183283" y="45257"/>
              <a:ext cx="806447" cy="508481"/>
            </a:xfrm>
            <a:prstGeom prst="rect">
              <a:avLst/>
            </a:prstGeom>
          </p:spPr>
          <p:txBody>
            <a:bodyPr lIns="50800" tIns="50800" rIns="50800" bIns="50800" rtlCol="0" anchor="ctr"/>
            <a:lstStyle/>
            <a:p>
              <a:pPr algn="ctr">
                <a:lnSpc>
                  <a:spcPts val="1960"/>
                </a:lnSpc>
              </a:pPr>
              <a:endParaRPr/>
            </a:p>
          </p:txBody>
        </p:sp>
      </p:grpSp>
      <p:sp>
        <p:nvSpPr>
          <p:cNvPr id="13" name="Freeform 13"/>
          <p:cNvSpPr/>
          <p:nvPr/>
        </p:nvSpPr>
        <p:spPr>
          <a:xfrm>
            <a:off x="15420787" y="9258300"/>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2"/>
            <a:stretch>
              <a:fillRect/>
            </a:stretch>
          </a:blipFill>
        </p:spPr>
        <p:txBody>
          <a:bodyPr/>
          <a:lstStyle/>
          <a:p>
            <a:endParaRPr lang="en-I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1" y="2917193"/>
            <a:ext cx="18287999" cy="7359146"/>
            <a:chOff x="0" y="-28575"/>
            <a:chExt cx="6374902" cy="2565279"/>
          </a:xfrm>
        </p:grpSpPr>
        <p:sp>
          <p:nvSpPr>
            <p:cNvPr id="3" name="Freeform 3"/>
            <p:cNvSpPr/>
            <p:nvPr/>
          </p:nvSpPr>
          <p:spPr>
            <a:xfrm>
              <a:off x="0" y="3741"/>
              <a:ext cx="6374902" cy="2532963"/>
            </a:xfrm>
            <a:custGeom>
              <a:avLst/>
              <a:gdLst/>
              <a:ahLst/>
              <a:cxnLst/>
              <a:rect l="l" t="t" r="r" b="b"/>
              <a:pathLst>
                <a:path w="6374902" h="2532963">
                  <a:moveTo>
                    <a:pt x="0" y="0"/>
                  </a:moveTo>
                  <a:lnTo>
                    <a:pt x="6374902" y="0"/>
                  </a:lnTo>
                  <a:lnTo>
                    <a:pt x="6374902" y="2532963"/>
                  </a:lnTo>
                  <a:lnTo>
                    <a:pt x="0" y="2532963"/>
                  </a:lnTo>
                  <a:close/>
                </a:path>
              </a:pathLst>
            </a:custGeom>
            <a:solidFill>
              <a:srgbClr val="1D3752"/>
            </a:solidFill>
          </p:spPr>
          <p:txBody>
            <a:bodyPr/>
            <a:lstStyle/>
            <a:p>
              <a:endParaRPr lang="en-IE" dirty="0"/>
            </a:p>
          </p:txBody>
        </p:sp>
        <p:sp>
          <p:nvSpPr>
            <p:cNvPr id="4" name="TextBox 4"/>
            <p:cNvSpPr txBox="1"/>
            <p:nvPr/>
          </p:nvSpPr>
          <p:spPr>
            <a:xfrm>
              <a:off x="0" y="-28575"/>
              <a:ext cx="6374902" cy="2561538"/>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8319483" y="3009900"/>
            <a:ext cx="1327316" cy="804754"/>
            <a:chOff x="0" y="0"/>
            <a:chExt cx="1173013" cy="711200"/>
          </a:xfrm>
        </p:grpSpPr>
        <p:sp>
          <p:nvSpPr>
            <p:cNvPr id="6" name="Freeform 6"/>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F9F5EF"/>
            </a:solidFill>
          </p:spPr>
          <p:txBody>
            <a:bodyPr/>
            <a:lstStyle/>
            <a:p>
              <a:endParaRPr lang="en-IE"/>
            </a:p>
          </p:txBody>
        </p:sp>
        <p:sp>
          <p:nvSpPr>
            <p:cNvPr id="7" name="TextBox 7"/>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3166351" y="4031368"/>
            <a:ext cx="5153131" cy="1576201"/>
          </a:xfrm>
          <a:prstGeom prst="rect">
            <a:avLst/>
          </a:prstGeom>
        </p:spPr>
        <p:txBody>
          <a:bodyPr lIns="0" tIns="0" rIns="0" bIns="0" rtlCol="0" anchor="t">
            <a:spAutoFit/>
          </a:bodyPr>
          <a:lstStyle/>
          <a:p>
            <a:pPr>
              <a:lnSpc>
                <a:spcPts val="4199"/>
              </a:lnSpc>
            </a:pPr>
            <a:r>
              <a:rPr lang="en-GB" sz="2400" dirty="0">
                <a:solidFill>
                  <a:srgbClr val="F9F5EF"/>
                </a:solidFill>
                <a:latin typeface="Montserrat"/>
                <a:ea typeface="Montserrat"/>
                <a:cs typeface="Montserrat"/>
                <a:sym typeface="Montserrat"/>
              </a:rPr>
              <a:t>What is the Immigration Customer Service Portal? Why is it important?</a:t>
            </a:r>
            <a:endParaRPr lang="en-US" sz="2400" dirty="0">
              <a:solidFill>
                <a:srgbClr val="F9F5EF"/>
              </a:solidFill>
              <a:latin typeface="Montserrat"/>
              <a:ea typeface="Montserrat"/>
              <a:cs typeface="Montserrat"/>
              <a:sym typeface="Montserrat"/>
            </a:endParaRPr>
          </a:p>
        </p:txBody>
      </p:sp>
      <p:sp>
        <p:nvSpPr>
          <p:cNvPr id="9" name="TextBox 9"/>
          <p:cNvSpPr txBox="1"/>
          <p:nvPr/>
        </p:nvSpPr>
        <p:spPr>
          <a:xfrm>
            <a:off x="0" y="1104900"/>
            <a:ext cx="18288000" cy="1120435"/>
          </a:xfrm>
          <a:prstGeom prst="rect">
            <a:avLst/>
          </a:prstGeom>
        </p:spPr>
        <p:txBody>
          <a:bodyPr lIns="0" tIns="0" rIns="0" bIns="0" rtlCol="0" anchor="t">
            <a:spAutoFit/>
          </a:bodyPr>
          <a:lstStyle/>
          <a:p>
            <a:pPr algn="ctr">
              <a:lnSpc>
                <a:spcPts val="8580"/>
              </a:lnSpc>
            </a:pPr>
            <a:r>
              <a:rPr lang="en-US" sz="7800" dirty="0">
                <a:solidFill>
                  <a:srgbClr val="F9F5EF"/>
                </a:solidFill>
                <a:latin typeface="DM Serif Display"/>
                <a:ea typeface="DM Serif Display"/>
                <a:cs typeface="DM Serif Display"/>
                <a:sym typeface="DM Serif Display"/>
              </a:rPr>
              <a:t>Agenda</a:t>
            </a:r>
          </a:p>
        </p:txBody>
      </p:sp>
      <p:sp>
        <p:nvSpPr>
          <p:cNvPr id="10" name="TextBox 10"/>
          <p:cNvSpPr txBox="1"/>
          <p:nvPr/>
        </p:nvSpPr>
        <p:spPr>
          <a:xfrm>
            <a:off x="2438400" y="4031368"/>
            <a:ext cx="563418" cy="639727"/>
          </a:xfrm>
          <a:prstGeom prst="rect">
            <a:avLst/>
          </a:prstGeom>
        </p:spPr>
        <p:txBody>
          <a:bodyPr wrap="square"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1.</a:t>
            </a:r>
          </a:p>
        </p:txBody>
      </p:sp>
      <p:sp>
        <p:nvSpPr>
          <p:cNvPr id="13" name="TextBox 13"/>
          <p:cNvSpPr txBox="1"/>
          <p:nvPr/>
        </p:nvSpPr>
        <p:spPr>
          <a:xfrm>
            <a:off x="3166351" y="5790121"/>
            <a:ext cx="5153131" cy="1018612"/>
          </a:xfrm>
          <a:prstGeom prst="rect">
            <a:avLst/>
          </a:prstGeom>
        </p:spPr>
        <p:txBody>
          <a:bodyPr wrap="square" lIns="0" tIns="0" rIns="0" bIns="0" rtlCol="0" anchor="t">
            <a:spAutoFit/>
          </a:bodyPr>
          <a:lstStyle/>
          <a:p>
            <a:pPr>
              <a:lnSpc>
                <a:spcPts val="4199"/>
              </a:lnSpc>
            </a:pPr>
            <a:r>
              <a:rPr lang="en-GB" sz="2400" dirty="0">
                <a:solidFill>
                  <a:srgbClr val="F9F5EF"/>
                </a:solidFill>
                <a:latin typeface="Montserrat"/>
                <a:ea typeface="Montserrat"/>
                <a:cs typeface="Montserrat"/>
                <a:sym typeface="Montserrat"/>
              </a:rPr>
              <a:t>How to make an account/ID-PAL Document verification</a:t>
            </a:r>
            <a:endParaRPr lang="en-US" sz="2400" dirty="0">
              <a:solidFill>
                <a:srgbClr val="F9F5EF"/>
              </a:solidFill>
              <a:latin typeface="Montserrat"/>
              <a:ea typeface="Montserrat"/>
              <a:cs typeface="Montserrat"/>
              <a:sym typeface="Montserrat"/>
            </a:endParaRPr>
          </a:p>
        </p:txBody>
      </p:sp>
      <p:sp>
        <p:nvSpPr>
          <p:cNvPr id="14" name="TextBox 14"/>
          <p:cNvSpPr txBox="1"/>
          <p:nvPr/>
        </p:nvSpPr>
        <p:spPr>
          <a:xfrm>
            <a:off x="2438400" y="5795329"/>
            <a:ext cx="563418" cy="639727"/>
          </a:xfrm>
          <a:prstGeom prst="rect">
            <a:avLst/>
          </a:prstGeom>
        </p:spPr>
        <p:txBody>
          <a:bodyPr wrap="square"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2.</a:t>
            </a:r>
          </a:p>
        </p:txBody>
      </p:sp>
      <p:sp>
        <p:nvSpPr>
          <p:cNvPr id="17" name="TextBox 17"/>
          <p:cNvSpPr txBox="1"/>
          <p:nvPr/>
        </p:nvSpPr>
        <p:spPr>
          <a:xfrm>
            <a:off x="3158974" y="8436224"/>
            <a:ext cx="5153131" cy="1037592"/>
          </a:xfrm>
          <a:prstGeom prst="rect">
            <a:avLst/>
          </a:prstGeom>
        </p:spPr>
        <p:txBody>
          <a:bodyPr lIns="0" tIns="0" rIns="0" bIns="0" rtlCol="0" anchor="t">
            <a:spAutoFit/>
          </a:bodyPr>
          <a:lstStyle/>
          <a:p>
            <a:pPr>
              <a:lnSpc>
                <a:spcPts val="4199"/>
              </a:lnSpc>
            </a:pPr>
            <a:r>
              <a:rPr lang="en-GB" sz="2400" dirty="0">
                <a:solidFill>
                  <a:srgbClr val="F9F5EF"/>
                </a:solidFill>
                <a:latin typeface="Montserrat"/>
                <a:ea typeface="Montserrat"/>
                <a:cs typeface="Montserrat"/>
                <a:sym typeface="Montserrat"/>
              </a:rPr>
              <a:t>How to submit an application or query</a:t>
            </a:r>
            <a:endParaRPr lang="en-US" sz="2400" dirty="0">
              <a:solidFill>
                <a:srgbClr val="F9F5EF"/>
              </a:solidFill>
              <a:latin typeface="Montserrat"/>
              <a:ea typeface="Montserrat"/>
              <a:cs typeface="Montserrat"/>
              <a:sym typeface="Montserrat"/>
            </a:endParaRPr>
          </a:p>
        </p:txBody>
      </p:sp>
      <p:sp>
        <p:nvSpPr>
          <p:cNvPr id="18" name="TextBox 18"/>
          <p:cNvSpPr txBox="1"/>
          <p:nvPr/>
        </p:nvSpPr>
        <p:spPr>
          <a:xfrm>
            <a:off x="2438400" y="7052813"/>
            <a:ext cx="563418" cy="639727"/>
          </a:xfrm>
          <a:prstGeom prst="rect">
            <a:avLst/>
          </a:prstGeom>
        </p:spPr>
        <p:txBody>
          <a:bodyPr wrap="square"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3.</a:t>
            </a:r>
          </a:p>
        </p:txBody>
      </p:sp>
      <p:grpSp>
        <p:nvGrpSpPr>
          <p:cNvPr id="19" name="Group 19"/>
          <p:cNvGrpSpPr/>
          <p:nvPr/>
        </p:nvGrpSpPr>
        <p:grpSpPr>
          <a:xfrm>
            <a:off x="0" y="3020561"/>
            <a:ext cx="1028700" cy="7305629"/>
            <a:chOff x="0" y="0"/>
            <a:chExt cx="358588" cy="2546625"/>
          </a:xfrm>
        </p:grpSpPr>
        <p:sp>
          <p:nvSpPr>
            <p:cNvPr id="20" name="Freeform 20"/>
            <p:cNvSpPr/>
            <p:nvPr/>
          </p:nvSpPr>
          <p:spPr>
            <a:xfrm>
              <a:off x="0" y="0"/>
              <a:ext cx="358588" cy="2546625"/>
            </a:xfrm>
            <a:custGeom>
              <a:avLst/>
              <a:gdLst/>
              <a:ahLst/>
              <a:cxnLst/>
              <a:rect l="l" t="t" r="r" b="b"/>
              <a:pathLst>
                <a:path w="358588" h="2546625">
                  <a:moveTo>
                    <a:pt x="0" y="0"/>
                  </a:moveTo>
                  <a:lnTo>
                    <a:pt x="358588" y="0"/>
                  </a:lnTo>
                  <a:lnTo>
                    <a:pt x="358588" y="2546625"/>
                  </a:lnTo>
                  <a:lnTo>
                    <a:pt x="0" y="2546625"/>
                  </a:lnTo>
                  <a:close/>
                </a:path>
              </a:pathLst>
            </a:custGeom>
            <a:solidFill>
              <a:srgbClr val="F9F5EF"/>
            </a:solidFill>
          </p:spPr>
          <p:txBody>
            <a:bodyPr/>
            <a:lstStyle/>
            <a:p>
              <a:endParaRPr lang="en-IE"/>
            </a:p>
          </p:txBody>
        </p:sp>
        <p:sp>
          <p:nvSpPr>
            <p:cNvPr id="21" name="TextBox 21"/>
            <p:cNvSpPr txBox="1"/>
            <p:nvPr/>
          </p:nvSpPr>
          <p:spPr>
            <a:xfrm>
              <a:off x="0" y="-28575"/>
              <a:ext cx="358588" cy="2575200"/>
            </a:xfrm>
            <a:prstGeom prst="rect">
              <a:avLst/>
            </a:prstGeom>
          </p:spPr>
          <p:txBody>
            <a:bodyPr lIns="50800" tIns="50800" rIns="50800" bIns="50800" rtlCol="0" anchor="ctr"/>
            <a:lstStyle/>
            <a:p>
              <a:pPr algn="ctr">
                <a:lnSpc>
                  <a:spcPts val="1960"/>
                </a:lnSpc>
              </a:pPr>
              <a:endParaRPr/>
            </a:p>
          </p:txBody>
        </p:sp>
      </p:grpSp>
      <p:sp>
        <p:nvSpPr>
          <p:cNvPr id="22" name="TextBox 22"/>
          <p:cNvSpPr txBox="1"/>
          <p:nvPr/>
        </p:nvSpPr>
        <p:spPr>
          <a:xfrm>
            <a:off x="11678460" y="3950530"/>
            <a:ext cx="5153131" cy="1037592"/>
          </a:xfrm>
          <a:prstGeom prst="rect">
            <a:avLst/>
          </a:prstGeom>
        </p:spPr>
        <p:txBody>
          <a:bodyPr lIns="0" tIns="0" rIns="0" bIns="0" rtlCol="0" anchor="t">
            <a:spAutoFit/>
          </a:bodyPr>
          <a:lstStyle/>
          <a:p>
            <a:pPr>
              <a:lnSpc>
                <a:spcPts val="4199"/>
              </a:lnSpc>
            </a:pPr>
            <a:r>
              <a:rPr lang="en-GB" sz="2400" dirty="0">
                <a:solidFill>
                  <a:srgbClr val="F9F5EF"/>
                </a:solidFill>
                <a:latin typeface="Montserrat"/>
                <a:ea typeface="Montserrat"/>
                <a:cs typeface="Montserrat"/>
                <a:sym typeface="Montserrat"/>
              </a:rPr>
              <a:t>Check the status of an application</a:t>
            </a:r>
            <a:endParaRPr lang="en-US" sz="2400" dirty="0">
              <a:solidFill>
                <a:srgbClr val="F9F5EF"/>
              </a:solidFill>
              <a:latin typeface="Montserrat"/>
              <a:ea typeface="Montserrat"/>
              <a:cs typeface="Montserrat"/>
              <a:sym typeface="Montserrat"/>
            </a:endParaRPr>
          </a:p>
        </p:txBody>
      </p:sp>
      <p:sp>
        <p:nvSpPr>
          <p:cNvPr id="23" name="TextBox 23"/>
          <p:cNvSpPr txBox="1"/>
          <p:nvPr/>
        </p:nvSpPr>
        <p:spPr>
          <a:xfrm>
            <a:off x="2438400" y="8436224"/>
            <a:ext cx="563418" cy="639727"/>
          </a:xfrm>
          <a:prstGeom prst="rect">
            <a:avLst/>
          </a:prstGeom>
        </p:spPr>
        <p:txBody>
          <a:bodyPr wrap="square"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4.</a:t>
            </a:r>
          </a:p>
        </p:txBody>
      </p:sp>
      <p:sp>
        <p:nvSpPr>
          <p:cNvPr id="26" name="TextBox 26"/>
          <p:cNvSpPr txBox="1"/>
          <p:nvPr/>
        </p:nvSpPr>
        <p:spPr>
          <a:xfrm>
            <a:off x="3158975" y="7052812"/>
            <a:ext cx="5153131" cy="1557221"/>
          </a:xfrm>
          <a:prstGeom prst="rect">
            <a:avLst/>
          </a:prstGeom>
        </p:spPr>
        <p:txBody>
          <a:bodyPr lIns="0" tIns="0" rIns="0" bIns="0" rtlCol="0" anchor="t">
            <a:spAutoFit/>
          </a:bodyPr>
          <a:lstStyle/>
          <a:p>
            <a:pPr>
              <a:lnSpc>
                <a:spcPts val="4199"/>
              </a:lnSpc>
            </a:pPr>
            <a:r>
              <a:rPr lang="en-GB" sz="2400" dirty="0">
                <a:solidFill>
                  <a:srgbClr val="F9F5EF"/>
                </a:solidFill>
                <a:latin typeface="Montserrat"/>
                <a:ea typeface="Montserrat"/>
                <a:cs typeface="Montserrat"/>
                <a:sym typeface="Montserrat"/>
              </a:rPr>
              <a:t>Making a first-time immigration registration appointment</a:t>
            </a:r>
          </a:p>
          <a:p>
            <a:pPr>
              <a:lnSpc>
                <a:spcPts val="4199"/>
              </a:lnSpc>
            </a:pPr>
            <a:endParaRPr lang="en-US" sz="2400" dirty="0">
              <a:solidFill>
                <a:srgbClr val="F9F5EF"/>
              </a:solidFill>
              <a:latin typeface="Montserrat"/>
              <a:ea typeface="Montserrat"/>
              <a:cs typeface="Montserrat"/>
              <a:sym typeface="Montserrat"/>
            </a:endParaRPr>
          </a:p>
        </p:txBody>
      </p:sp>
      <p:sp>
        <p:nvSpPr>
          <p:cNvPr id="27" name="TextBox 27"/>
          <p:cNvSpPr txBox="1"/>
          <p:nvPr/>
        </p:nvSpPr>
        <p:spPr>
          <a:xfrm>
            <a:off x="10820399" y="4031368"/>
            <a:ext cx="713169" cy="639727"/>
          </a:xfrm>
          <a:prstGeom prst="rect">
            <a:avLst/>
          </a:prstGeom>
        </p:spPr>
        <p:txBody>
          <a:bodyPr wrap="square"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5.</a:t>
            </a:r>
          </a:p>
        </p:txBody>
      </p:sp>
      <p:sp>
        <p:nvSpPr>
          <p:cNvPr id="28" name="TextBox 28"/>
          <p:cNvSpPr txBox="1"/>
          <p:nvPr/>
        </p:nvSpPr>
        <p:spPr>
          <a:xfrm>
            <a:off x="11678460" y="5790121"/>
            <a:ext cx="5153131" cy="480003"/>
          </a:xfrm>
          <a:prstGeom prst="rect">
            <a:avLst/>
          </a:prstGeom>
        </p:spPr>
        <p:txBody>
          <a:bodyPr lIns="0" tIns="0" rIns="0" bIns="0" rtlCol="0" anchor="t">
            <a:spAutoFit/>
          </a:bodyPr>
          <a:lstStyle/>
          <a:p>
            <a:pPr>
              <a:lnSpc>
                <a:spcPts val="4199"/>
              </a:lnSpc>
            </a:pPr>
            <a:r>
              <a:rPr lang="en-GB" sz="2400" dirty="0">
                <a:solidFill>
                  <a:srgbClr val="F9F5EF"/>
                </a:solidFill>
                <a:latin typeface="Montserrat"/>
                <a:ea typeface="Montserrat"/>
                <a:cs typeface="Montserrat"/>
                <a:sym typeface="Montserrat"/>
              </a:rPr>
              <a:t>Useful Tips and Known Issues</a:t>
            </a:r>
            <a:endParaRPr lang="en-US" sz="2400" dirty="0">
              <a:solidFill>
                <a:srgbClr val="F9F5EF"/>
              </a:solidFill>
              <a:latin typeface="Montserrat"/>
              <a:ea typeface="Montserrat"/>
              <a:cs typeface="Montserrat"/>
              <a:sym typeface="Montserrat"/>
            </a:endParaRPr>
          </a:p>
        </p:txBody>
      </p:sp>
      <p:sp>
        <p:nvSpPr>
          <p:cNvPr id="29" name="TextBox 29"/>
          <p:cNvSpPr txBox="1"/>
          <p:nvPr/>
        </p:nvSpPr>
        <p:spPr>
          <a:xfrm>
            <a:off x="10820399" y="5795329"/>
            <a:ext cx="713170" cy="639727"/>
          </a:xfrm>
          <a:prstGeom prst="rect">
            <a:avLst/>
          </a:prstGeom>
        </p:spPr>
        <p:txBody>
          <a:bodyPr wrap="square"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6.</a:t>
            </a:r>
          </a:p>
        </p:txBody>
      </p:sp>
      <p:sp>
        <p:nvSpPr>
          <p:cNvPr id="32" name="Freeform 32"/>
          <p:cNvSpPr/>
          <p:nvPr/>
        </p:nvSpPr>
        <p:spPr>
          <a:xfrm>
            <a:off x="15511636" y="9258300"/>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E503771-B671-0460-6726-E73A54C42A0A}"/>
              </a:ext>
            </a:extLst>
          </p:cNvPr>
          <p:cNvPicPr>
            <a:picLocks noChangeAspect="1"/>
          </p:cNvPicPr>
          <p:nvPr/>
        </p:nvPicPr>
        <p:blipFill>
          <a:blip r:embed="rId2"/>
          <a:stretch>
            <a:fillRect/>
          </a:stretch>
        </p:blipFill>
        <p:spPr>
          <a:xfrm>
            <a:off x="527162" y="2287535"/>
            <a:ext cx="17233675" cy="6038912"/>
          </a:xfrm>
          <a:prstGeom prst="rect">
            <a:avLst/>
          </a:prstGeom>
          <a:ln w="57150">
            <a:noFill/>
          </a:ln>
        </p:spPr>
      </p:pic>
      <p:grpSp>
        <p:nvGrpSpPr>
          <p:cNvPr id="2" name="Group 2"/>
          <p:cNvGrpSpPr/>
          <p:nvPr/>
        </p:nvGrpSpPr>
        <p:grpSpPr>
          <a:xfrm>
            <a:off x="0" y="-1"/>
            <a:ext cx="17401969" cy="1941195"/>
            <a:chOff x="0" y="0"/>
            <a:chExt cx="4070932" cy="592224"/>
          </a:xfrm>
        </p:grpSpPr>
        <p:sp>
          <p:nvSpPr>
            <p:cNvPr id="3" name="Freeform 3"/>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dirty="0"/>
            </a:p>
          </p:txBody>
        </p:sp>
        <p:sp>
          <p:nvSpPr>
            <p:cNvPr id="4" name="TextBox 4"/>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p:cNvSpPr txBox="1"/>
          <p:nvPr/>
        </p:nvSpPr>
        <p:spPr>
          <a:xfrm>
            <a:off x="381000" y="-230826"/>
            <a:ext cx="15704901" cy="2080441"/>
          </a:xfrm>
          <a:prstGeom prst="rect">
            <a:avLst/>
          </a:prstGeom>
        </p:spPr>
        <p:txBody>
          <a:bodyPr wrap="square" lIns="0" tIns="0" rIns="0" bIns="0" rtlCol="0" anchor="t">
            <a:spAutoFit/>
          </a:bodyPr>
          <a:lstStyle/>
          <a:p>
            <a:pPr marL="742950" indent="-742950">
              <a:lnSpc>
                <a:spcPts val="8580"/>
              </a:lnSpc>
              <a:buAutoNum type="arabicPeriod"/>
            </a:pPr>
            <a:r>
              <a:rPr lang="en-GB" sz="4400" dirty="0">
                <a:solidFill>
                  <a:srgbClr val="F9F5EF"/>
                </a:solidFill>
                <a:latin typeface="DM Serif Display"/>
                <a:ea typeface="DM Serif Display"/>
                <a:cs typeface="DM Serif Display"/>
                <a:sym typeface="DM Serif Display"/>
              </a:rPr>
              <a:t>What is the Immigration Customer Service Portal?             Why is it important?</a:t>
            </a:r>
          </a:p>
        </p:txBody>
      </p:sp>
      <p:sp>
        <p:nvSpPr>
          <p:cNvPr id="9" name="AutoShape 9"/>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p:cNvGrpSpPr/>
          <p:nvPr/>
        </p:nvGrpSpPr>
        <p:grpSpPr>
          <a:xfrm rot="5400000">
            <a:off x="15925548" y="464774"/>
            <a:ext cx="1928884" cy="1023957"/>
            <a:chOff x="0" y="0"/>
            <a:chExt cx="1173013" cy="711200"/>
          </a:xfrm>
        </p:grpSpPr>
        <p:sp>
          <p:nvSpPr>
            <p:cNvPr id="11" name="Freeform 11"/>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2" name="TextBox 12"/>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3"/>
            <a:stretch>
              <a:fillRect/>
            </a:stretch>
          </a:blipFill>
        </p:spPr>
        <p:txBody>
          <a:bodyPr/>
          <a:lstStyle/>
          <a:p>
            <a:endParaRPr lang="en-I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7CCB5FBC-D5D7-D49A-D2C0-985BD93D8B0D}"/>
            </a:ext>
          </a:extLst>
        </p:cNvPr>
        <p:cNvGrpSpPr/>
        <p:nvPr/>
      </p:nvGrpSpPr>
      <p:grpSpPr>
        <a:xfrm>
          <a:off x="0" y="0"/>
          <a:ext cx="0" cy="0"/>
          <a:chOff x="0" y="0"/>
          <a:chExt cx="0" cy="0"/>
        </a:xfrm>
      </p:grpSpPr>
      <p:grpSp>
        <p:nvGrpSpPr>
          <p:cNvPr id="15" name="Group 2">
            <a:extLst>
              <a:ext uri="{FF2B5EF4-FFF2-40B4-BE49-F238E27FC236}">
                <a16:creationId xmlns:a16="http://schemas.microsoft.com/office/drawing/2014/main" id="{C656795B-6DA9-DB93-A8BC-FCB893CF0088}"/>
              </a:ext>
            </a:extLst>
          </p:cNvPr>
          <p:cNvGrpSpPr/>
          <p:nvPr/>
        </p:nvGrpSpPr>
        <p:grpSpPr>
          <a:xfrm>
            <a:off x="0" y="-1"/>
            <a:ext cx="17401969" cy="1941195"/>
            <a:chOff x="0" y="0"/>
            <a:chExt cx="4070932" cy="592224"/>
          </a:xfrm>
        </p:grpSpPr>
        <p:sp>
          <p:nvSpPr>
            <p:cNvPr id="16" name="Freeform 3">
              <a:extLst>
                <a:ext uri="{FF2B5EF4-FFF2-40B4-BE49-F238E27FC236}">
                  <a16:creationId xmlns:a16="http://schemas.microsoft.com/office/drawing/2014/main" id="{26CCAE28-612F-89DE-2139-DF1588F7B71A}"/>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dirty="0"/>
            </a:p>
          </p:txBody>
        </p:sp>
        <p:sp>
          <p:nvSpPr>
            <p:cNvPr id="17" name="TextBox 4">
              <a:extLst>
                <a:ext uri="{FF2B5EF4-FFF2-40B4-BE49-F238E27FC236}">
                  <a16:creationId xmlns:a16="http://schemas.microsoft.com/office/drawing/2014/main" id="{2A1C70B9-89DD-BEC8-23E9-89402602B009}"/>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7" name="TextBox 7">
            <a:extLst>
              <a:ext uri="{FF2B5EF4-FFF2-40B4-BE49-F238E27FC236}">
                <a16:creationId xmlns:a16="http://schemas.microsoft.com/office/drawing/2014/main" id="{6D9693D7-AAA8-C6D8-1DB6-AC14C4ED87FD}"/>
              </a:ext>
            </a:extLst>
          </p:cNvPr>
          <p:cNvSpPr txBox="1"/>
          <p:nvPr/>
        </p:nvSpPr>
        <p:spPr>
          <a:xfrm>
            <a:off x="1028700" y="2534720"/>
            <a:ext cx="16230600" cy="8276946"/>
          </a:xfrm>
          <a:prstGeom prst="rect">
            <a:avLst/>
          </a:prstGeom>
        </p:spPr>
        <p:txBody>
          <a:bodyPr lIns="0" tIns="0" rIns="0" bIns="0" rtlCol="0" anchor="t">
            <a:spAutoFit/>
          </a:bodyPr>
          <a:lstStyle/>
          <a:p>
            <a:pPr algn="just">
              <a:lnSpc>
                <a:spcPts val="3640"/>
              </a:lnSpc>
            </a:pPr>
            <a:r>
              <a:rPr lang="en-US" sz="2800" dirty="0">
                <a:solidFill>
                  <a:srgbClr val="F9F5EF"/>
                </a:solidFill>
                <a:latin typeface="Montserrat"/>
                <a:ea typeface="Montserrat"/>
                <a:cs typeface="Montserrat"/>
                <a:sym typeface="Montserrat"/>
              </a:rPr>
              <a:t>Allows Users To:</a:t>
            </a:r>
          </a:p>
          <a:p>
            <a:pPr algn="just">
              <a:lnSpc>
                <a:spcPts val="3640"/>
              </a:lnSpc>
            </a:pPr>
            <a:endParaRPr lang="en-US" sz="28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US" sz="2800" dirty="0">
                <a:solidFill>
                  <a:srgbClr val="F9F5EF"/>
                </a:solidFill>
                <a:latin typeface="Montserrat"/>
                <a:ea typeface="Montserrat"/>
                <a:cs typeface="Montserrat"/>
                <a:sym typeface="Montserrat"/>
              </a:rPr>
              <a:t>Book a first-time registration appointment (no more call option available).</a:t>
            </a:r>
          </a:p>
          <a:p>
            <a:pPr algn="just">
              <a:lnSpc>
                <a:spcPts val="3640"/>
              </a:lnSpc>
            </a:pPr>
            <a:endParaRPr lang="en-US" sz="28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US" sz="2800" dirty="0">
                <a:solidFill>
                  <a:srgbClr val="F9F5EF"/>
                </a:solidFill>
                <a:latin typeface="Montserrat"/>
                <a:ea typeface="Montserrat"/>
                <a:cs typeface="Montserrat"/>
                <a:sym typeface="Montserrat"/>
              </a:rPr>
              <a:t>Submit applications to the Department of Justice (i.e. Reactivation, Change of Status) .</a:t>
            </a:r>
          </a:p>
          <a:p>
            <a:pPr marL="457200" indent="-457200" algn="just">
              <a:lnSpc>
                <a:spcPts val="3640"/>
              </a:lnSpc>
              <a:buFont typeface="Arial" panose="020B0604020202020204" pitchFamily="34" charset="0"/>
              <a:buChar char="•"/>
            </a:pPr>
            <a:endParaRPr lang="en-US" sz="28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US" sz="2800" dirty="0">
                <a:solidFill>
                  <a:srgbClr val="F9F5EF"/>
                </a:solidFill>
                <a:latin typeface="Montserrat"/>
                <a:ea typeface="Montserrat"/>
                <a:cs typeface="Montserrat"/>
                <a:sym typeface="Montserrat"/>
              </a:rPr>
              <a:t>Check the status of existing applications.</a:t>
            </a:r>
          </a:p>
          <a:p>
            <a:pPr marL="457200" indent="-457200" algn="just">
              <a:lnSpc>
                <a:spcPts val="3640"/>
              </a:lnSpc>
              <a:buFont typeface="Arial" panose="020B0604020202020204" pitchFamily="34" charset="0"/>
              <a:buChar char="•"/>
            </a:pPr>
            <a:endParaRPr lang="en-US" sz="28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US" sz="2800" dirty="0">
                <a:solidFill>
                  <a:srgbClr val="F9F5EF"/>
                </a:solidFill>
                <a:latin typeface="Montserrat"/>
                <a:ea typeface="Montserrat"/>
                <a:cs typeface="Montserrat"/>
                <a:sym typeface="Montserrat"/>
              </a:rPr>
              <a:t>Submit queries and communicate with all immigration divisions(replaces individual emails for each).</a:t>
            </a:r>
          </a:p>
          <a:p>
            <a:pPr marL="457200" indent="-457200" algn="just">
              <a:lnSpc>
                <a:spcPts val="3640"/>
              </a:lnSpc>
              <a:buFont typeface="Arial" panose="020B0604020202020204" pitchFamily="34" charset="0"/>
              <a:buChar char="•"/>
            </a:pPr>
            <a:endParaRPr lang="en-US" sz="28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US" sz="2800" b="1" dirty="0">
                <a:solidFill>
                  <a:srgbClr val="F9F5EF"/>
                </a:solidFill>
                <a:latin typeface="Montserrat"/>
                <a:ea typeface="Montserrat"/>
                <a:cs typeface="Montserrat"/>
                <a:sym typeface="Montserrat"/>
              </a:rPr>
              <a:t>ISD/INIS website still used to renew IRP cards, apply for citizenship and others.</a:t>
            </a: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algn="just">
              <a:lnSpc>
                <a:spcPts val="3640"/>
              </a:lnSpc>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p:txBody>
      </p:sp>
      <p:sp>
        <p:nvSpPr>
          <p:cNvPr id="9" name="AutoShape 9">
            <a:extLst>
              <a:ext uri="{FF2B5EF4-FFF2-40B4-BE49-F238E27FC236}">
                <a16:creationId xmlns:a16="http://schemas.microsoft.com/office/drawing/2014/main" id="{7333AA3B-11B4-060F-99FD-69CA77559C63}"/>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sp>
        <p:nvSpPr>
          <p:cNvPr id="13" name="Freeform 13">
            <a:extLst>
              <a:ext uri="{FF2B5EF4-FFF2-40B4-BE49-F238E27FC236}">
                <a16:creationId xmlns:a16="http://schemas.microsoft.com/office/drawing/2014/main" id="{E3A7F805-8B91-90BD-3DFF-DC74EF678DAF}"/>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grpSp>
        <p:nvGrpSpPr>
          <p:cNvPr id="18" name="Group 10">
            <a:extLst>
              <a:ext uri="{FF2B5EF4-FFF2-40B4-BE49-F238E27FC236}">
                <a16:creationId xmlns:a16="http://schemas.microsoft.com/office/drawing/2014/main" id="{47049E48-5E20-C6DF-0878-4ECC981D0ABE}"/>
              </a:ext>
            </a:extLst>
          </p:cNvPr>
          <p:cNvGrpSpPr/>
          <p:nvPr/>
        </p:nvGrpSpPr>
        <p:grpSpPr>
          <a:xfrm rot="5400000">
            <a:off x="15925548" y="464774"/>
            <a:ext cx="1928884" cy="1023957"/>
            <a:chOff x="0" y="0"/>
            <a:chExt cx="1173013" cy="711200"/>
          </a:xfrm>
        </p:grpSpPr>
        <p:sp>
          <p:nvSpPr>
            <p:cNvPr id="19" name="Freeform 11">
              <a:extLst>
                <a:ext uri="{FF2B5EF4-FFF2-40B4-BE49-F238E27FC236}">
                  <a16:creationId xmlns:a16="http://schemas.microsoft.com/office/drawing/2014/main" id="{5E21A6EF-5A19-06B1-A56F-B736AE699A39}"/>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20" name="TextBox 12">
              <a:extLst>
                <a:ext uri="{FF2B5EF4-FFF2-40B4-BE49-F238E27FC236}">
                  <a16:creationId xmlns:a16="http://schemas.microsoft.com/office/drawing/2014/main" id="{690C353D-5DA9-9266-8F98-42D45AE1F232}"/>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21" name="TextBox 6">
            <a:extLst>
              <a:ext uri="{FF2B5EF4-FFF2-40B4-BE49-F238E27FC236}">
                <a16:creationId xmlns:a16="http://schemas.microsoft.com/office/drawing/2014/main" id="{27E7F489-910E-64D8-4A36-F8418B598C3B}"/>
              </a:ext>
            </a:extLst>
          </p:cNvPr>
          <p:cNvSpPr txBox="1"/>
          <p:nvPr/>
        </p:nvSpPr>
        <p:spPr>
          <a:xfrm>
            <a:off x="381000" y="-230826"/>
            <a:ext cx="15704901" cy="2080441"/>
          </a:xfrm>
          <a:prstGeom prst="rect">
            <a:avLst/>
          </a:prstGeom>
        </p:spPr>
        <p:txBody>
          <a:bodyPr wrap="square" lIns="0" tIns="0" rIns="0" bIns="0" rtlCol="0" anchor="t">
            <a:spAutoFit/>
          </a:bodyPr>
          <a:lstStyle/>
          <a:p>
            <a:pPr marL="742950" indent="-742950">
              <a:lnSpc>
                <a:spcPts val="8580"/>
              </a:lnSpc>
              <a:buAutoNum type="arabicPeriod"/>
            </a:pPr>
            <a:r>
              <a:rPr lang="en-GB" sz="4400" dirty="0">
                <a:solidFill>
                  <a:srgbClr val="F9F5EF"/>
                </a:solidFill>
                <a:latin typeface="DM Serif Display"/>
                <a:ea typeface="DM Serif Display"/>
                <a:cs typeface="DM Serif Display"/>
                <a:sym typeface="DM Serif Display"/>
              </a:rPr>
              <a:t>What is the Immigration Customer Service Portal?             Why is it important?</a:t>
            </a:r>
          </a:p>
        </p:txBody>
      </p:sp>
    </p:spTree>
    <p:extLst>
      <p:ext uri="{BB962C8B-B14F-4D97-AF65-F5344CB8AC3E}">
        <p14:creationId xmlns:p14="http://schemas.microsoft.com/office/powerpoint/2010/main" val="299455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923272BE-7F4B-2CB9-AACD-95AFE56469E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79C8D01-2F32-5E14-3070-26919E618CB1}"/>
              </a:ext>
            </a:extLst>
          </p:cNvPr>
          <p:cNvGrpSpPr/>
          <p:nvPr/>
        </p:nvGrpSpPr>
        <p:grpSpPr>
          <a:xfrm>
            <a:off x="0" y="-1"/>
            <a:ext cx="13792200" cy="1445105"/>
            <a:chOff x="0" y="0"/>
            <a:chExt cx="4070932" cy="592224"/>
          </a:xfrm>
        </p:grpSpPr>
        <p:sp>
          <p:nvSpPr>
            <p:cNvPr id="3" name="Freeform 3">
              <a:extLst>
                <a:ext uri="{FF2B5EF4-FFF2-40B4-BE49-F238E27FC236}">
                  <a16:creationId xmlns:a16="http://schemas.microsoft.com/office/drawing/2014/main" id="{747B8525-C265-9B05-38DA-5ABF8BCE8702}"/>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dirty="0"/>
            </a:p>
          </p:txBody>
        </p:sp>
        <p:sp>
          <p:nvSpPr>
            <p:cNvPr id="4" name="TextBox 4">
              <a:extLst>
                <a:ext uri="{FF2B5EF4-FFF2-40B4-BE49-F238E27FC236}">
                  <a16:creationId xmlns:a16="http://schemas.microsoft.com/office/drawing/2014/main" id="{57617AF6-70F3-C579-CD65-9DBC3CBCE209}"/>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08C160B1-E36C-EDC0-9E3F-A2C461E0C44A}"/>
              </a:ext>
            </a:extLst>
          </p:cNvPr>
          <p:cNvSpPr txBox="1"/>
          <p:nvPr/>
        </p:nvSpPr>
        <p:spPr>
          <a:xfrm>
            <a:off x="173821" y="338385"/>
            <a:ext cx="12420600" cy="677108"/>
          </a:xfrm>
          <a:prstGeom prst="rect">
            <a:avLst/>
          </a:prstGeom>
        </p:spPr>
        <p:txBody>
          <a:bodyPr wrap="square" lIns="0" tIns="0" rIns="0" bIns="0" rtlCol="0" anchor="t">
            <a:spAutoFit/>
          </a:bodyPr>
          <a:lstStyle/>
          <a:p>
            <a:r>
              <a:rPr lang="en-US" sz="4400" dirty="0">
                <a:solidFill>
                  <a:srgbClr val="F9F5EF"/>
                </a:solidFill>
                <a:latin typeface="DM Serif Display"/>
                <a:ea typeface="DM Serif Display"/>
                <a:cs typeface="DM Serif Display"/>
                <a:sym typeface="DM Serif Display"/>
              </a:rPr>
              <a:t>2. </a:t>
            </a:r>
            <a:r>
              <a:rPr lang="en-GB" sz="4400" dirty="0">
                <a:solidFill>
                  <a:schemeClr val="bg1"/>
                </a:solidFill>
                <a:latin typeface="DM Serif Display"/>
                <a:ea typeface="DM Serif Display"/>
                <a:cs typeface="DM Serif Display"/>
                <a:sym typeface="DM Serif Display"/>
              </a:rPr>
              <a:t>How To Make An Account/ID-PAL Verification</a:t>
            </a:r>
          </a:p>
        </p:txBody>
      </p:sp>
      <p:sp>
        <p:nvSpPr>
          <p:cNvPr id="9" name="AutoShape 9">
            <a:extLst>
              <a:ext uri="{FF2B5EF4-FFF2-40B4-BE49-F238E27FC236}">
                <a16:creationId xmlns:a16="http://schemas.microsoft.com/office/drawing/2014/main" id="{36E8C83B-4C1A-5F37-63DE-6307BE0DE747}"/>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9A16FD56-1A9F-0977-B9BC-2B9F0BB39A04}"/>
              </a:ext>
            </a:extLst>
          </p:cNvPr>
          <p:cNvGrpSpPr/>
          <p:nvPr/>
        </p:nvGrpSpPr>
        <p:grpSpPr>
          <a:xfrm rot="5400000">
            <a:off x="12563823" y="216729"/>
            <a:ext cx="1432796" cy="1023957"/>
            <a:chOff x="0" y="0"/>
            <a:chExt cx="1173013" cy="711200"/>
          </a:xfrm>
        </p:grpSpPr>
        <p:sp>
          <p:nvSpPr>
            <p:cNvPr id="11" name="Freeform 11">
              <a:extLst>
                <a:ext uri="{FF2B5EF4-FFF2-40B4-BE49-F238E27FC236}">
                  <a16:creationId xmlns:a16="http://schemas.microsoft.com/office/drawing/2014/main" id="{FCD7E38C-52DE-FFF2-3089-C10F606A5C5C}"/>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2" name="TextBox 12">
              <a:extLst>
                <a:ext uri="{FF2B5EF4-FFF2-40B4-BE49-F238E27FC236}">
                  <a16:creationId xmlns:a16="http://schemas.microsoft.com/office/drawing/2014/main" id="{983D7EDE-D0A6-0BB2-B945-BAFF17A3EF09}"/>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73F1B215-9F8E-43D8-7627-739A730156E5}"/>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5" name="TextBox 9">
            <a:extLst>
              <a:ext uri="{FF2B5EF4-FFF2-40B4-BE49-F238E27FC236}">
                <a16:creationId xmlns:a16="http://schemas.microsoft.com/office/drawing/2014/main" id="{9A59D204-A365-BEB4-5299-84B832FEB81F}"/>
              </a:ext>
            </a:extLst>
          </p:cNvPr>
          <p:cNvSpPr txBox="1"/>
          <p:nvPr/>
        </p:nvSpPr>
        <p:spPr>
          <a:xfrm>
            <a:off x="8262902" y="1627218"/>
            <a:ext cx="8976752" cy="7815281"/>
          </a:xfrm>
          <a:prstGeom prst="rect">
            <a:avLst/>
          </a:prstGeom>
        </p:spPr>
        <p:txBody>
          <a:bodyPr lIns="0" tIns="0" rIns="0" bIns="0" rtlCol="0" anchor="t">
            <a:spAutoFit/>
          </a:bodyPr>
          <a:lstStyle/>
          <a:p>
            <a:pPr marL="457200" marR="0" lvl="0" indent="-457200" defTabSz="914400" rtl="0" eaLnBrk="1" fontAlgn="auto" latinLnBrk="0" hangingPunct="1">
              <a:lnSpc>
                <a:spcPts val="3639"/>
              </a:lnSpc>
              <a:spcBef>
                <a:spcPts val="0"/>
              </a:spcBef>
              <a:spcAft>
                <a:spcPts val="0"/>
              </a:spcAft>
              <a:buClrTx/>
              <a:buSzTx/>
              <a:buFont typeface="Arial" panose="020B0604020202020204" pitchFamily="34" charset="0"/>
              <a:buChar char="•"/>
              <a:tabLst/>
              <a:defRPr/>
            </a:pPr>
            <a:r>
              <a:rPr kumimoji="0" lang="en-US" sz="2599" b="0" i="0" u="none" strike="noStrike" kern="1200" cap="none" spc="0" normalizeH="0" baseline="0" noProof="0" dirty="0">
                <a:ln>
                  <a:noFill/>
                </a:ln>
                <a:solidFill>
                  <a:srgbClr val="F9F5EF"/>
                </a:solidFill>
                <a:effectLst/>
                <a:uLnTx/>
                <a:uFillTx/>
                <a:latin typeface="Montserrat"/>
                <a:ea typeface="Montserrat"/>
                <a:cs typeface="Montserrat"/>
                <a:sym typeface="Montserrat"/>
              </a:rPr>
              <a:t>Open the Customer Service Portal: </a:t>
            </a:r>
            <a:r>
              <a:rPr kumimoji="0" lang="en-US" sz="2599" b="0" i="0" u="none" strike="noStrike" kern="1200" cap="none" spc="0" normalizeH="0" baseline="0" noProof="0" dirty="0">
                <a:ln>
                  <a:noFill/>
                </a:ln>
                <a:solidFill>
                  <a:schemeClr val="bg1"/>
                </a:solidFill>
                <a:effectLst/>
                <a:uLnTx/>
                <a:uFillTx/>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https://portal.irishimmigration.ie/en/</a:t>
            </a:r>
            <a:endParaRPr kumimoji="0" lang="en-US" sz="2599" b="0" i="0" u="none" strike="noStrike" kern="1200" cap="none" spc="0" normalizeH="0" baseline="0" noProof="0" dirty="0">
              <a:ln>
                <a:noFill/>
              </a:ln>
              <a:solidFill>
                <a:schemeClr val="bg1"/>
              </a:solidFill>
              <a:effectLst/>
              <a:uLnTx/>
              <a:uFillTx/>
              <a:latin typeface="Montserrat"/>
              <a:ea typeface="Montserrat"/>
              <a:cs typeface="Montserrat"/>
              <a:sym typeface="Montserrat"/>
            </a:endParaRPr>
          </a:p>
          <a:p>
            <a:pPr marL="457200" marR="0" lvl="0" indent="-457200" defTabSz="914400" rtl="0" eaLnBrk="1" fontAlgn="auto" latinLnBrk="0" hangingPunct="1">
              <a:lnSpc>
                <a:spcPts val="3639"/>
              </a:lnSpc>
              <a:spcBef>
                <a:spcPts val="0"/>
              </a:spcBef>
              <a:spcAft>
                <a:spcPts val="0"/>
              </a:spcAft>
              <a:buClrTx/>
              <a:buSzTx/>
              <a:buFont typeface="Arial" panose="020B0604020202020204" pitchFamily="34" charset="0"/>
              <a:buChar char="•"/>
              <a:tabLst/>
              <a:defRPr/>
            </a:pPr>
            <a:endParaRPr lang="en-US" sz="2599" dirty="0">
              <a:solidFill>
                <a:schemeClr val="bg1"/>
              </a:solidFill>
              <a:latin typeface="Montserrat"/>
              <a:ea typeface="Montserrat"/>
              <a:cs typeface="Montserrat"/>
              <a:sym typeface="Montserrat"/>
            </a:endParaRPr>
          </a:p>
          <a:p>
            <a:pPr marL="457200" marR="0" lvl="0" indent="-457200" defTabSz="914400" rtl="0" eaLnBrk="1" fontAlgn="auto" latinLnBrk="0" hangingPunct="1">
              <a:lnSpc>
                <a:spcPts val="3639"/>
              </a:lnSpc>
              <a:spcBef>
                <a:spcPts val="0"/>
              </a:spcBef>
              <a:spcAft>
                <a:spcPts val="0"/>
              </a:spcAft>
              <a:buClrTx/>
              <a:buSzTx/>
              <a:buFont typeface="Arial" panose="020B0604020202020204" pitchFamily="34" charset="0"/>
              <a:buChar char="•"/>
              <a:tabLst/>
              <a:defRPr/>
            </a:pPr>
            <a:r>
              <a:rPr kumimoji="0" lang="en-US" sz="2599" b="0" i="0" u="none" strike="noStrike" kern="1200" cap="none" spc="0" normalizeH="0" baseline="0" noProof="0" dirty="0">
                <a:ln>
                  <a:noFill/>
                </a:ln>
                <a:solidFill>
                  <a:schemeClr val="bg1"/>
                </a:solidFill>
                <a:effectLst/>
                <a:uLnTx/>
                <a:uFillTx/>
                <a:latin typeface="Montserrat"/>
                <a:ea typeface="Montserrat"/>
                <a:cs typeface="Montserrat"/>
                <a:sym typeface="Montserrat"/>
              </a:rPr>
              <a:t>Click ‘Log In/Register’</a:t>
            </a:r>
          </a:p>
          <a:p>
            <a:pPr marL="457200" marR="0" lvl="0" indent="-457200" defTabSz="914400" rtl="0" eaLnBrk="1" fontAlgn="auto" latinLnBrk="0" hangingPunct="1">
              <a:lnSpc>
                <a:spcPts val="3639"/>
              </a:lnSpc>
              <a:spcBef>
                <a:spcPts val="0"/>
              </a:spcBef>
              <a:spcAft>
                <a:spcPts val="0"/>
              </a:spcAft>
              <a:buClrTx/>
              <a:buSzTx/>
              <a:buFont typeface="Arial" panose="020B0604020202020204" pitchFamily="34" charset="0"/>
              <a:buChar char="•"/>
              <a:tabLst/>
              <a:defRPr/>
            </a:pPr>
            <a:endParaRPr kumimoji="0" lang="en-US" sz="2599" b="0" i="0" u="none" strike="noStrike" kern="1200" cap="none" spc="0" normalizeH="0" baseline="0" noProof="0" dirty="0">
              <a:ln>
                <a:noFill/>
              </a:ln>
              <a:solidFill>
                <a:schemeClr val="bg1"/>
              </a:solidFill>
              <a:effectLst/>
              <a:uLnTx/>
              <a:uFillTx/>
              <a:latin typeface="Montserrat"/>
              <a:ea typeface="Montserrat"/>
              <a:cs typeface="Montserrat"/>
              <a:sym typeface="Montserrat"/>
            </a:endParaRPr>
          </a:p>
          <a:p>
            <a:pPr marL="457200" marR="0" lvl="0" indent="-457200" defTabSz="914400" rtl="0" eaLnBrk="1" fontAlgn="auto" latinLnBrk="0" hangingPunct="1">
              <a:lnSpc>
                <a:spcPts val="3639"/>
              </a:lnSpc>
              <a:spcBef>
                <a:spcPts val="0"/>
              </a:spcBef>
              <a:spcAft>
                <a:spcPts val="0"/>
              </a:spcAft>
              <a:buClrTx/>
              <a:buSzTx/>
              <a:buFont typeface="Arial" panose="020B0604020202020204" pitchFamily="34" charset="0"/>
              <a:buChar char="•"/>
              <a:tabLst/>
              <a:defRPr/>
            </a:pPr>
            <a:r>
              <a:rPr kumimoji="0" lang="en-US" sz="2599" b="0" i="0" u="none" strike="noStrike" kern="1200" cap="none" spc="0" normalizeH="0" baseline="0" noProof="0" dirty="0">
                <a:ln>
                  <a:noFill/>
                </a:ln>
                <a:solidFill>
                  <a:schemeClr val="bg1"/>
                </a:solidFill>
                <a:effectLst/>
                <a:uLnTx/>
                <a:uFillTx/>
                <a:latin typeface="Montserrat"/>
                <a:ea typeface="Montserrat"/>
                <a:cs typeface="Montserrat"/>
                <a:sym typeface="Montserrat"/>
              </a:rPr>
              <a:t>Click ‘</a:t>
            </a:r>
            <a:r>
              <a:rPr lang="en-US" sz="2599" dirty="0">
                <a:solidFill>
                  <a:schemeClr val="bg1"/>
                </a:solidFill>
                <a:latin typeface="Montserrat"/>
                <a:ea typeface="Montserrat"/>
                <a:cs typeface="Montserrat"/>
                <a:sym typeface="Montserrat"/>
              </a:rPr>
              <a:t>Don’t have an account?’ at the bottom (see photo 2)</a:t>
            </a:r>
          </a:p>
          <a:p>
            <a:pPr marL="457200" marR="0" lvl="0" indent="-457200" defTabSz="914400" rtl="0" eaLnBrk="1" fontAlgn="auto" latinLnBrk="0" hangingPunct="1">
              <a:lnSpc>
                <a:spcPts val="3639"/>
              </a:lnSpc>
              <a:spcBef>
                <a:spcPts val="0"/>
              </a:spcBef>
              <a:spcAft>
                <a:spcPts val="0"/>
              </a:spcAft>
              <a:buClrTx/>
              <a:buSzTx/>
              <a:buFont typeface="Arial" panose="020B0604020202020204" pitchFamily="34" charset="0"/>
              <a:buChar char="•"/>
              <a:tabLst/>
              <a:defRPr/>
            </a:pPr>
            <a:endParaRPr kumimoji="0" lang="en-US" sz="2599" b="0" i="0" u="none" strike="noStrike" kern="1200" cap="none" spc="0" normalizeH="0" baseline="0" noProof="0" dirty="0">
              <a:ln>
                <a:noFill/>
              </a:ln>
              <a:solidFill>
                <a:schemeClr val="bg1"/>
              </a:solidFill>
              <a:effectLst/>
              <a:uLnTx/>
              <a:uFillTx/>
              <a:latin typeface="Montserrat"/>
              <a:ea typeface="Montserrat"/>
              <a:cs typeface="Montserrat"/>
              <a:sym typeface="Montserrat"/>
            </a:endParaRPr>
          </a:p>
          <a:p>
            <a:pPr marL="457200" marR="0" lvl="0" indent="-457200" defTabSz="914400" rtl="0" eaLnBrk="1" fontAlgn="auto" latinLnBrk="0" hangingPunct="1">
              <a:lnSpc>
                <a:spcPts val="3639"/>
              </a:lnSpc>
              <a:spcBef>
                <a:spcPts val="0"/>
              </a:spcBef>
              <a:spcAft>
                <a:spcPts val="0"/>
              </a:spcAft>
              <a:buClrTx/>
              <a:buSzTx/>
              <a:buFont typeface="Arial" panose="020B0604020202020204" pitchFamily="34" charset="0"/>
              <a:buChar char="•"/>
              <a:tabLst/>
              <a:defRPr/>
            </a:pPr>
            <a:r>
              <a:rPr lang="en-US" sz="2599" dirty="0">
                <a:solidFill>
                  <a:schemeClr val="bg1"/>
                </a:solidFill>
                <a:latin typeface="Montserrat"/>
                <a:ea typeface="Montserrat"/>
                <a:cs typeface="Montserrat"/>
                <a:sym typeface="Montserrat"/>
              </a:rPr>
              <a:t>Proceed to follow the next steps:</a:t>
            </a:r>
          </a:p>
          <a:p>
            <a:pPr marL="971550" lvl="1" indent="-514350">
              <a:lnSpc>
                <a:spcPts val="3639"/>
              </a:lnSpc>
              <a:buFont typeface="+mj-lt"/>
              <a:buAutoNum type="arabicPeriod"/>
            </a:pPr>
            <a:r>
              <a:rPr lang="en-US" sz="2000" dirty="0">
                <a:solidFill>
                  <a:schemeClr val="bg1"/>
                </a:solidFill>
                <a:latin typeface="Montserrat"/>
                <a:ea typeface="Montserrat"/>
                <a:cs typeface="Montserrat"/>
                <a:sym typeface="Montserrat"/>
              </a:rPr>
              <a:t>Verify Email Address</a:t>
            </a:r>
          </a:p>
          <a:p>
            <a:pPr marL="971550" lvl="1" indent="-514350">
              <a:lnSpc>
                <a:spcPts val="3639"/>
              </a:lnSpc>
              <a:buFont typeface="+mj-lt"/>
              <a:buAutoNum type="arabicPeriod"/>
            </a:pPr>
            <a:r>
              <a:rPr kumimoji="0" lang="en-US" sz="2000" b="0" i="0" u="none" strike="noStrike" kern="1200" cap="none" spc="0" normalizeH="0" baseline="0" noProof="0" dirty="0">
                <a:ln>
                  <a:noFill/>
                </a:ln>
                <a:solidFill>
                  <a:schemeClr val="bg1"/>
                </a:solidFill>
                <a:effectLst/>
                <a:uLnTx/>
                <a:uFillTx/>
                <a:latin typeface="Montserrat"/>
                <a:ea typeface="Montserrat"/>
                <a:cs typeface="Montserrat"/>
                <a:sym typeface="Montserrat"/>
              </a:rPr>
              <a:t>Personal Details </a:t>
            </a:r>
          </a:p>
          <a:p>
            <a:pPr marL="971550" lvl="1" indent="-514350">
              <a:lnSpc>
                <a:spcPts val="3639"/>
              </a:lnSpc>
              <a:buFont typeface="+mj-lt"/>
              <a:buAutoNum type="arabicPeriod"/>
            </a:pPr>
            <a:r>
              <a:rPr lang="en-US" sz="2000" dirty="0">
                <a:solidFill>
                  <a:schemeClr val="bg1"/>
                </a:solidFill>
                <a:latin typeface="Montserrat"/>
                <a:ea typeface="Montserrat"/>
                <a:cs typeface="Montserrat"/>
                <a:sym typeface="Montserrat"/>
              </a:rPr>
              <a:t>Nationality</a:t>
            </a:r>
          </a:p>
          <a:p>
            <a:pPr marL="971550" lvl="1" indent="-514350">
              <a:lnSpc>
                <a:spcPts val="3639"/>
              </a:lnSpc>
              <a:buFont typeface="+mj-lt"/>
              <a:buAutoNum type="arabicPeriod"/>
            </a:pPr>
            <a:r>
              <a:rPr kumimoji="0" lang="en-US" sz="2000" b="0" i="0" u="none" strike="noStrike" kern="1200" cap="none" spc="0" normalizeH="0" baseline="0" noProof="0" dirty="0">
                <a:ln>
                  <a:noFill/>
                </a:ln>
                <a:solidFill>
                  <a:schemeClr val="bg1"/>
                </a:solidFill>
                <a:effectLst/>
                <a:uLnTx/>
                <a:uFillTx/>
                <a:latin typeface="Montserrat"/>
                <a:ea typeface="Montserrat"/>
                <a:cs typeface="Montserrat"/>
                <a:sym typeface="Montserrat"/>
              </a:rPr>
              <a:t>Create Password</a:t>
            </a:r>
          </a:p>
          <a:p>
            <a:pPr marL="971550" lvl="1" indent="-514350">
              <a:lnSpc>
                <a:spcPts val="3639"/>
              </a:lnSpc>
              <a:buFont typeface="+mj-lt"/>
              <a:buAutoNum type="arabicPeriod"/>
            </a:pPr>
            <a:r>
              <a:rPr lang="en-US" sz="2000" dirty="0">
                <a:solidFill>
                  <a:schemeClr val="bg1"/>
                </a:solidFill>
                <a:latin typeface="Montserrat"/>
                <a:ea typeface="Montserrat"/>
                <a:cs typeface="Montserrat"/>
                <a:sym typeface="Montserrat"/>
              </a:rPr>
              <a:t>Verify Mobile</a:t>
            </a:r>
          </a:p>
          <a:p>
            <a:pPr>
              <a:lnSpc>
                <a:spcPts val="3639"/>
              </a:lnSpc>
            </a:pPr>
            <a:endParaRPr kumimoji="0" lang="en-US" sz="2000" b="0" i="0" u="none" strike="noStrike" kern="1200" cap="none" spc="0" normalizeH="0" baseline="0" noProof="0" dirty="0">
              <a:ln>
                <a:noFill/>
              </a:ln>
              <a:solidFill>
                <a:schemeClr val="bg1"/>
              </a:solidFill>
              <a:effectLst/>
              <a:uLnTx/>
              <a:uFillTx/>
              <a:latin typeface="Montserrat"/>
              <a:ea typeface="Montserrat"/>
              <a:cs typeface="Montserrat"/>
              <a:sym typeface="Montserrat"/>
            </a:endParaRPr>
          </a:p>
          <a:p>
            <a:pPr marL="342900" indent="-342900">
              <a:lnSpc>
                <a:spcPts val="3639"/>
              </a:lnSpc>
              <a:buFont typeface="Arial" panose="020B0604020202020204" pitchFamily="34" charset="0"/>
              <a:buChar char="•"/>
            </a:pPr>
            <a:r>
              <a:rPr lang="en-US" sz="2600" b="1" dirty="0">
                <a:solidFill>
                  <a:schemeClr val="bg1"/>
                </a:solidFill>
                <a:latin typeface="Montserrat"/>
                <a:ea typeface="Montserrat"/>
                <a:cs typeface="Montserrat"/>
                <a:sym typeface="Montserrat"/>
              </a:rPr>
              <a:t>Make sure all details match identity document!</a:t>
            </a:r>
            <a:endParaRPr kumimoji="0" lang="en-US" sz="2600" b="1" i="0" u="none" strike="noStrike" kern="1200" cap="none" spc="0" normalizeH="0" baseline="0" noProof="0" dirty="0">
              <a:ln>
                <a:noFill/>
              </a:ln>
              <a:solidFill>
                <a:schemeClr val="bg1"/>
              </a:solidFill>
              <a:effectLst/>
              <a:uLnTx/>
              <a:uFillTx/>
              <a:latin typeface="Montserrat"/>
              <a:ea typeface="Montserrat"/>
              <a:cs typeface="Montserrat"/>
              <a:sym typeface="Montserrat"/>
            </a:endParaRPr>
          </a:p>
          <a:p>
            <a:pPr marL="457200" marR="0" lvl="0" indent="-457200" defTabSz="914400" rtl="0" eaLnBrk="1" fontAlgn="auto" latinLnBrk="0" hangingPunct="1">
              <a:lnSpc>
                <a:spcPts val="3639"/>
              </a:lnSpc>
              <a:spcBef>
                <a:spcPts val="0"/>
              </a:spcBef>
              <a:spcAft>
                <a:spcPts val="0"/>
              </a:spcAft>
              <a:buClrTx/>
              <a:buSzTx/>
              <a:buFont typeface="Arial" panose="020B0604020202020204" pitchFamily="34" charset="0"/>
              <a:buChar char="•"/>
              <a:tabLst/>
              <a:defRPr/>
            </a:pPr>
            <a:endParaRPr kumimoji="0" lang="en-US" sz="2599"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p:txBody>
      </p:sp>
      <p:pic>
        <p:nvPicPr>
          <p:cNvPr id="8" name="Picture 7" descr="A screenshot of a computer&#10;&#10;AI-generated content may be incorrect.">
            <a:extLst>
              <a:ext uri="{FF2B5EF4-FFF2-40B4-BE49-F238E27FC236}">
                <a16:creationId xmlns:a16="http://schemas.microsoft.com/office/drawing/2014/main" id="{D08D0C17-C6FC-F0AD-7A35-E5340A2A4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45104"/>
            <a:ext cx="7212369" cy="4065717"/>
          </a:xfrm>
          <a:prstGeom prst="rect">
            <a:avLst/>
          </a:prstGeom>
          <a:ln>
            <a:noFill/>
          </a:ln>
        </p:spPr>
      </p:pic>
      <p:pic>
        <p:nvPicPr>
          <p:cNvPr id="14" name="Picture 13" descr="A screenshot of a computer&#10;&#10;AI-generated content may be incorrect.">
            <a:extLst>
              <a:ext uri="{FF2B5EF4-FFF2-40B4-BE49-F238E27FC236}">
                <a16:creationId xmlns:a16="http://schemas.microsoft.com/office/drawing/2014/main" id="{51A269F0-B995-CB05-72B1-B77AC44A6F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10821"/>
            <a:ext cx="7212368" cy="3728430"/>
          </a:xfrm>
          <a:prstGeom prst="rect">
            <a:avLst/>
          </a:prstGeom>
          <a:ln>
            <a:noFill/>
          </a:ln>
        </p:spPr>
      </p:pic>
      <p:pic>
        <p:nvPicPr>
          <p:cNvPr id="15" name="Graphic 14" descr="Badge 1 with solid fill">
            <a:extLst>
              <a:ext uri="{FF2B5EF4-FFF2-40B4-BE49-F238E27FC236}">
                <a16:creationId xmlns:a16="http://schemas.microsoft.com/office/drawing/2014/main" id="{9394F93A-A789-255A-248E-168616A51F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1535992"/>
            <a:ext cx="976729" cy="976729"/>
          </a:xfrm>
          <a:prstGeom prst="rect">
            <a:avLst/>
          </a:prstGeom>
        </p:spPr>
      </p:pic>
      <p:pic>
        <p:nvPicPr>
          <p:cNvPr id="16" name="Graphic 15" descr="Badge with solid fill">
            <a:extLst>
              <a:ext uri="{FF2B5EF4-FFF2-40B4-BE49-F238E27FC236}">
                <a16:creationId xmlns:a16="http://schemas.microsoft.com/office/drawing/2014/main" id="{C0174D2D-D608-B08E-D611-1EAD0F5A5B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 y="5510821"/>
            <a:ext cx="976729" cy="976730"/>
          </a:xfrm>
          <a:prstGeom prst="rect">
            <a:avLst/>
          </a:prstGeom>
        </p:spPr>
      </p:pic>
    </p:spTree>
    <p:extLst>
      <p:ext uri="{BB962C8B-B14F-4D97-AF65-F5344CB8AC3E}">
        <p14:creationId xmlns:p14="http://schemas.microsoft.com/office/powerpoint/2010/main" val="107664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757E4ADC-BA2E-0BC7-692A-5C523A6FF88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AE1DBA7-1405-D68E-9F51-9B67A31DC9DE}"/>
              </a:ext>
            </a:extLst>
          </p:cNvPr>
          <p:cNvGrpSpPr/>
          <p:nvPr/>
        </p:nvGrpSpPr>
        <p:grpSpPr>
          <a:xfrm>
            <a:off x="7212369" y="9258300"/>
            <a:ext cx="11075631" cy="1028700"/>
            <a:chOff x="0" y="0"/>
            <a:chExt cx="3860786" cy="358588"/>
          </a:xfrm>
        </p:grpSpPr>
        <p:sp>
          <p:nvSpPr>
            <p:cNvPr id="3" name="Freeform 3">
              <a:extLst>
                <a:ext uri="{FF2B5EF4-FFF2-40B4-BE49-F238E27FC236}">
                  <a16:creationId xmlns:a16="http://schemas.microsoft.com/office/drawing/2014/main" id="{493E4468-8591-E20F-8761-DE4448D439DC}"/>
                </a:ext>
              </a:extLst>
            </p:cNvPr>
            <p:cNvSpPr/>
            <p:nvPr/>
          </p:nvSpPr>
          <p:spPr>
            <a:xfrm>
              <a:off x="0" y="0"/>
              <a:ext cx="3860786" cy="358588"/>
            </a:xfrm>
            <a:custGeom>
              <a:avLst/>
              <a:gdLst/>
              <a:ahLst/>
              <a:cxnLst/>
              <a:rect l="l" t="t" r="r" b="b"/>
              <a:pathLst>
                <a:path w="3860786" h="358588">
                  <a:moveTo>
                    <a:pt x="0" y="0"/>
                  </a:moveTo>
                  <a:lnTo>
                    <a:pt x="3860786" y="0"/>
                  </a:lnTo>
                  <a:lnTo>
                    <a:pt x="3860786" y="358588"/>
                  </a:lnTo>
                  <a:lnTo>
                    <a:pt x="0" y="358588"/>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7B92DC36-D0CE-561D-5FAE-55C3718EE7AE}"/>
                </a:ext>
              </a:extLst>
            </p:cNvPr>
            <p:cNvSpPr txBox="1"/>
            <p:nvPr/>
          </p:nvSpPr>
          <p:spPr>
            <a:xfrm>
              <a:off x="0" y="-28575"/>
              <a:ext cx="3860786"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6D8477ED-EEA4-B7A6-6383-3BB0B43BEF32}"/>
              </a:ext>
            </a:extLst>
          </p:cNvPr>
          <p:cNvGrpSpPr/>
          <p:nvPr/>
        </p:nvGrpSpPr>
        <p:grpSpPr>
          <a:xfrm>
            <a:off x="0" y="9258300"/>
            <a:ext cx="7212369" cy="1028700"/>
            <a:chOff x="0" y="0"/>
            <a:chExt cx="2514116" cy="358588"/>
          </a:xfrm>
        </p:grpSpPr>
        <p:sp>
          <p:nvSpPr>
            <p:cNvPr id="6" name="Freeform 6">
              <a:extLst>
                <a:ext uri="{FF2B5EF4-FFF2-40B4-BE49-F238E27FC236}">
                  <a16:creationId xmlns:a16="http://schemas.microsoft.com/office/drawing/2014/main" id="{514911BD-E5F1-A3C6-5A01-424EBA180027}"/>
                </a:ext>
              </a:extLst>
            </p:cNvPr>
            <p:cNvSpPr/>
            <p:nvPr/>
          </p:nvSpPr>
          <p:spPr>
            <a:xfrm>
              <a:off x="0" y="0"/>
              <a:ext cx="2514116" cy="358588"/>
            </a:xfrm>
            <a:custGeom>
              <a:avLst/>
              <a:gdLst/>
              <a:ahLst/>
              <a:cxnLst/>
              <a:rect l="l" t="t" r="r" b="b"/>
              <a:pathLst>
                <a:path w="2514116" h="358588">
                  <a:moveTo>
                    <a:pt x="0" y="0"/>
                  </a:moveTo>
                  <a:lnTo>
                    <a:pt x="2514116" y="0"/>
                  </a:lnTo>
                  <a:lnTo>
                    <a:pt x="2514116" y="358588"/>
                  </a:lnTo>
                  <a:lnTo>
                    <a:pt x="0" y="358588"/>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F9C126EB-EEF9-377B-A11E-403A06B0FCE9}"/>
                </a:ext>
              </a:extLst>
            </p:cNvPr>
            <p:cNvSpPr txBox="1"/>
            <p:nvPr/>
          </p:nvSpPr>
          <p:spPr>
            <a:xfrm>
              <a:off x="0" y="-28575"/>
              <a:ext cx="2514116"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6">
            <a:extLst>
              <a:ext uri="{FF2B5EF4-FFF2-40B4-BE49-F238E27FC236}">
                <a16:creationId xmlns:a16="http://schemas.microsoft.com/office/drawing/2014/main" id="{41825008-0FB2-8C84-153E-EF6118D38F64}"/>
              </a:ext>
            </a:extLst>
          </p:cNvPr>
          <p:cNvGrpSpPr/>
          <p:nvPr/>
        </p:nvGrpSpPr>
        <p:grpSpPr>
          <a:xfrm rot="-10800000">
            <a:off x="4799918" y="6892270"/>
            <a:ext cx="1688857" cy="1023957"/>
            <a:chOff x="0" y="0"/>
            <a:chExt cx="1173013" cy="711200"/>
          </a:xfrm>
        </p:grpSpPr>
        <p:sp>
          <p:nvSpPr>
            <p:cNvPr id="17" name="Freeform 17">
              <a:extLst>
                <a:ext uri="{FF2B5EF4-FFF2-40B4-BE49-F238E27FC236}">
                  <a16:creationId xmlns:a16="http://schemas.microsoft.com/office/drawing/2014/main" id="{3A6CB8B1-DBD8-CFB2-663D-F835129EA4CC}"/>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a:extLst>
                <a:ext uri="{FF2B5EF4-FFF2-40B4-BE49-F238E27FC236}">
                  <a16:creationId xmlns:a16="http://schemas.microsoft.com/office/drawing/2014/main" id="{0C9E6A81-74DF-9B75-9E45-B7AC4CBDE389}"/>
                </a:ext>
              </a:extLst>
            </p:cNvPr>
            <p:cNvSpPr txBox="1"/>
            <p:nvPr/>
          </p:nvSpPr>
          <p:spPr>
            <a:xfrm>
              <a:off x="183283" y="22225"/>
              <a:ext cx="806447"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9">
            <a:extLst>
              <a:ext uri="{FF2B5EF4-FFF2-40B4-BE49-F238E27FC236}">
                <a16:creationId xmlns:a16="http://schemas.microsoft.com/office/drawing/2014/main" id="{67737756-B982-9DC5-31C5-C3D3C0C9046F}"/>
              </a:ext>
            </a:extLst>
          </p:cNvPr>
          <p:cNvGrpSpPr/>
          <p:nvPr/>
        </p:nvGrpSpPr>
        <p:grpSpPr>
          <a:xfrm>
            <a:off x="17259300" y="-490971"/>
            <a:ext cx="4545752" cy="1519671"/>
            <a:chOff x="0" y="0"/>
            <a:chExt cx="1584576" cy="529733"/>
          </a:xfrm>
        </p:grpSpPr>
        <p:sp>
          <p:nvSpPr>
            <p:cNvPr id="20" name="Freeform 20">
              <a:extLst>
                <a:ext uri="{FF2B5EF4-FFF2-40B4-BE49-F238E27FC236}">
                  <a16:creationId xmlns:a16="http://schemas.microsoft.com/office/drawing/2014/main" id="{E2206352-1D1A-E6DC-B128-8D9011ADBC45}"/>
                </a:ext>
              </a:extLst>
            </p:cNvPr>
            <p:cNvSpPr/>
            <p:nvPr/>
          </p:nvSpPr>
          <p:spPr>
            <a:xfrm>
              <a:off x="0" y="0"/>
              <a:ext cx="1584576" cy="529733"/>
            </a:xfrm>
            <a:custGeom>
              <a:avLst/>
              <a:gdLst/>
              <a:ahLst/>
              <a:cxnLst/>
              <a:rect l="l" t="t" r="r" b="b"/>
              <a:pathLst>
                <a:path w="1584576" h="529733">
                  <a:moveTo>
                    <a:pt x="0" y="0"/>
                  </a:moveTo>
                  <a:lnTo>
                    <a:pt x="1584576" y="0"/>
                  </a:lnTo>
                  <a:lnTo>
                    <a:pt x="1584576" y="529733"/>
                  </a:lnTo>
                  <a:lnTo>
                    <a:pt x="0" y="529733"/>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1">
              <a:extLst>
                <a:ext uri="{FF2B5EF4-FFF2-40B4-BE49-F238E27FC236}">
                  <a16:creationId xmlns:a16="http://schemas.microsoft.com/office/drawing/2014/main" id="{B418E06E-2BE2-EAE8-6324-8DCA9C6C089A}"/>
                </a:ext>
              </a:extLst>
            </p:cNvPr>
            <p:cNvSpPr txBox="1"/>
            <p:nvPr/>
          </p:nvSpPr>
          <p:spPr>
            <a:xfrm>
              <a:off x="0" y="-28575"/>
              <a:ext cx="1584576" cy="558308"/>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2">
            <a:extLst>
              <a:ext uri="{FF2B5EF4-FFF2-40B4-BE49-F238E27FC236}">
                <a16:creationId xmlns:a16="http://schemas.microsoft.com/office/drawing/2014/main" id="{3DD44D33-8D19-AE36-87BF-F1F576806C92}"/>
              </a:ext>
            </a:extLst>
          </p:cNvPr>
          <p:cNvGrpSpPr/>
          <p:nvPr/>
        </p:nvGrpSpPr>
        <p:grpSpPr>
          <a:xfrm>
            <a:off x="-481620" y="0"/>
            <a:ext cx="5770492" cy="1028700"/>
            <a:chOff x="0" y="0"/>
            <a:chExt cx="2011501" cy="358588"/>
          </a:xfrm>
        </p:grpSpPr>
        <p:sp>
          <p:nvSpPr>
            <p:cNvPr id="23" name="Freeform 23">
              <a:extLst>
                <a:ext uri="{FF2B5EF4-FFF2-40B4-BE49-F238E27FC236}">
                  <a16:creationId xmlns:a16="http://schemas.microsoft.com/office/drawing/2014/main" id="{0343BC07-7075-238B-50E2-0DE940674EC9}"/>
                </a:ext>
              </a:extLst>
            </p:cNvPr>
            <p:cNvSpPr/>
            <p:nvPr/>
          </p:nvSpPr>
          <p:spPr>
            <a:xfrm>
              <a:off x="0" y="0"/>
              <a:ext cx="2011500" cy="358588"/>
            </a:xfrm>
            <a:custGeom>
              <a:avLst/>
              <a:gdLst/>
              <a:ahLst/>
              <a:cxnLst/>
              <a:rect l="l" t="t" r="r" b="b"/>
              <a:pathLst>
                <a:path w="2011500" h="358588">
                  <a:moveTo>
                    <a:pt x="0" y="0"/>
                  </a:moveTo>
                  <a:lnTo>
                    <a:pt x="2011500" y="0"/>
                  </a:lnTo>
                  <a:lnTo>
                    <a:pt x="2011500" y="358588"/>
                  </a:lnTo>
                  <a:lnTo>
                    <a:pt x="0" y="358588"/>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24">
              <a:extLst>
                <a:ext uri="{FF2B5EF4-FFF2-40B4-BE49-F238E27FC236}">
                  <a16:creationId xmlns:a16="http://schemas.microsoft.com/office/drawing/2014/main" id="{FE30CF50-24E0-7220-2C99-7D7B0DEC87B5}"/>
                </a:ext>
              </a:extLst>
            </p:cNvPr>
            <p:cNvSpPr txBox="1"/>
            <p:nvPr/>
          </p:nvSpPr>
          <p:spPr>
            <a:xfrm>
              <a:off x="0" y="-28575"/>
              <a:ext cx="2011501"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5" name="Group 25">
            <a:extLst>
              <a:ext uri="{FF2B5EF4-FFF2-40B4-BE49-F238E27FC236}">
                <a16:creationId xmlns:a16="http://schemas.microsoft.com/office/drawing/2014/main" id="{E09170CF-5058-3FA1-DCCF-D33102296ED2}"/>
              </a:ext>
            </a:extLst>
          </p:cNvPr>
          <p:cNvGrpSpPr/>
          <p:nvPr/>
        </p:nvGrpSpPr>
        <p:grpSpPr>
          <a:xfrm>
            <a:off x="3365374" y="0"/>
            <a:ext cx="3846995" cy="1028700"/>
            <a:chOff x="0" y="0"/>
            <a:chExt cx="1341000" cy="358588"/>
          </a:xfrm>
        </p:grpSpPr>
        <p:sp>
          <p:nvSpPr>
            <p:cNvPr id="26" name="Freeform 26">
              <a:extLst>
                <a:ext uri="{FF2B5EF4-FFF2-40B4-BE49-F238E27FC236}">
                  <a16:creationId xmlns:a16="http://schemas.microsoft.com/office/drawing/2014/main" id="{CFB89217-12A1-2A7A-A75F-59BA794C3670}"/>
                </a:ext>
              </a:extLst>
            </p:cNvPr>
            <p:cNvSpPr/>
            <p:nvPr/>
          </p:nvSpPr>
          <p:spPr>
            <a:xfrm>
              <a:off x="0" y="0"/>
              <a:ext cx="1341000" cy="358588"/>
            </a:xfrm>
            <a:custGeom>
              <a:avLst/>
              <a:gdLst/>
              <a:ahLst/>
              <a:cxnLst/>
              <a:rect l="l" t="t" r="r" b="b"/>
              <a:pathLst>
                <a:path w="1341000" h="358588">
                  <a:moveTo>
                    <a:pt x="0" y="0"/>
                  </a:moveTo>
                  <a:lnTo>
                    <a:pt x="1341000" y="0"/>
                  </a:lnTo>
                  <a:lnTo>
                    <a:pt x="1341000" y="358588"/>
                  </a:lnTo>
                  <a:lnTo>
                    <a:pt x="0" y="358588"/>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27">
              <a:extLst>
                <a:ext uri="{FF2B5EF4-FFF2-40B4-BE49-F238E27FC236}">
                  <a16:creationId xmlns:a16="http://schemas.microsoft.com/office/drawing/2014/main" id="{05DD7CC6-F21E-DDFC-F633-A66BE4208F20}"/>
                </a:ext>
              </a:extLst>
            </p:cNvPr>
            <p:cNvSpPr txBox="1"/>
            <p:nvPr/>
          </p:nvSpPr>
          <p:spPr>
            <a:xfrm>
              <a:off x="0" y="-28575"/>
              <a:ext cx="1341000"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Freeform 28">
            <a:extLst>
              <a:ext uri="{FF2B5EF4-FFF2-40B4-BE49-F238E27FC236}">
                <a16:creationId xmlns:a16="http://schemas.microsoft.com/office/drawing/2014/main" id="{F0E827A2-7C48-0B82-1B80-D91CA8375B9B}"/>
              </a:ext>
            </a:extLst>
          </p:cNvPr>
          <p:cNvSpPr/>
          <p:nvPr/>
        </p:nvSpPr>
        <p:spPr>
          <a:xfrm>
            <a:off x="15664170" y="9492239"/>
            <a:ext cx="2330685" cy="560821"/>
          </a:xfrm>
          <a:custGeom>
            <a:avLst/>
            <a:gdLst/>
            <a:ahLst/>
            <a:cxnLst/>
            <a:rect l="l" t="t" r="r" b="b"/>
            <a:pathLst>
              <a:path w="2330685" h="560821">
                <a:moveTo>
                  <a:pt x="0" y="0"/>
                </a:moveTo>
                <a:lnTo>
                  <a:pt x="2330686" y="0"/>
                </a:lnTo>
                <a:lnTo>
                  <a:pt x="2330686" y="560822"/>
                </a:lnTo>
                <a:lnTo>
                  <a:pt x="0" y="56082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descr="A screenshot of a computer&#10;&#10;AI-generated content may be incorrect.">
            <a:extLst>
              <a:ext uri="{FF2B5EF4-FFF2-40B4-BE49-F238E27FC236}">
                <a16:creationId xmlns:a16="http://schemas.microsoft.com/office/drawing/2014/main" id="{C63D9364-AFD9-25CE-7C27-DB695926C1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056"/>
            <a:ext cx="18288000" cy="10279944"/>
          </a:xfrm>
          <a:prstGeom prst="rect">
            <a:avLst/>
          </a:prstGeom>
        </p:spPr>
      </p:pic>
    </p:spTree>
    <p:extLst>
      <p:ext uri="{BB962C8B-B14F-4D97-AF65-F5344CB8AC3E}">
        <p14:creationId xmlns:p14="http://schemas.microsoft.com/office/powerpoint/2010/main" val="127786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2DEC49CC-0067-3965-43EA-D57910F949F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04BB310-3D2F-9922-E655-3587CAB5A870}"/>
              </a:ext>
            </a:extLst>
          </p:cNvPr>
          <p:cNvGrpSpPr/>
          <p:nvPr/>
        </p:nvGrpSpPr>
        <p:grpSpPr>
          <a:xfrm>
            <a:off x="7212369" y="9258300"/>
            <a:ext cx="11075631" cy="1028700"/>
            <a:chOff x="0" y="0"/>
            <a:chExt cx="3860786" cy="358588"/>
          </a:xfrm>
        </p:grpSpPr>
        <p:sp>
          <p:nvSpPr>
            <p:cNvPr id="3" name="Freeform 3">
              <a:extLst>
                <a:ext uri="{FF2B5EF4-FFF2-40B4-BE49-F238E27FC236}">
                  <a16:creationId xmlns:a16="http://schemas.microsoft.com/office/drawing/2014/main" id="{87A16E04-DE14-E0C0-A5A6-51DA8C7F3097}"/>
                </a:ext>
              </a:extLst>
            </p:cNvPr>
            <p:cNvSpPr/>
            <p:nvPr/>
          </p:nvSpPr>
          <p:spPr>
            <a:xfrm>
              <a:off x="0" y="0"/>
              <a:ext cx="3860786" cy="358588"/>
            </a:xfrm>
            <a:custGeom>
              <a:avLst/>
              <a:gdLst/>
              <a:ahLst/>
              <a:cxnLst/>
              <a:rect l="l" t="t" r="r" b="b"/>
              <a:pathLst>
                <a:path w="3860786" h="358588">
                  <a:moveTo>
                    <a:pt x="0" y="0"/>
                  </a:moveTo>
                  <a:lnTo>
                    <a:pt x="3860786" y="0"/>
                  </a:lnTo>
                  <a:lnTo>
                    <a:pt x="3860786" y="358588"/>
                  </a:lnTo>
                  <a:lnTo>
                    <a:pt x="0" y="358588"/>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3DE96FB6-77B3-AEFD-4A6F-8996657F2FE2}"/>
                </a:ext>
              </a:extLst>
            </p:cNvPr>
            <p:cNvSpPr txBox="1"/>
            <p:nvPr/>
          </p:nvSpPr>
          <p:spPr>
            <a:xfrm>
              <a:off x="0" y="-28575"/>
              <a:ext cx="3860786"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CC937547-1313-2E40-18EF-550366618381}"/>
              </a:ext>
            </a:extLst>
          </p:cNvPr>
          <p:cNvGrpSpPr/>
          <p:nvPr/>
        </p:nvGrpSpPr>
        <p:grpSpPr>
          <a:xfrm>
            <a:off x="0" y="9258300"/>
            <a:ext cx="7212369" cy="1028700"/>
            <a:chOff x="0" y="0"/>
            <a:chExt cx="2514116" cy="358588"/>
          </a:xfrm>
        </p:grpSpPr>
        <p:sp>
          <p:nvSpPr>
            <p:cNvPr id="6" name="Freeform 6">
              <a:extLst>
                <a:ext uri="{FF2B5EF4-FFF2-40B4-BE49-F238E27FC236}">
                  <a16:creationId xmlns:a16="http://schemas.microsoft.com/office/drawing/2014/main" id="{D2EEB528-5BC0-B2D5-D656-2CF35BC2199C}"/>
                </a:ext>
              </a:extLst>
            </p:cNvPr>
            <p:cNvSpPr/>
            <p:nvPr/>
          </p:nvSpPr>
          <p:spPr>
            <a:xfrm>
              <a:off x="0" y="0"/>
              <a:ext cx="2514116" cy="358588"/>
            </a:xfrm>
            <a:custGeom>
              <a:avLst/>
              <a:gdLst/>
              <a:ahLst/>
              <a:cxnLst/>
              <a:rect l="l" t="t" r="r" b="b"/>
              <a:pathLst>
                <a:path w="2514116" h="358588">
                  <a:moveTo>
                    <a:pt x="0" y="0"/>
                  </a:moveTo>
                  <a:lnTo>
                    <a:pt x="2514116" y="0"/>
                  </a:lnTo>
                  <a:lnTo>
                    <a:pt x="2514116" y="358588"/>
                  </a:lnTo>
                  <a:lnTo>
                    <a:pt x="0" y="358588"/>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1FE6F160-1B6E-22C8-D612-4F79EDEB1DC8}"/>
                </a:ext>
              </a:extLst>
            </p:cNvPr>
            <p:cNvSpPr txBox="1"/>
            <p:nvPr/>
          </p:nvSpPr>
          <p:spPr>
            <a:xfrm>
              <a:off x="0" y="-28575"/>
              <a:ext cx="2514116"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6">
            <a:extLst>
              <a:ext uri="{FF2B5EF4-FFF2-40B4-BE49-F238E27FC236}">
                <a16:creationId xmlns:a16="http://schemas.microsoft.com/office/drawing/2014/main" id="{80F5CD67-C639-97F9-844A-90C4684B048C}"/>
              </a:ext>
            </a:extLst>
          </p:cNvPr>
          <p:cNvGrpSpPr/>
          <p:nvPr/>
        </p:nvGrpSpPr>
        <p:grpSpPr>
          <a:xfrm rot="-10800000">
            <a:off x="4799918" y="6892270"/>
            <a:ext cx="1688857" cy="1023957"/>
            <a:chOff x="0" y="0"/>
            <a:chExt cx="1173013" cy="711200"/>
          </a:xfrm>
        </p:grpSpPr>
        <p:sp>
          <p:nvSpPr>
            <p:cNvPr id="17" name="Freeform 17">
              <a:extLst>
                <a:ext uri="{FF2B5EF4-FFF2-40B4-BE49-F238E27FC236}">
                  <a16:creationId xmlns:a16="http://schemas.microsoft.com/office/drawing/2014/main" id="{1D0293B5-5BE3-49FF-1F52-09782571C91B}"/>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a:extLst>
                <a:ext uri="{FF2B5EF4-FFF2-40B4-BE49-F238E27FC236}">
                  <a16:creationId xmlns:a16="http://schemas.microsoft.com/office/drawing/2014/main" id="{034602C6-A05B-B7C9-D090-78863307E374}"/>
                </a:ext>
              </a:extLst>
            </p:cNvPr>
            <p:cNvSpPr txBox="1"/>
            <p:nvPr/>
          </p:nvSpPr>
          <p:spPr>
            <a:xfrm>
              <a:off x="183283" y="22225"/>
              <a:ext cx="806447"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9">
            <a:extLst>
              <a:ext uri="{FF2B5EF4-FFF2-40B4-BE49-F238E27FC236}">
                <a16:creationId xmlns:a16="http://schemas.microsoft.com/office/drawing/2014/main" id="{52D7BFA8-B3FA-101A-9239-A7ED031A506A}"/>
              </a:ext>
            </a:extLst>
          </p:cNvPr>
          <p:cNvGrpSpPr/>
          <p:nvPr/>
        </p:nvGrpSpPr>
        <p:grpSpPr>
          <a:xfrm>
            <a:off x="17259300" y="-490971"/>
            <a:ext cx="4545752" cy="1519671"/>
            <a:chOff x="0" y="0"/>
            <a:chExt cx="1584576" cy="529733"/>
          </a:xfrm>
        </p:grpSpPr>
        <p:sp>
          <p:nvSpPr>
            <p:cNvPr id="20" name="Freeform 20">
              <a:extLst>
                <a:ext uri="{FF2B5EF4-FFF2-40B4-BE49-F238E27FC236}">
                  <a16:creationId xmlns:a16="http://schemas.microsoft.com/office/drawing/2014/main" id="{9F7850CF-DEB9-7204-5AB4-45B8E9CDC417}"/>
                </a:ext>
              </a:extLst>
            </p:cNvPr>
            <p:cNvSpPr/>
            <p:nvPr/>
          </p:nvSpPr>
          <p:spPr>
            <a:xfrm>
              <a:off x="0" y="0"/>
              <a:ext cx="1584576" cy="529733"/>
            </a:xfrm>
            <a:custGeom>
              <a:avLst/>
              <a:gdLst/>
              <a:ahLst/>
              <a:cxnLst/>
              <a:rect l="l" t="t" r="r" b="b"/>
              <a:pathLst>
                <a:path w="1584576" h="529733">
                  <a:moveTo>
                    <a:pt x="0" y="0"/>
                  </a:moveTo>
                  <a:lnTo>
                    <a:pt x="1584576" y="0"/>
                  </a:lnTo>
                  <a:lnTo>
                    <a:pt x="1584576" y="529733"/>
                  </a:lnTo>
                  <a:lnTo>
                    <a:pt x="0" y="529733"/>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1">
              <a:extLst>
                <a:ext uri="{FF2B5EF4-FFF2-40B4-BE49-F238E27FC236}">
                  <a16:creationId xmlns:a16="http://schemas.microsoft.com/office/drawing/2014/main" id="{0EFE8CF2-F491-6069-09B0-F46B95E7D03E}"/>
                </a:ext>
              </a:extLst>
            </p:cNvPr>
            <p:cNvSpPr txBox="1"/>
            <p:nvPr/>
          </p:nvSpPr>
          <p:spPr>
            <a:xfrm>
              <a:off x="0" y="-28575"/>
              <a:ext cx="1584576" cy="558308"/>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2">
            <a:extLst>
              <a:ext uri="{FF2B5EF4-FFF2-40B4-BE49-F238E27FC236}">
                <a16:creationId xmlns:a16="http://schemas.microsoft.com/office/drawing/2014/main" id="{DE8D2652-7FE1-BF1F-A84A-C5E55A294A92}"/>
              </a:ext>
            </a:extLst>
          </p:cNvPr>
          <p:cNvGrpSpPr/>
          <p:nvPr/>
        </p:nvGrpSpPr>
        <p:grpSpPr>
          <a:xfrm>
            <a:off x="-481620" y="0"/>
            <a:ext cx="5770492" cy="1028700"/>
            <a:chOff x="0" y="0"/>
            <a:chExt cx="2011501" cy="358588"/>
          </a:xfrm>
        </p:grpSpPr>
        <p:sp>
          <p:nvSpPr>
            <p:cNvPr id="23" name="Freeform 23">
              <a:extLst>
                <a:ext uri="{FF2B5EF4-FFF2-40B4-BE49-F238E27FC236}">
                  <a16:creationId xmlns:a16="http://schemas.microsoft.com/office/drawing/2014/main" id="{3151E515-E8C3-38AA-402F-2E6E62AE1877}"/>
                </a:ext>
              </a:extLst>
            </p:cNvPr>
            <p:cNvSpPr/>
            <p:nvPr/>
          </p:nvSpPr>
          <p:spPr>
            <a:xfrm>
              <a:off x="0" y="0"/>
              <a:ext cx="2011500" cy="358588"/>
            </a:xfrm>
            <a:custGeom>
              <a:avLst/>
              <a:gdLst/>
              <a:ahLst/>
              <a:cxnLst/>
              <a:rect l="l" t="t" r="r" b="b"/>
              <a:pathLst>
                <a:path w="2011500" h="358588">
                  <a:moveTo>
                    <a:pt x="0" y="0"/>
                  </a:moveTo>
                  <a:lnTo>
                    <a:pt x="2011500" y="0"/>
                  </a:lnTo>
                  <a:lnTo>
                    <a:pt x="2011500" y="358588"/>
                  </a:lnTo>
                  <a:lnTo>
                    <a:pt x="0" y="358588"/>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24">
              <a:extLst>
                <a:ext uri="{FF2B5EF4-FFF2-40B4-BE49-F238E27FC236}">
                  <a16:creationId xmlns:a16="http://schemas.microsoft.com/office/drawing/2014/main" id="{10ED6375-382D-EC96-CC81-6D0E0B863180}"/>
                </a:ext>
              </a:extLst>
            </p:cNvPr>
            <p:cNvSpPr txBox="1"/>
            <p:nvPr/>
          </p:nvSpPr>
          <p:spPr>
            <a:xfrm>
              <a:off x="0" y="-28575"/>
              <a:ext cx="2011501"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5" name="Group 25">
            <a:extLst>
              <a:ext uri="{FF2B5EF4-FFF2-40B4-BE49-F238E27FC236}">
                <a16:creationId xmlns:a16="http://schemas.microsoft.com/office/drawing/2014/main" id="{DB83329F-CDA1-78FC-4682-9DBCAE1C6658}"/>
              </a:ext>
            </a:extLst>
          </p:cNvPr>
          <p:cNvGrpSpPr/>
          <p:nvPr/>
        </p:nvGrpSpPr>
        <p:grpSpPr>
          <a:xfrm>
            <a:off x="3365374" y="0"/>
            <a:ext cx="3846995" cy="1028700"/>
            <a:chOff x="0" y="0"/>
            <a:chExt cx="1341000" cy="358588"/>
          </a:xfrm>
        </p:grpSpPr>
        <p:sp>
          <p:nvSpPr>
            <p:cNvPr id="26" name="Freeform 26">
              <a:extLst>
                <a:ext uri="{FF2B5EF4-FFF2-40B4-BE49-F238E27FC236}">
                  <a16:creationId xmlns:a16="http://schemas.microsoft.com/office/drawing/2014/main" id="{A3BEE2BD-A4D4-235A-FC23-EF7D7412EFA9}"/>
                </a:ext>
              </a:extLst>
            </p:cNvPr>
            <p:cNvSpPr/>
            <p:nvPr/>
          </p:nvSpPr>
          <p:spPr>
            <a:xfrm>
              <a:off x="0" y="0"/>
              <a:ext cx="1341000" cy="358588"/>
            </a:xfrm>
            <a:custGeom>
              <a:avLst/>
              <a:gdLst/>
              <a:ahLst/>
              <a:cxnLst/>
              <a:rect l="l" t="t" r="r" b="b"/>
              <a:pathLst>
                <a:path w="1341000" h="358588">
                  <a:moveTo>
                    <a:pt x="0" y="0"/>
                  </a:moveTo>
                  <a:lnTo>
                    <a:pt x="1341000" y="0"/>
                  </a:lnTo>
                  <a:lnTo>
                    <a:pt x="1341000" y="358588"/>
                  </a:lnTo>
                  <a:lnTo>
                    <a:pt x="0" y="358588"/>
                  </a:lnTo>
                  <a:close/>
                </a:path>
              </a:pathLst>
            </a:custGeom>
            <a:solidFill>
              <a:srgbClr val="1D375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27">
              <a:extLst>
                <a:ext uri="{FF2B5EF4-FFF2-40B4-BE49-F238E27FC236}">
                  <a16:creationId xmlns:a16="http://schemas.microsoft.com/office/drawing/2014/main" id="{6C57BA65-8523-547F-D817-DF7E27E8EAB9}"/>
                </a:ext>
              </a:extLst>
            </p:cNvPr>
            <p:cNvSpPr txBox="1"/>
            <p:nvPr/>
          </p:nvSpPr>
          <p:spPr>
            <a:xfrm>
              <a:off x="0" y="-28575"/>
              <a:ext cx="1341000" cy="38716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Freeform 28">
            <a:extLst>
              <a:ext uri="{FF2B5EF4-FFF2-40B4-BE49-F238E27FC236}">
                <a16:creationId xmlns:a16="http://schemas.microsoft.com/office/drawing/2014/main" id="{3905CE23-63B2-BCED-A40A-8387AA5CF2FA}"/>
              </a:ext>
            </a:extLst>
          </p:cNvPr>
          <p:cNvSpPr/>
          <p:nvPr/>
        </p:nvSpPr>
        <p:spPr>
          <a:xfrm>
            <a:off x="15664170" y="9492239"/>
            <a:ext cx="2330685" cy="560821"/>
          </a:xfrm>
          <a:custGeom>
            <a:avLst/>
            <a:gdLst/>
            <a:ahLst/>
            <a:cxnLst/>
            <a:rect l="l" t="t" r="r" b="b"/>
            <a:pathLst>
              <a:path w="2330685" h="560821">
                <a:moveTo>
                  <a:pt x="0" y="0"/>
                </a:moveTo>
                <a:lnTo>
                  <a:pt x="2330686" y="0"/>
                </a:lnTo>
                <a:lnTo>
                  <a:pt x="2330686" y="560822"/>
                </a:lnTo>
                <a:lnTo>
                  <a:pt x="0" y="56082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descr="A screenshot of a computer&#10;&#10;AI-generated content may be incorrect.">
            <a:extLst>
              <a:ext uri="{FF2B5EF4-FFF2-40B4-BE49-F238E27FC236}">
                <a16:creationId xmlns:a16="http://schemas.microsoft.com/office/drawing/2014/main" id="{6E6AB18E-65F4-538D-CCDC-B4EBEB6CC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99744"/>
          </a:xfrm>
          <a:prstGeom prst="rect">
            <a:avLst/>
          </a:prstGeom>
        </p:spPr>
      </p:pic>
    </p:spTree>
    <p:extLst>
      <p:ext uri="{BB962C8B-B14F-4D97-AF65-F5344CB8AC3E}">
        <p14:creationId xmlns:p14="http://schemas.microsoft.com/office/powerpoint/2010/main" val="2829342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3E77A1AFD67B4CA1F19B7C0EFF2A82" ma:contentTypeVersion="18" ma:contentTypeDescription="Create a new document." ma:contentTypeScope="" ma:versionID="5ae712cd299a5963883fef544d6e6fb7">
  <xsd:schema xmlns:xsd="http://www.w3.org/2001/XMLSchema" xmlns:xs="http://www.w3.org/2001/XMLSchema" xmlns:p="http://schemas.microsoft.com/office/2006/metadata/properties" xmlns:ns2="0f592387-0bbd-4db1-8737-7c6c63e36110" xmlns:ns3="33a920fc-ba5f-48b3-9ea4-71878745f4fd" targetNamespace="http://schemas.microsoft.com/office/2006/metadata/properties" ma:root="true" ma:fieldsID="c49359d481648788c1a63c15e5071f72" ns2:_="" ns3:_="">
    <xsd:import namespace="0f592387-0bbd-4db1-8737-7c6c63e36110"/>
    <xsd:import namespace="33a920fc-ba5f-48b3-9ea4-71878745f4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592387-0bbd-4db1-8737-7c6c63e36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25431a6-9b17-456d-9c25-af7e9180bc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a920fc-ba5f-48b3-9ea4-71878745f4f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891576-79c6-4b4b-a019-3f435f6eabce}" ma:internalName="TaxCatchAll" ma:showField="CatchAllData" ma:web="33a920fc-ba5f-48b3-9ea4-71878745f4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592387-0bbd-4db1-8737-7c6c63e36110">
      <Terms xmlns="http://schemas.microsoft.com/office/infopath/2007/PartnerControls"/>
    </lcf76f155ced4ddcb4097134ff3c332f>
    <TaxCatchAll xmlns="33a920fc-ba5f-48b3-9ea4-71878745f4fd" xsi:nil="true"/>
  </documentManagement>
</p:properties>
</file>

<file path=customXml/itemProps1.xml><?xml version="1.0" encoding="utf-8"?>
<ds:datastoreItem xmlns:ds="http://schemas.openxmlformats.org/officeDocument/2006/customXml" ds:itemID="{36E54450-0244-4654-9034-4874848911A6}">
  <ds:schemaRefs>
    <ds:schemaRef ds:uri="http://schemas.microsoft.com/sharepoint/v3/contenttype/forms"/>
  </ds:schemaRefs>
</ds:datastoreItem>
</file>

<file path=customXml/itemProps2.xml><?xml version="1.0" encoding="utf-8"?>
<ds:datastoreItem xmlns:ds="http://schemas.openxmlformats.org/officeDocument/2006/customXml" ds:itemID="{5DDD3269-416D-4306-AE6C-39E6EFB8C0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592387-0bbd-4db1-8737-7c6c63e36110"/>
    <ds:schemaRef ds:uri="33a920fc-ba5f-48b3-9ea4-71878745f4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A4CC67-DA33-4F11-ACCD-AC22F19660FE}">
  <ds:schemaRefs>
    <ds:schemaRef ds:uri="http://schemas.microsoft.com/office/2006/metadata/properties"/>
    <ds:schemaRef ds:uri="http://schemas.microsoft.com/office/infopath/2007/PartnerControls"/>
    <ds:schemaRef ds:uri="0f592387-0bbd-4db1-8737-7c6c63e36110"/>
    <ds:schemaRef ds:uri="33a920fc-ba5f-48b3-9ea4-71878745f4fd"/>
  </ds:schemaRefs>
</ds:datastoreItem>
</file>

<file path=docProps/app.xml><?xml version="1.0" encoding="utf-8"?>
<Properties xmlns="http://schemas.openxmlformats.org/officeDocument/2006/extended-properties" xmlns:vt="http://schemas.openxmlformats.org/officeDocument/2006/docPropsVTypes">
  <TotalTime>2447</TotalTime>
  <Words>1690</Words>
  <Application>Microsoft Office PowerPoint</Application>
  <PresentationFormat>Custom</PresentationFormat>
  <Paragraphs>209</Paragraphs>
  <Slides>27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Montserrat</vt:lpstr>
      <vt:lpstr>Montserrat Bold</vt:lpstr>
      <vt:lpstr>Calibri</vt:lpstr>
      <vt:lpstr>Aptos</vt:lpstr>
      <vt:lpstr>Lato</vt:lpstr>
      <vt:lpstr>DM Serif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 PowerPoint template</dc:title>
  <cp:lastModifiedBy>Vidyashree Nagaraju</cp:lastModifiedBy>
  <cp:revision>13</cp:revision>
  <dcterms:created xsi:type="dcterms:W3CDTF">2006-08-16T00:00:00Z</dcterms:created>
  <dcterms:modified xsi:type="dcterms:W3CDTF">2025-02-28T11:22:53Z</dcterms:modified>
  <dc:identifier>DAGetJoZk8w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0x010100BB3E77A1AFD67B4CA1F19B7C0EFF2A82</vt:lpwstr>
  </property>
</Properties>
</file>