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4"/>
  </p:sldMasterIdLst>
  <p:notesMasterIdLst>
    <p:notesMasterId r:id="rId28"/>
  </p:notesMasterIdLst>
  <p:sldIdLst>
    <p:sldId id="256" r:id="rId5"/>
    <p:sldId id="311" r:id="rId6"/>
    <p:sldId id="314" r:id="rId7"/>
    <p:sldId id="321" r:id="rId8"/>
    <p:sldId id="326" r:id="rId9"/>
    <p:sldId id="327" r:id="rId10"/>
    <p:sldId id="330" r:id="rId11"/>
    <p:sldId id="328" r:id="rId12"/>
    <p:sldId id="338" r:id="rId13"/>
    <p:sldId id="336" r:id="rId14"/>
    <p:sldId id="337" r:id="rId15"/>
    <p:sldId id="331" r:id="rId16"/>
    <p:sldId id="332" r:id="rId17"/>
    <p:sldId id="315" r:id="rId18"/>
    <p:sldId id="333" r:id="rId19"/>
    <p:sldId id="335" r:id="rId20"/>
    <p:sldId id="264" r:id="rId21"/>
    <p:sldId id="317" r:id="rId22"/>
    <p:sldId id="267" r:id="rId23"/>
    <p:sldId id="281" r:id="rId24"/>
    <p:sldId id="334" r:id="rId25"/>
    <p:sldId id="339" r:id="rId26"/>
    <p:sldId id="275"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33669F-AEBB-4209-A070-EB632B49A174}" v="1" dt="2024-07-12T14:19:45.6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04" autoAdjust="0"/>
    <p:restoredTop sz="94660"/>
  </p:normalViewPr>
  <p:slideViewPr>
    <p:cSldViewPr snapToGrid="0">
      <p:cViewPr varScale="1">
        <p:scale>
          <a:sx n="82" d="100"/>
          <a:sy n="82" d="100"/>
        </p:scale>
        <p:origin x="710"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79B7EC-35C4-4516-89CB-E590A18CE6B1}" type="datetimeFigureOut">
              <a:rPr lang="en-IE" smtClean="0"/>
              <a:t>15/11/2024</a:t>
            </a:fld>
            <a:endParaRPr lang="en-I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FC3921-54AA-42A9-96EB-1002BDBA7E8B}" type="slidenum">
              <a:rPr lang="en-IE" smtClean="0"/>
              <a:t>‹#›</a:t>
            </a:fld>
            <a:endParaRPr lang="en-IE"/>
          </a:p>
        </p:txBody>
      </p:sp>
    </p:spTree>
    <p:extLst>
      <p:ext uri="{BB962C8B-B14F-4D97-AF65-F5344CB8AC3E}">
        <p14:creationId xmlns:p14="http://schemas.microsoft.com/office/powerpoint/2010/main" val="34365224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20DE868-964E-4A95-83FA-AB43F16C7B3B}" type="datetimeFigureOut">
              <a:rPr lang="en-GB" smtClean="0"/>
              <a:t>15/11/2024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3D1383-4E43-44A1-AE4D-6960BEC0A66F}" type="slidenum">
              <a:rPr lang="en-GB" smtClean="0"/>
              <a:t>‹#›</a:t>
            </a:fld>
            <a:endParaRPr lang="en-GB"/>
          </a:p>
        </p:txBody>
      </p:sp>
    </p:spTree>
    <p:extLst>
      <p:ext uri="{BB962C8B-B14F-4D97-AF65-F5344CB8AC3E}">
        <p14:creationId xmlns:p14="http://schemas.microsoft.com/office/powerpoint/2010/main" val="946594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0DE868-964E-4A95-83FA-AB43F16C7B3B}" type="datetimeFigureOut">
              <a:rPr lang="en-GB" smtClean="0"/>
              <a:t>15/11/2024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3D1383-4E43-44A1-AE4D-6960BEC0A66F}" type="slidenum">
              <a:rPr lang="en-GB" smtClean="0"/>
              <a:t>‹#›</a:t>
            </a:fld>
            <a:endParaRPr lang="en-GB"/>
          </a:p>
        </p:txBody>
      </p:sp>
    </p:spTree>
    <p:extLst>
      <p:ext uri="{BB962C8B-B14F-4D97-AF65-F5344CB8AC3E}">
        <p14:creationId xmlns:p14="http://schemas.microsoft.com/office/powerpoint/2010/main" val="2431928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0DE868-964E-4A95-83FA-AB43F16C7B3B}" type="datetimeFigureOut">
              <a:rPr lang="en-GB" smtClean="0"/>
              <a:t>15/11/2024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3D1383-4E43-44A1-AE4D-6960BEC0A66F}"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207798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0DE868-964E-4A95-83FA-AB43F16C7B3B}" type="datetimeFigureOut">
              <a:rPr lang="en-GB" smtClean="0"/>
              <a:t>15/11/2024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3D1383-4E43-44A1-AE4D-6960BEC0A66F}" type="slidenum">
              <a:rPr lang="en-GB" smtClean="0"/>
              <a:t>‹#›</a:t>
            </a:fld>
            <a:endParaRPr lang="en-GB"/>
          </a:p>
        </p:txBody>
      </p:sp>
    </p:spTree>
    <p:extLst>
      <p:ext uri="{BB962C8B-B14F-4D97-AF65-F5344CB8AC3E}">
        <p14:creationId xmlns:p14="http://schemas.microsoft.com/office/powerpoint/2010/main" val="20391979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0DE868-964E-4A95-83FA-AB43F16C7B3B}" type="datetimeFigureOut">
              <a:rPr lang="en-GB" smtClean="0"/>
              <a:t>15/11/2024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3D1383-4E43-44A1-AE4D-6960BEC0A66F}"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64124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0DE868-964E-4A95-83FA-AB43F16C7B3B}" type="datetimeFigureOut">
              <a:rPr lang="en-GB" smtClean="0"/>
              <a:t>15/11/2024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3D1383-4E43-44A1-AE4D-6960BEC0A66F}" type="slidenum">
              <a:rPr lang="en-GB" smtClean="0"/>
              <a:t>‹#›</a:t>
            </a:fld>
            <a:endParaRPr lang="en-GB"/>
          </a:p>
        </p:txBody>
      </p:sp>
    </p:spTree>
    <p:extLst>
      <p:ext uri="{BB962C8B-B14F-4D97-AF65-F5344CB8AC3E}">
        <p14:creationId xmlns:p14="http://schemas.microsoft.com/office/powerpoint/2010/main" val="21372426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0DE868-964E-4A95-83FA-AB43F16C7B3B}" type="datetimeFigureOut">
              <a:rPr lang="en-GB" smtClean="0"/>
              <a:t>15/11/2024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3D1383-4E43-44A1-AE4D-6960BEC0A66F}" type="slidenum">
              <a:rPr lang="en-GB" smtClean="0"/>
              <a:t>‹#›</a:t>
            </a:fld>
            <a:endParaRPr lang="en-GB"/>
          </a:p>
        </p:txBody>
      </p:sp>
    </p:spTree>
    <p:extLst>
      <p:ext uri="{BB962C8B-B14F-4D97-AF65-F5344CB8AC3E}">
        <p14:creationId xmlns:p14="http://schemas.microsoft.com/office/powerpoint/2010/main" val="29764640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0DE868-964E-4A95-83FA-AB43F16C7B3B}" type="datetimeFigureOut">
              <a:rPr lang="en-GB" smtClean="0"/>
              <a:t>15/11/2024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3D1383-4E43-44A1-AE4D-6960BEC0A66F}" type="slidenum">
              <a:rPr lang="en-GB" smtClean="0"/>
              <a:t>‹#›</a:t>
            </a:fld>
            <a:endParaRPr lang="en-GB"/>
          </a:p>
        </p:txBody>
      </p:sp>
    </p:spTree>
    <p:extLst>
      <p:ext uri="{BB962C8B-B14F-4D97-AF65-F5344CB8AC3E}">
        <p14:creationId xmlns:p14="http://schemas.microsoft.com/office/powerpoint/2010/main" val="3621188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20DE868-964E-4A95-83FA-AB43F16C7B3B}" type="datetimeFigureOut">
              <a:rPr lang="en-GB" smtClean="0"/>
              <a:t>15/11/2024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3D1383-4E43-44A1-AE4D-6960BEC0A66F}" type="slidenum">
              <a:rPr lang="en-GB" smtClean="0"/>
              <a:t>‹#›</a:t>
            </a:fld>
            <a:endParaRPr lang="en-GB"/>
          </a:p>
        </p:txBody>
      </p:sp>
      <p:pic>
        <p:nvPicPr>
          <p:cNvPr id="8" name="Picture 7">
            <a:extLst>
              <a:ext uri="{FF2B5EF4-FFF2-40B4-BE49-F238E27FC236}">
                <a16:creationId xmlns:a16="http://schemas.microsoft.com/office/drawing/2014/main" id="{7CFD8BF3-B87D-45AC-8451-D31AC797413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78042" y="6223924"/>
            <a:ext cx="5835915" cy="735442"/>
          </a:xfrm>
          <a:prstGeom prst="rect">
            <a:avLst/>
          </a:prstGeom>
        </p:spPr>
      </p:pic>
      <p:pic>
        <p:nvPicPr>
          <p:cNvPr id="7" name="Picture 5" descr="MRCI_Logo.jpg">
            <a:extLst>
              <a:ext uri="{FF2B5EF4-FFF2-40B4-BE49-F238E27FC236}">
                <a16:creationId xmlns:a16="http://schemas.microsoft.com/office/drawing/2014/main" id="{20FBF613-89A1-CEE1-F83F-8172D0981C6E}"/>
              </a:ext>
            </a:extLst>
          </p:cNvPr>
          <p:cNvPicPr>
            <a:picLocks noChangeAspect="1"/>
          </p:cNvPicPr>
          <p:nvPr userDrawn="1"/>
        </p:nvPicPr>
        <p:blipFill>
          <a:blip r:embed="rId3"/>
          <a:stretch>
            <a:fillRect/>
          </a:stretch>
        </p:blipFill>
        <p:spPr>
          <a:xfrm>
            <a:off x="8044873" y="609600"/>
            <a:ext cx="3580630" cy="886691"/>
          </a:xfrm>
          <a:prstGeom prst="rect">
            <a:avLst/>
          </a:prstGeom>
        </p:spPr>
      </p:pic>
    </p:spTree>
    <p:extLst>
      <p:ext uri="{BB962C8B-B14F-4D97-AF65-F5344CB8AC3E}">
        <p14:creationId xmlns:p14="http://schemas.microsoft.com/office/powerpoint/2010/main" val="2074505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0DE868-964E-4A95-83FA-AB43F16C7B3B}" type="datetimeFigureOut">
              <a:rPr lang="en-GB" smtClean="0"/>
              <a:t>15/11/2024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3D1383-4E43-44A1-AE4D-6960BEC0A66F}" type="slidenum">
              <a:rPr lang="en-GB" smtClean="0"/>
              <a:t>‹#›</a:t>
            </a:fld>
            <a:endParaRPr lang="en-GB"/>
          </a:p>
        </p:txBody>
      </p:sp>
    </p:spTree>
    <p:extLst>
      <p:ext uri="{BB962C8B-B14F-4D97-AF65-F5344CB8AC3E}">
        <p14:creationId xmlns:p14="http://schemas.microsoft.com/office/powerpoint/2010/main" val="3063524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0DE868-964E-4A95-83FA-AB43F16C7B3B}" type="datetimeFigureOut">
              <a:rPr lang="en-GB" smtClean="0"/>
              <a:t>15/11/2024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43D1383-4E43-44A1-AE4D-6960BEC0A66F}" type="slidenum">
              <a:rPr lang="en-GB" smtClean="0"/>
              <a:t>‹#›</a:t>
            </a:fld>
            <a:endParaRPr lang="en-GB"/>
          </a:p>
        </p:txBody>
      </p:sp>
    </p:spTree>
    <p:extLst>
      <p:ext uri="{BB962C8B-B14F-4D97-AF65-F5344CB8AC3E}">
        <p14:creationId xmlns:p14="http://schemas.microsoft.com/office/powerpoint/2010/main" val="2064822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20DE868-964E-4A95-83FA-AB43F16C7B3B}" type="datetimeFigureOut">
              <a:rPr lang="en-GB" smtClean="0"/>
              <a:t>15/11/2024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43D1383-4E43-44A1-AE4D-6960BEC0A66F}" type="slidenum">
              <a:rPr lang="en-GB" smtClean="0"/>
              <a:t>‹#›</a:t>
            </a:fld>
            <a:endParaRPr lang="en-GB"/>
          </a:p>
        </p:txBody>
      </p:sp>
    </p:spTree>
    <p:extLst>
      <p:ext uri="{BB962C8B-B14F-4D97-AF65-F5344CB8AC3E}">
        <p14:creationId xmlns:p14="http://schemas.microsoft.com/office/powerpoint/2010/main" val="310917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20DE868-964E-4A95-83FA-AB43F16C7B3B}" type="datetimeFigureOut">
              <a:rPr lang="en-GB" smtClean="0"/>
              <a:t>15/11/2024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43D1383-4E43-44A1-AE4D-6960BEC0A66F}" type="slidenum">
              <a:rPr lang="en-GB" smtClean="0"/>
              <a:t>‹#›</a:t>
            </a:fld>
            <a:endParaRPr lang="en-GB"/>
          </a:p>
        </p:txBody>
      </p:sp>
    </p:spTree>
    <p:extLst>
      <p:ext uri="{BB962C8B-B14F-4D97-AF65-F5344CB8AC3E}">
        <p14:creationId xmlns:p14="http://schemas.microsoft.com/office/powerpoint/2010/main" val="1294103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0DE868-964E-4A95-83FA-AB43F16C7B3B}" type="datetimeFigureOut">
              <a:rPr lang="en-GB" smtClean="0"/>
              <a:t>15/11/2024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43D1383-4E43-44A1-AE4D-6960BEC0A66F}" type="slidenum">
              <a:rPr lang="en-GB" smtClean="0"/>
              <a:t>‹#›</a:t>
            </a:fld>
            <a:endParaRPr lang="en-GB"/>
          </a:p>
        </p:txBody>
      </p:sp>
    </p:spTree>
    <p:extLst>
      <p:ext uri="{BB962C8B-B14F-4D97-AF65-F5344CB8AC3E}">
        <p14:creationId xmlns:p14="http://schemas.microsoft.com/office/powerpoint/2010/main" val="3427731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0DE868-964E-4A95-83FA-AB43F16C7B3B}" type="datetimeFigureOut">
              <a:rPr lang="en-GB" smtClean="0"/>
              <a:t>15/11/2024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43D1383-4E43-44A1-AE4D-6960BEC0A66F}" type="slidenum">
              <a:rPr lang="en-GB" smtClean="0"/>
              <a:t>‹#›</a:t>
            </a:fld>
            <a:endParaRPr lang="en-GB"/>
          </a:p>
        </p:txBody>
      </p:sp>
    </p:spTree>
    <p:extLst>
      <p:ext uri="{BB962C8B-B14F-4D97-AF65-F5344CB8AC3E}">
        <p14:creationId xmlns:p14="http://schemas.microsoft.com/office/powerpoint/2010/main" val="1370320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43D1383-4E43-44A1-AE4D-6960BEC0A66F}" type="slidenum">
              <a:rPr lang="en-GB" smtClean="0"/>
              <a:t>‹#›</a:t>
            </a:fld>
            <a:endParaRPr lang="en-GB"/>
          </a:p>
        </p:txBody>
      </p:sp>
      <p:sp>
        <p:nvSpPr>
          <p:cNvPr id="5" name="Date Placeholder 4"/>
          <p:cNvSpPr>
            <a:spLocks noGrp="1"/>
          </p:cNvSpPr>
          <p:nvPr>
            <p:ph type="dt" sz="half" idx="10"/>
          </p:nvPr>
        </p:nvSpPr>
        <p:spPr/>
        <p:txBody>
          <a:bodyPr/>
          <a:lstStyle/>
          <a:p>
            <a:fld id="{420DE868-964E-4A95-83FA-AB43F16C7B3B}" type="datetimeFigureOut">
              <a:rPr lang="en-GB" smtClean="0"/>
              <a:t>15/11/2024</a:t>
            </a:fld>
            <a:endParaRPr lang="en-GB"/>
          </a:p>
        </p:txBody>
      </p:sp>
    </p:spTree>
    <p:extLst>
      <p:ext uri="{BB962C8B-B14F-4D97-AF65-F5344CB8AC3E}">
        <p14:creationId xmlns:p14="http://schemas.microsoft.com/office/powerpoint/2010/main" val="1029307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20DE868-964E-4A95-83FA-AB43F16C7B3B}" type="datetimeFigureOut">
              <a:rPr lang="en-GB" smtClean="0"/>
              <a:t>15/11/2024</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43D1383-4E43-44A1-AE4D-6960BEC0A66F}" type="slidenum">
              <a:rPr lang="en-GB" smtClean="0"/>
              <a:t>‹#›</a:t>
            </a:fld>
            <a:endParaRPr lang="en-GB"/>
          </a:p>
        </p:txBody>
      </p:sp>
    </p:spTree>
    <p:extLst>
      <p:ext uri="{BB962C8B-B14F-4D97-AF65-F5344CB8AC3E}">
        <p14:creationId xmlns:p14="http://schemas.microsoft.com/office/powerpoint/2010/main" val="901815035"/>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 id="2147483742" r:id="rId14"/>
    <p:sldLayoutId id="2147483743" r:id="rId15"/>
    <p:sldLayoutId id="214748374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mailto:eptransfer@enterprise.gov.i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enterprise.gov.ie/en/publications/application-to-change-employer-on-existing-employment-permit.html" TargetMode="External"/><Relationship Id="rId2" Type="http://schemas.openxmlformats.org/officeDocument/2006/relationships/hyperlink" Target="https://enterprise.gov.ie/en/what-we-do/workplace-and-skills/employment-permits/changing-employer/"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mrci.ie/labour-exploitation-contact-us/"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enterprise.gov.ie/en/publications/application-to-change-employer-on-existing-employment-permit.html" TargetMode="External"/><Relationship Id="rId7" Type="http://schemas.openxmlformats.org/officeDocument/2006/relationships/hyperlink" Target="https://www.mrci.ie/labour-exploitation-contact-us/" TargetMode="External"/><Relationship Id="rId2" Type="http://schemas.openxmlformats.org/officeDocument/2006/relationships/hyperlink" Target="https://enterprise.gov.ie/en/what-we-do/workplace-and-skills/employment-permits/changing-employer/" TargetMode="External"/><Relationship Id="rId1" Type="http://schemas.openxmlformats.org/officeDocument/2006/relationships/slideLayout" Target="../slideLayouts/slideLayout2.xml"/><Relationship Id="rId6" Type="http://schemas.openxmlformats.org/officeDocument/2006/relationships/hyperlink" Target="https://www.mrci.ie/contact-us/" TargetMode="External"/><Relationship Id="rId5" Type="http://schemas.openxmlformats.org/officeDocument/2006/relationships/hyperlink" Target="https://enterprise.gov.ie/en/publications/employment-permits-act-2024-information-note.html" TargetMode="External"/><Relationship Id="rId4" Type="http://schemas.openxmlformats.org/officeDocument/2006/relationships/hyperlink" Target="https://enterprise.gov.ie/en/what-we-do/workplace-and-skills/employment-permits/employment-permit-eligibility/highly-skilled-eligible-occupations-list/"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0CC2FF80-CC33-8685-EAB1-415755432D68}"/>
              </a:ext>
            </a:extLst>
          </p:cNvPr>
          <p:cNvSpPr>
            <a:spLocks noGrp="1"/>
          </p:cNvSpPr>
          <p:nvPr>
            <p:ph type="ctrTitle"/>
          </p:nvPr>
        </p:nvSpPr>
        <p:spPr>
          <a:xfrm>
            <a:off x="2212180" y="1645062"/>
            <a:ext cx="7767637" cy="1780710"/>
          </a:xfrm>
        </p:spPr>
        <p:txBody>
          <a:bodyPr/>
          <a:lstStyle/>
          <a:p>
            <a:pPr algn="ctr"/>
            <a:r>
              <a:rPr lang="en-IE" b="1" dirty="0"/>
              <a:t> </a:t>
            </a:r>
            <a:r>
              <a:rPr lang="en-IE" b="1" dirty="0">
                <a:latin typeface="Aptos" panose="020B0004020202020204" pitchFamily="34" charset="0"/>
              </a:rPr>
              <a:t>Change of Employer Webinar</a:t>
            </a:r>
            <a:br>
              <a:rPr lang="en-IE" b="1" dirty="0">
                <a:latin typeface="Aptos" panose="020B0004020202020204" pitchFamily="34" charset="0"/>
              </a:rPr>
            </a:br>
            <a:endParaRPr lang="en-GB" sz="1800" b="1" dirty="0">
              <a:solidFill>
                <a:schemeClr val="tx1"/>
              </a:solidFill>
              <a:latin typeface="Aptos" panose="020B0004020202020204" pitchFamily="34" charset="0"/>
            </a:endParaRPr>
          </a:p>
        </p:txBody>
      </p:sp>
      <p:sp>
        <p:nvSpPr>
          <p:cNvPr id="3" name="Subtitle 2"/>
          <p:cNvSpPr>
            <a:spLocks noGrp="1"/>
          </p:cNvSpPr>
          <p:nvPr>
            <p:ph type="subTitle" idx="1"/>
          </p:nvPr>
        </p:nvSpPr>
        <p:spPr>
          <a:xfrm>
            <a:off x="2212881" y="3671305"/>
            <a:ext cx="7766936" cy="989971"/>
          </a:xfrm>
        </p:spPr>
        <p:txBody>
          <a:bodyPr>
            <a:noAutofit/>
          </a:bodyPr>
          <a:lstStyle/>
          <a:p>
            <a:pPr marR="0" algn="ctr" eaLnBrk="1" hangingPunct="1">
              <a:lnSpc>
                <a:spcPct val="90000"/>
              </a:lnSpc>
            </a:pPr>
            <a:r>
              <a:rPr lang="en-IE" sz="2000" dirty="0">
                <a:solidFill>
                  <a:schemeClr val="tx1"/>
                </a:solidFill>
                <a:latin typeface="Aptos" panose="020B0004020202020204" pitchFamily="34" charset="0"/>
              </a:rPr>
              <a:t>13</a:t>
            </a:r>
            <a:r>
              <a:rPr lang="en-IE" sz="2000" baseline="30000" dirty="0">
                <a:solidFill>
                  <a:schemeClr val="tx1"/>
                </a:solidFill>
                <a:latin typeface="Aptos" panose="020B0004020202020204" pitchFamily="34" charset="0"/>
              </a:rPr>
              <a:t>th</a:t>
            </a:r>
            <a:r>
              <a:rPr lang="en-IE" sz="2000" dirty="0">
                <a:solidFill>
                  <a:schemeClr val="tx1"/>
                </a:solidFill>
                <a:latin typeface="Aptos" panose="020B0004020202020204" pitchFamily="34" charset="0"/>
              </a:rPr>
              <a:t> November  2024</a:t>
            </a:r>
          </a:p>
          <a:p>
            <a:pPr marR="0" algn="ctr" eaLnBrk="1" hangingPunct="1">
              <a:lnSpc>
                <a:spcPct val="90000"/>
              </a:lnSpc>
            </a:pPr>
            <a:br>
              <a:rPr lang="en-IE" sz="2000" dirty="0">
                <a:solidFill>
                  <a:schemeClr val="tx1"/>
                </a:solidFill>
                <a:latin typeface="Aptos" panose="020B0004020202020204" pitchFamily="34" charset="0"/>
              </a:rPr>
            </a:br>
            <a:r>
              <a:rPr lang="en-IE" sz="2000" dirty="0">
                <a:solidFill>
                  <a:schemeClr val="tx1"/>
                </a:solidFill>
                <a:latin typeface="Aptos" panose="020B0004020202020204" pitchFamily="34" charset="0"/>
              </a:rPr>
              <a:t>Prepared by Migrant Rights Centre Ireland</a:t>
            </a:r>
            <a:endParaRPr lang="en-IE" altLang="en-US" sz="2000" dirty="0">
              <a:solidFill>
                <a:schemeClr val="tx1"/>
              </a:solidFill>
              <a:latin typeface="Aptos" panose="020B0004020202020204" pitchFamily="34" charset="0"/>
            </a:endParaRPr>
          </a:p>
        </p:txBody>
      </p:sp>
      <p:pic>
        <p:nvPicPr>
          <p:cNvPr id="2" name="Picture 1">
            <a:extLst>
              <a:ext uri="{FF2B5EF4-FFF2-40B4-BE49-F238E27FC236}">
                <a16:creationId xmlns:a16="http://schemas.microsoft.com/office/drawing/2014/main" id="{FEA41C19-6255-A770-FBEE-29DA4C772E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78042" y="6223924"/>
            <a:ext cx="5835915" cy="735442"/>
          </a:xfrm>
          <a:prstGeom prst="rect">
            <a:avLst/>
          </a:prstGeom>
        </p:spPr>
      </p:pic>
      <p:pic>
        <p:nvPicPr>
          <p:cNvPr id="5" name="Picture 4" descr="A blue and pink logo&#10;&#10;Description automatically generated">
            <a:extLst>
              <a:ext uri="{FF2B5EF4-FFF2-40B4-BE49-F238E27FC236}">
                <a16:creationId xmlns:a16="http://schemas.microsoft.com/office/drawing/2014/main" id="{97CFD9B9-FF9C-DC02-22DE-54DECF437F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29123" y="418454"/>
            <a:ext cx="3333750" cy="981075"/>
          </a:xfrm>
          <a:prstGeom prst="rect">
            <a:avLst/>
          </a:prstGeom>
        </p:spPr>
      </p:pic>
    </p:spTree>
    <p:extLst>
      <p:ext uri="{BB962C8B-B14F-4D97-AF65-F5344CB8AC3E}">
        <p14:creationId xmlns:p14="http://schemas.microsoft.com/office/powerpoint/2010/main" val="22771272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A5E68-F3BB-A4BD-9BF0-FE25792E6C7F}"/>
              </a:ext>
            </a:extLst>
          </p:cNvPr>
          <p:cNvSpPr>
            <a:spLocks noGrp="1"/>
          </p:cNvSpPr>
          <p:nvPr>
            <p:ph type="title"/>
          </p:nvPr>
        </p:nvSpPr>
        <p:spPr>
          <a:xfrm>
            <a:off x="490722" y="608562"/>
            <a:ext cx="8596668" cy="1320800"/>
          </a:xfrm>
        </p:spPr>
        <p:txBody>
          <a:bodyPr/>
          <a:lstStyle/>
          <a:p>
            <a:r>
              <a:rPr lang="en-GB" b="1" dirty="0">
                <a:latin typeface="Aptos" panose="020B0004020202020204" pitchFamily="34" charset="0"/>
              </a:rPr>
              <a:t>Changing Employer on Critical Skills</a:t>
            </a:r>
            <a:endParaRPr lang="en-IE" b="1" dirty="0">
              <a:latin typeface="Aptos" panose="020B0004020202020204" pitchFamily="34" charset="0"/>
            </a:endParaRPr>
          </a:p>
        </p:txBody>
      </p:sp>
      <p:sp>
        <p:nvSpPr>
          <p:cNvPr id="3" name="Content Placeholder 2">
            <a:extLst>
              <a:ext uri="{FF2B5EF4-FFF2-40B4-BE49-F238E27FC236}">
                <a16:creationId xmlns:a16="http://schemas.microsoft.com/office/drawing/2014/main" id="{BDCF83AD-1291-A5AD-A9C2-6BFB7C37B120}"/>
              </a:ext>
            </a:extLst>
          </p:cNvPr>
          <p:cNvSpPr>
            <a:spLocks noGrp="1"/>
          </p:cNvSpPr>
          <p:nvPr>
            <p:ph idx="1"/>
          </p:nvPr>
        </p:nvSpPr>
        <p:spPr>
          <a:xfrm>
            <a:off x="677334" y="1296955"/>
            <a:ext cx="8596668" cy="4637313"/>
          </a:xfrm>
        </p:spPr>
        <p:txBody>
          <a:bodyPr>
            <a:normAutofit/>
          </a:bodyPr>
          <a:lstStyle/>
          <a:p>
            <a:endParaRPr lang="en-GB" dirty="0"/>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GB" sz="2400" b="0" i="0" u="none" strike="noStrike" kern="1200" cap="none" spc="0" normalizeH="0" baseline="0" noProof="0" dirty="0">
                <a:ln>
                  <a:noFill/>
                </a:ln>
                <a:solidFill>
                  <a:schemeClr val="tx1"/>
                </a:solidFill>
                <a:effectLst/>
                <a:uLnTx/>
                <a:uFillTx/>
                <a:latin typeface="Aptos" panose="020B0004020202020204" pitchFamily="34" charset="0"/>
              </a:rPr>
              <a:t>CSEP  holders can change to an employer across a broader category of employment, for example, different engineering roles ( identified by its 3-digit SOC code).</a:t>
            </a:r>
            <a:r>
              <a:rPr lang="en-GB" sz="2400" dirty="0">
                <a:solidFill>
                  <a:schemeClr val="tx1"/>
                </a:solidFill>
                <a:latin typeface="Aptos" panose="020B0004020202020204" pitchFamily="34" charset="0"/>
              </a:rPr>
              <a:t> </a:t>
            </a: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endParaRPr lang="en-GB" sz="2400" dirty="0">
              <a:solidFill>
                <a:schemeClr val="tx1"/>
              </a:solidFill>
              <a:latin typeface="Aptos" panose="020B0004020202020204" pitchFamily="34" charset="0"/>
            </a:endParaRP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lang="en-GB" sz="2400" dirty="0">
                <a:solidFill>
                  <a:schemeClr val="tx1"/>
                </a:solidFill>
                <a:latin typeface="Aptos" panose="020B0004020202020204" pitchFamily="34" charset="0"/>
              </a:rPr>
              <a:t>For Example Soc code 211- Natural and Social Science Professionals. </a:t>
            </a:r>
            <a:r>
              <a:rPr kumimoji="0" lang="en-GB" sz="2400" b="0" i="0" u="none" strike="noStrike" kern="1200" cap="none" spc="0" normalizeH="0" baseline="0" noProof="0" dirty="0">
                <a:ln>
                  <a:noFill/>
                </a:ln>
                <a:solidFill>
                  <a:schemeClr val="tx1"/>
                </a:solidFill>
                <a:effectLst/>
                <a:uLnTx/>
                <a:uFillTx/>
                <a:latin typeface="Aptos" panose="020B0004020202020204" pitchFamily="34" charset="0"/>
              </a:rPr>
              <a:t>Chemical scientist, medical laboratory scientist, biological scientist</a:t>
            </a:r>
            <a:r>
              <a:rPr lang="en-GB" sz="2400" dirty="0">
                <a:solidFill>
                  <a:schemeClr val="tx1"/>
                </a:solidFill>
                <a:latin typeface="Aptos" panose="020B0004020202020204" pitchFamily="34" charset="0"/>
              </a:rPr>
              <a:t> and biochemist, physical scientist in manufacturing etc.</a:t>
            </a:r>
            <a:endParaRPr kumimoji="0" lang="en-GB" sz="2400" b="0" i="0" u="none" strike="noStrike" kern="1200" cap="none" spc="0" normalizeH="0" baseline="0" noProof="0" dirty="0">
              <a:ln>
                <a:noFill/>
              </a:ln>
              <a:solidFill>
                <a:schemeClr val="tx1"/>
              </a:solidFill>
              <a:effectLst/>
              <a:uLnTx/>
              <a:uFillTx/>
              <a:latin typeface="Aptos" panose="020B0004020202020204" pitchFamily="34" charset="0"/>
            </a:endParaRPr>
          </a:p>
          <a:p>
            <a:pPr marL="0" indent="0">
              <a:buNone/>
            </a:pPr>
            <a:endParaRPr lang="en-GB" sz="2400" dirty="0"/>
          </a:p>
        </p:txBody>
      </p:sp>
    </p:spTree>
    <p:extLst>
      <p:ext uri="{BB962C8B-B14F-4D97-AF65-F5344CB8AC3E}">
        <p14:creationId xmlns:p14="http://schemas.microsoft.com/office/powerpoint/2010/main" val="2491415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3E7C79-7F0F-ED32-405F-295AE2EDE3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6C57055-4435-76D9-1830-52F7A9BEBBAA}"/>
              </a:ext>
            </a:extLst>
          </p:cNvPr>
          <p:cNvSpPr>
            <a:spLocks noGrp="1"/>
          </p:cNvSpPr>
          <p:nvPr>
            <p:ph type="title"/>
          </p:nvPr>
        </p:nvSpPr>
        <p:spPr>
          <a:xfrm>
            <a:off x="677334" y="609600"/>
            <a:ext cx="8596668" cy="948813"/>
          </a:xfrm>
        </p:spPr>
        <p:txBody>
          <a:bodyPr/>
          <a:lstStyle/>
          <a:p>
            <a:r>
              <a:rPr lang="en-IE" b="1" dirty="0">
                <a:latin typeface="Aptos" panose="020B0004020202020204" pitchFamily="34" charset="0"/>
              </a:rPr>
              <a:t>Critical Skills SOC Code Example</a:t>
            </a:r>
          </a:p>
        </p:txBody>
      </p:sp>
      <p:pic>
        <p:nvPicPr>
          <p:cNvPr id="8" name="Picture 7" descr="A screenshot of a computer&#10;&#10;Description automatically generated">
            <a:extLst>
              <a:ext uri="{FF2B5EF4-FFF2-40B4-BE49-F238E27FC236}">
                <a16:creationId xmlns:a16="http://schemas.microsoft.com/office/drawing/2014/main" id="{5F9AF07D-688F-5A2A-6BAF-3BCCA0B8E5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15284" y="1500151"/>
            <a:ext cx="7120768" cy="3857697"/>
          </a:xfrm>
          <a:prstGeom prst="rect">
            <a:avLst/>
          </a:prstGeom>
          <a:ln w="28575">
            <a:solidFill>
              <a:schemeClr val="accent1"/>
            </a:solidFill>
          </a:ln>
        </p:spPr>
      </p:pic>
    </p:spTree>
    <p:extLst>
      <p:ext uri="{BB962C8B-B14F-4D97-AF65-F5344CB8AC3E}">
        <p14:creationId xmlns:p14="http://schemas.microsoft.com/office/powerpoint/2010/main" val="30547276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A5E68-F3BB-A4BD-9BF0-FE25792E6C7F}"/>
              </a:ext>
            </a:extLst>
          </p:cNvPr>
          <p:cNvSpPr>
            <a:spLocks noGrp="1"/>
          </p:cNvSpPr>
          <p:nvPr>
            <p:ph type="title"/>
          </p:nvPr>
        </p:nvSpPr>
        <p:spPr/>
        <p:txBody>
          <a:bodyPr/>
          <a:lstStyle/>
          <a:p>
            <a:r>
              <a:rPr lang="en-IE" b="1" dirty="0">
                <a:latin typeface="Aptos" panose="020B0004020202020204" pitchFamily="34" charset="0"/>
              </a:rPr>
              <a:t>What are the key conditions?</a:t>
            </a:r>
          </a:p>
        </p:txBody>
      </p:sp>
      <p:sp>
        <p:nvSpPr>
          <p:cNvPr id="3" name="Content Placeholder 2">
            <a:extLst>
              <a:ext uri="{FF2B5EF4-FFF2-40B4-BE49-F238E27FC236}">
                <a16:creationId xmlns:a16="http://schemas.microsoft.com/office/drawing/2014/main" id="{BDCF83AD-1291-A5AD-A9C2-6BFB7C37B120}"/>
              </a:ext>
            </a:extLst>
          </p:cNvPr>
          <p:cNvSpPr>
            <a:spLocks noGrp="1"/>
          </p:cNvSpPr>
          <p:nvPr>
            <p:ph idx="1"/>
          </p:nvPr>
        </p:nvSpPr>
        <p:spPr>
          <a:xfrm>
            <a:off x="677334" y="1691147"/>
            <a:ext cx="8596668" cy="4420403"/>
          </a:xfrm>
        </p:spPr>
        <p:txBody>
          <a:bodyPr>
            <a:normAutofit/>
          </a:bodyPr>
          <a:lstStyle/>
          <a:p>
            <a:r>
              <a:rPr lang="en-GB" sz="2400" dirty="0">
                <a:solidFill>
                  <a:schemeClr val="tx1"/>
                </a:solidFill>
                <a:latin typeface="Aptos" panose="020B0004020202020204" pitchFamily="34" charset="0"/>
              </a:rPr>
              <a:t>Number of changes allowed – </a:t>
            </a:r>
            <a:r>
              <a:rPr lang="en-GB" sz="2400" b="1" dirty="0">
                <a:solidFill>
                  <a:schemeClr val="tx1"/>
                </a:solidFill>
                <a:latin typeface="Aptos" panose="020B0004020202020204" pitchFamily="34" charset="0"/>
              </a:rPr>
              <a:t>can change employer up to 3 times.</a:t>
            </a:r>
          </a:p>
          <a:p>
            <a:r>
              <a:rPr lang="en-GB" sz="2400" dirty="0">
                <a:solidFill>
                  <a:schemeClr val="tx1"/>
                </a:solidFill>
                <a:latin typeface="Aptos" panose="020B0004020202020204" pitchFamily="34" charset="0"/>
              </a:rPr>
              <a:t>Contract of Employment – a new contract signed by the employer and employee.</a:t>
            </a:r>
          </a:p>
          <a:p>
            <a:r>
              <a:rPr lang="en-GB" sz="2400" dirty="0">
                <a:solidFill>
                  <a:schemeClr val="tx1"/>
                </a:solidFill>
                <a:latin typeface="Aptos" panose="020B0004020202020204" pitchFamily="34" charset="0"/>
              </a:rPr>
              <a:t>NO New Labour Market Needs Test (LMNT) required.</a:t>
            </a:r>
          </a:p>
          <a:p>
            <a:r>
              <a:rPr lang="en-GB" sz="2400" dirty="0">
                <a:solidFill>
                  <a:schemeClr val="tx1"/>
                </a:solidFill>
                <a:latin typeface="Aptos" panose="020B0004020202020204" pitchFamily="34" charset="0"/>
              </a:rPr>
              <a:t>The employee is </a:t>
            </a:r>
            <a:r>
              <a:rPr lang="en-GB" sz="2400" b="1" dirty="0">
                <a:solidFill>
                  <a:schemeClr val="tx1"/>
                </a:solidFill>
                <a:latin typeface="Aptos" panose="020B0004020202020204" pitchFamily="34" charset="0"/>
              </a:rPr>
              <a:t>required to commence employment with the new employer within one month </a:t>
            </a:r>
            <a:r>
              <a:rPr lang="en-GB" sz="2400" dirty="0">
                <a:solidFill>
                  <a:schemeClr val="tx1"/>
                </a:solidFill>
                <a:latin typeface="Aptos" panose="020B0004020202020204" pitchFamily="34" charset="0"/>
              </a:rPr>
              <a:t>of the new permit being issued. </a:t>
            </a:r>
          </a:p>
          <a:p>
            <a:r>
              <a:rPr lang="en-GB" sz="2400" dirty="0">
                <a:solidFill>
                  <a:schemeClr val="tx1"/>
                </a:solidFill>
                <a:latin typeface="Aptos" panose="020B0004020202020204" pitchFamily="34" charset="0"/>
              </a:rPr>
              <a:t>It is important to note that the new employee </a:t>
            </a:r>
            <a:r>
              <a:rPr lang="en-GB" sz="2400" b="1" dirty="0">
                <a:solidFill>
                  <a:schemeClr val="tx1"/>
                </a:solidFill>
                <a:latin typeface="Aptos" panose="020B0004020202020204" pitchFamily="34" charset="0"/>
              </a:rPr>
              <a:t>cannot start working</a:t>
            </a:r>
            <a:r>
              <a:rPr lang="en-GB" sz="2400" dirty="0">
                <a:solidFill>
                  <a:schemeClr val="tx1"/>
                </a:solidFill>
                <a:latin typeface="Aptos" panose="020B0004020202020204" pitchFamily="34" charset="0"/>
              </a:rPr>
              <a:t> until the employment permit has been reissued.</a:t>
            </a:r>
          </a:p>
          <a:p>
            <a:endParaRPr lang="en-GB" dirty="0">
              <a:latin typeface="Aptos" panose="020B0004020202020204" pitchFamily="34" charset="0"/>
            </a:endParaRPr>
          </a:p>
          <a:p>
            <a:endParaRPr lang="en-GB" dirty="0"/>
          </a:p>
          <a:p>
            <a:endParaRPr lang="en-GB" dirty="0"/>
          </a:p>
          <a:p>
            <a:endParaRPr lang="en-GB" dirty="0"/>
          </a:p>
          <a:p>
            <a:endParaRPr lang="en-GB" dirty="0"/>
          </a:p>
          <a:p>
            <a:endParaRPr lang="en-GB" dirty="0"/>
          </a:p>
          <a:p>
            <a:endParaRPr lang="en-IE" dirty="0"/>
          </a:p>
        </p:txBody>
      </p:sp>
    </p:spTree>
    <p:extLst>
      <p:ext uri="{BB962C8B-B14F-4D97-AF65-F5344CB8AC3E}">
        <p14:creationId xmlns:p14="http://schemas.microsoft.com/office/powerpoint/2010/main" val="22716664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A5E68-F3BB-A4BD-9BF0-FE25792E6C7F}"/>
              </a:ext>
            </a:extLst>
          </p:cNvPr>
          <p:cNvSpPr>
            <a:spLocks noGrp="1"/>
          </p:cNvSpPr>
          <p:nvPr>
            <p:ph type="title"/>
          </p:nvPr>
        </p:nvSpPr>
        <p:spPr/>
        <p:txBody>
          <a:bodyPr/>
          <a:lstStyle/>
          <a:p>
            <a:r>
              <a:rPr lang="en-IE" b="1" dirty="0">
                <a:latin typeface="Aptos" panose="020B0004020202020204" pitchFamily="34" charset="0"/>
              </a:rPr>
              <a:t>Benefits of Change of Employer?</a:t>
            </a:r>
          </a:p>
        </p:txBody>
      </p:sp>
      <p:sp>
        <p:nvSpPr>
          <p:cNvPr id="3" name="Content Placeholder 2">
            <a:extLst>
              <a:ext uri="{FF2B5EF4-FFF2-40B4-BE49-F238E27FC236}">
                <a16:creationId xmlns:a16="http://schemas.microsoft.com/office/drawing/2014/main" id="{BDCF83AD-1291-A5AD-A9C2-6BFB7C37B120}"/>
              </a:ext>
            </a:extLst>
          </p:cNvPr>
          <p:cNvSpPr>
            <a:spLocks noGrp="1"/>
          </p:cNvSpPr>
          <p:nvPr>
            <p:ph idx="1"/>
          </p:nvPr>
        </p:nvSpPr>
        <p:spPr>
          <a:xfrm>
            <a:off x="677334" y="1930400"/>
            <a:ext cx="8596668" cy="3925881"/>
          </a:xfrm>
        </p:spPr>
        <p:txBody>
          <a:bodyPr>
            <a:normAutofit/>
          </a:bodyPr>
          <a:lstStyle/>
          <a:p>
            <a:pPr lvl="1"/>
            <a:r>
              <a:rPr lang="en-GB" sz="2400" dirty="0">
                <a:solidFill>
                  <a:schemeClr val="tx1"/>
                </a:solidFill>
                <a:latin typeface="Aptos" panose="020B0004020202020204" pitchFamily="34" charset="0"/>
              </a:rPr>
              <a:t>No reason needed to change employer after 9 months.</a:t>
            </a:r>
          </a:p>
          <a:p>
            <a:pPr lvl="1"/>
            <a:endParaRPr lang="en-GB" sz="2400" dirty="0">
              <a:solidFill>
                <a:schemeClr val="tx1"/>
              </a:solidFill>
              <a:latin typeface="Aptos" panose="020B0004020202020204" pitchFamily="34" charset="0"/>
            </a:endParaRPr>
          </a:p>
          <a:p>
            <a:pPr lvl="1"/>
            <a:r>
              <a:rPr lang="en-GB" sz="2400" dirty="0">
                <a:solidFill>
                  <a:schemeClr val="tx1"/>
                </a:solidFill>
                <a:latin typeface="Aptos" panose="020B0004020202020204" pitchFamily="34" charset="0"/>
              </a:rPr>
              <a:t>Potential way out of exploitative workplace.</a:t>
            </a:r>
          </a:p>
          <a:p>
            <a:pPr marL="400050" lvl="1" indent="0">
              <a:buNone/>
            </a:pPr>
            <a:endParaRPr lang="en-GB" sz="2400" dirty="0">
              <a:solidFill>
                <a:schemeClr val="tx1"/>
              </a:solidFill>
              <a:latin typeface="Aptos" panose="020B0004020202020204" pitchFamily="34" charset="0"/>
            </a:endParaRPr>
          </a:p>
          <a:p>
            <a:pPr lvl="1"/>
            <a:r>
              <a:rPr lang="en-GB" sz="2400" dirty="0">
                <a:solidFill>
                  <a:schemeClr val="tx1"/>
                </a:solidFill>
                <a:latin typeface="Aptos" panose="020B0004020202020204" pitchFamily="34" charset="0"/>
              </a:rPr>
              <a:t>No Labour Market Needs Test (LMNT) required.</a:t>
            </a:r>
          </a:p>
          <a:p>
            <a:pPr marL="400050" lvl="1" indent="0">
              <a:buNone/>
            </a:pPr>
            <a:endParaRPr lang="en-GB" sz="2400" dirty="0">
              <a:solidFill>
                <a:schemeClr val="tx1"/>
              </a:solidFill>
              <a:latin typeface="Aptos" panose="020B0004020202020204" pitchFamily="34" charset="0"/>
            </a:endParaRPr>
          </a:p>
          <a:p>
            <a:pPr lvl="1"/>
            <a:r>
              <a:rPr lang="en-IE" sz="2400" dirty="0">
                <a:solidFill>
                  <a:schemeClr val="tx1"/>
                </a:solidFill>
                <a:latin typeface="Aptos" panose="020B0004020202020204" pitchFamily="34" charset="0"/>
              </a:rPr>
              <a:t>No fee for this process and relatively short processing times.</a:t>
            </a:r>
          </a:p>
          <a:p>
            <a:pPr marL="400050" lvl="1" indent="0">
              <a:buNone/>
            </a:pPr>
            <a:endParaRPr lang="en-IE" sz="2200" dirty="0">
              <a:solidFill>
                <a:schemeClr val="tx1"/>
              </a:solidFill>
              <a:latin typeface="Aptos" panose="020B0004020202020204" pitchFamily="34" charset="0"/>
            </a:endParaRPr>
          </a:p>
          <a:p>
            <a:pPr marL="400050" lvl="1" indent="0">
              <a:buNone/>
            </a:pPr>
            <a:endParaRPr lang="en-IE" sz="2200" dirty="0">
              <a:latin typeface="Aptos" panose="020B0004020202020204" pitchFamily="34" charset="0"/>
            </a:endParaRPr>
          </a:p>
        </p:txBody>
      </p:sp>
    </p:spTree>
    <p:extLst>
      <p:ext uri="{BB962C8B-B14F-4D97-AF65-F5344CB8AC3E}">
        <p14:creationId xmlns:p14="http://schemas.microsoft.com/office/powerpoint/2010/main" val="38865420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6EDEC8C-C7BF-5247-7A04-EA0BD67CA26A}"/>
              </a:ext>
            </a:extLst>
          </p:cNvPr>
          <p:cNvSpPr txBox="1"/>
          <p:nvPr/>
        </p:nvSpPr>
        <p:spPr>
          <a:xfrm>
            <a:off x="2221105" y="1505123"/>
            <a:ext cx="7749790" cy="2554545"/>
          </a:xfrm>
          <a:prstGeom prst="rect">
            <a:avLst/>
          </a:prstGeom>
          <a:noFill/>
        </p:spPr>
        <p:txBody>
          <a:bodyPr wrap="square">
            <a:spAutoFit/>
          </a:bodyPr>
          <a:lstStyle/>
          <a:p>
            <a:pPr algn="ctr"/>
            <a:r>
              <a:rPr kumimoji="0" lang="en-GB" sz="4400" b="1" i="0" u="none" strike="noStrike" kern="1200" cap="none" spc="0" normalizeH="0" baseline="0" noProof="0" dirty="0">
                <a:ln>
                  <a:noFill/>
                </a:ln>
                <a:solidFill>
                  <a:schemeClr val="accent1"/>
                </a:solidFill>
                <a:effectLst/>
                <a:highlight>
                  <a:srgbClr val="FFFFFF"/>
                </a:highlight>
                <a:uLnTx/>
                <a:uFillTx/>
                <a:latin typeface="Aptos" panose="020B0004020202020204" pitchFamily="34" charset="0"/>
                <a:ea typeface="+mj-ea"/>
                <a:cs typeface="+mj-cs"/>
              </a:rPr>
              <a:t>Change of Employer Application</a:t>
            </a:r>
            <a:br>
              <a:rPr kumimoji="0" lang="zh-CN" altLang="en-US" sz="4400" b="0" i="0" u="none" strike="noStrike" kern="1200" cap="none" spc="0" normalizeH="0" baseline="0" noProof="0" dirty="0">
                <a:ln>
                  <a:noFill/>
                </a:ln>
                <a:solidFill>
                  <a:schemeClr val="accent1"/>
                </a:solidFill>
                <a:effectLst/>
                <a:highlight>
                  <a:srgbClr val="FDFDFD"/>
                </a:highlight>
                <a:uLnTx/>
                <a:uFillTx/>
                <a:latin typeface="Aptos" panose="020B0004020202020204" pitchFamily="34" charset="0"/>
                <a:ea typeface="Microsoft Yahei" panose="020B0503020204020204" pitchFamily="34" charset="-122"/>
                <a:cs typeface="+mj-cs"/>
              </a:rPr>
            </a:br>
            <a:r>
              <a:rPr kumimoji="0" lang="en-GB" sz="4400" b="0" i="0" u="none" strike="noStrike" kern="1200" cap="none" spc="0" normalizeH="0" baseline="0" noProof="0" dirty="0">
                <a:ln>
                  <a:noFill/>
                </a:ln>
                <a:solidFill>
                  <a:schemeClr val="accent1"/>
                </a:solidFill>
                <a:effectLst/>
                <a:highlight>
                  <a:srgbClr val="FFFFFF"/>
                </a:highlight>
                <a:uLnTx/>
                <a:uFillTx/>
                <a:latin typeface="Aptos" panose="020B0004020202020204" pitchFamily="34" charset="0"/>
                <a:ea typeface="+mj-ea"/>
                <a:cs typeface="+mj-cs"/>
              </a:rPr>
              <a:t> </a:t>
            </a:r>
            <a:br>
              <a:rPr kumimoji="0" lang="en-GB" sz="4400" b="1" i="0" u="none" strike="noStrike" kern="1200" cap="none" spc="0" normalizeH="0" baseline="0" noProof="0" dirty="0">
                <a:ln>
                  <a:noFill/>
                </a:ln>
                <a:solidFill>
                  <a:schemeClr val="accent1"/>
                </a:solidFill>
                <a:effectLst/>
                <a:highlight>
                  <a:srgbClr val="FFFFFF"/>
                </a:highlight>
                <a:uLnTx/>
                <a:uFillTx/>
                <a:latin typeface="Aptos" panose="020B0004020202020204" pitchFamily="34" charset="0"/>
                <a:ea typeface="+mj-ea"/>
                <a:cs typeface="+mj-cs"/>
              </a:rPr>
            </a:br>
            <a:r>
              <a:rPr kumimoji="0" lang="en-GB" sz="2800" i="0" u="none" strike="noStrike" kern="1200" cap="none" spc="0" normalizeH="0" baseline="0" noProof="0" dirty="0">
                <a:ln>
                  <a:noFill/>
                </a:ln>
                <a:solidFill>
                  <a:schemeClr val="accent1"/>
                </a:solidFill>
                <a:effectLst/>
                <a:highlight>
                  <a:srgbClr val="FFFFFF"/>
                </a:highlight>
                <a:uLnTx/>
                <a:uFillTx/>
                <a:latin typeface="Aptos" panose="020B0004020202020204" pitchFamily="34" charset="0"/>
                <a:ea typeface="+mj-ea"/>
                <a:cs typeface="+mj-cs"/>
              </a:rPr>
              <a:t>Step-by-step guide  </a:t>
            </a:r>
            <a:endParaRPr lang="en-IE" dirty="0">
              <a:solidFill>
                <a:schemeClr val="accent1"/>
              </a:solidFill>
            </a:endParaRPr>
          </a:p>
        </p:txBody>
      </p:sp>
      <p:pic>
        <p:nvPicPr>
          <p:cNvPr id="4" name="Picture 3">
            <a:extLst>
              <a:ext uri="{FF2B5EF4-FFF2-40B4-BE49-F238E27FC236}">
                <a16:creationId xmlns:a16="http://schemas.microsoft.com/office/drawing/2014/main" id="{61D62485-4864-F49B-1616-13C770070D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78042" y="6223924"/>
            <a:ext cx="5835915" cy="735442"/>
          </a:xfrm>
          <a:prstGeom prst="rect">
            <a:avLst/>
          </a:prstGeom>
        </p:spPr>
      </p:pic>
    </p:spTree>
    <p:extLst>
      <p:ext uri="{BB962C8B-B14F-4D97-AF65-F5344CB8AC3E}">
        <p14:creationId xmlns:p14="http://schemas.microsoft.com/office/powerpoint/2010/main" val="26891972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A5E68-F3BB-A4BD-9BF0-FE25792E6C7F}"/>
              </a:ext>
            </a:extLst>
          </p:cNvPr>
          <p:cNvSpPr>
            <a:spLocks noGrp="1"/>
          </p:cNvSpPr>
          <p:nvPr>
            <p:ph type="title"/>
          </p:nvPr>
        </p:nvSpPr>
        <p:spPr>
          <a:xfrm>
            <a:off x="677334" y="609600"/>
            <a:ext cx="8596668" cy="1081548"/>
          </a:xfrm>
        </p:spPr>
        <p:txBody>
          <a:bodyPr>
            <a:normAutofit/>
          </a:bodyPr>
          <a:lstStyle/>
          <a:p>
            <a:r>
              <a:rPr lang="en-IE" b="1" dirty="0">
                <a:latin typeface="Aptos" panose="020B0004020202020204" pitchFamily="34" charset="0"/>
              </a:rPr>
              <a:t>Application Process</a:t>
            </a:r>
          </a:p>
        </p:txBody>
      </p:sp>
      <p:sp>
        <p:nvSpPr>
          <p:cNvPr id="3" name="Content Placeholder 2">
            <a:extLst>
              <a:ext uri="{FF2B5EF4-FFF2-40B4-BE49-F238E27FC236}">
                <a16:creationId xmlns:a16="http://schemas.microsoft.com/office/drawing/2014/main" id="{BDCF83AD-1291-A5AD-A9C2-6BFB7C37B120}"/>
              </a:ext>
            </a:extLst>
          </p:cNvPr>
          <p:cNvSpPr>
            <a:spLocks noGrp="1"/>
          </p:cNvSpPr>
          <p:nvPr>
            <p:ph idx="1"/>
          </p:nvPr>
        </p:nvSpPr>
        <p:spPr>
          <a:xfrm>
            <a:off x="677334" y="1520889"/>
            <a:ext cx="8596668" cy="4646645"/>
          </a:xfrm>
        </p:spPr>
        <p:txBody>
          <a:bodyPr>
            <a:normAutofit/>
          </a:bodyPr>
          <a:lstStyle/>
          <a:p>
            <a:r>
              <a:rPr lang="en-GB" sz="2400" dirty="0">
                <a:solidFill>
                  <a:schemeClr val="tx1"/>
                </a:solidFill>
                <a:latin typeface="Aptos" panose="020B0004020202020204" pitchFamily="34" charset="0"/>
              </a:rPr>
              <a:t>Prepare the Required Documentation</a:t>
            </a:r>
          </a:p>
          <a:p>
            <a:pPr>
              <a:buFont typeface="+mj-lt"/>
              <a:buAutoNum type="arabicPeriod"/>
            </a:pPr>
            <a:r>
              <a:rPr lang="en-GB" dirty="0">
                <a:solidFill>
                  <a:schemeClr val="tx1"/>
                </a:solidFill>
                <a:latin typeface="Aptos" panose="020B0004020202020204" pitchFamily="34" charset="0"/>
              </a:rPr>
              <a:t>Completed and signed application form </a:t>
            </a:r>
          </a:p>
          <a:p>
            <a:pPr>
              <a:buFont typeface="+mj-lt"/>
              <a:buAutoNum type="arabicPeriod"/>
            </a:pPr>
            <a:r>
              <a:rPr lang="en-GB" dirty="0">
                <a:solidFill>
                  <a:schemeClr val="tx1"/>
                </a:solidFill>
                <a:latin typeface="Aptos" panose="020B0004020202020204" pitchFamily="34" charset="0"/>
              </a:rPr>
              <a:t>A signed contract of employment with NEW employer</a:t>
            </a:r>
          </a:p>
          <a:p>
            <a:pPr>
              <a:buFont typeface="+mj-lt"/>
              <a:buAutoNum type="arabicPeriod"/>
            </a:pPr>
            <a:r>
              <a:rPr lang="en-GB" dirty="0">
                <a:solidFill>
                  <a:schemeClr val="tx1"/>
                </a:solidFill>
                <a:latin typeface="Aptos" panose="020B0004020202020204" pitchFamily="34" charset="0"/>
              </a:rPr>
              <a:t>A</a:t>
            </a:r>
            <a:r>
              <a:rPr lang="en-GB" b="0" i="0" dirty="0">
                <a:solidFill>
                  <a:schemeClr val="tx1"/>
                </a:solidFill>
                <a:effectLst/>
                <a:latin typeface="Aptos" panose="020B0004020202020204" pitchFamily="34" charset="0"/>
              </a:rPr>
              <a:t> statement issued by the Revenue Commissioners showing the monthly statutory returns made by the employer dated within the 3-month period preceding the application</a:t>
            </a:r>
            <a:endParaRPr lang="en-GB" dirty="0">
              <a:solidFill>
                <a:schemeClr val="tx1"/>
              </a:solidFill>
              <a:latin typeface="Aptos" panose="020B0004020202020204" pitchFamily="34" charset="0"/>
            </a:endParaRPr>
          </a:p>
          <a:p>
            <a:pPr>
              <a:buFont typeface="+mj-lt"/>
              <a:buAutoNum type="arabicPeriod"/>
            </a:pPr>
            <a:r>
              <a:rPr lang="en-GB" dirty="0">
                <a:solidFill>
                  <a:schemeClr val="tx1"/>
                </a:solidFill>
                <a:latin typeface="Aptos" panose="020B0004020202020204" pitchFamily="34" charset="0"/>
              </a:rPr>
              <a:t>Additional documents required if the new employer is operating a restaurant business such as: </a:t>
            </a:r>
          </a:p>
          <a:p>
            <a:pPr marL="800100" lvl="1" indent="-400050">
              <a:buFont typeface="+mj-lt"/>
              <a:buAutoNum type="romanLcPeriod"/>
            </a:pPr>
            <a:r>
              <a:rPr lang="en-GB" dirty="0">
                <a:solidFill>
                  <a:schemeClr val="tx1"/>
                </a:solidFill>
                <a:latin typeface="Aptos" panose="020B0004020202020204" pitchFamily="34" charset="0"/>
              </a:rPr>
              <a:t>letter from the Local Health Authority, </a:t>
            </a:r>
          </a:p>
          <a:p>
            <a:pPr marL="800100" lvl="1" indent="-400050">
              <a:buFont typeface="+mj-lt"/>
              <a:buAutoNum type="romanLcPeriod"/>
            </a:pPr>
            <a:r>
              <a:rPr lang="en-GB" dirty="0">
                <a:solidFill>
                  <a:schemeClr val="tx1"/>
                </a:solidFill>
                <a:latin typeface="Aptos" panose="020B0004020202020204" pitchFamily="34" charset="0"/>
              </a:rPr>
              <a:t>statement from the employer that the worker will be employed in an establishment, and </a:t>
            </a:r>
          </a:p>
          <a:p>
            <a:pPr marL="800100" lvl="1" indent="-400050">
              <a:buFont typeface="+mj-lt"/>
              <a:buAutoNum type="romanLcPeriod"/>
            </a:pPr>
            <a:r>
              <a:rPr lang="en-GB" dirty="0">
                <a:solidFill>
                  <a:schemeClr val="tx1"/>
                </a:solidFill>
                <a:latin typeface="Aptos" panose="020B0004020202020204" pitchFamily="34" charset="0"/>
              </a:rPr>
              <a:t>copies of utility bills  for the establishment premises dated 2 months period prior to application</a:t>
            </a:r>
          </a:p>
          <a:p>
            <a:endParaRPr lang="en-GB" dirty="0"/>
          </a:p>
          <a:p>
            <a:endParaRPr lang="en-GB" sz="2400" dirty="0"/>
          </a:p>
        </p:txBody>
      </p:sp>
    </p:spTree>
    <p:extLst>
      <p:ext uri="{BB962C8B-B14F-4D97-AF65-F5344CB8AC3E}">
        <p14:creationId xmlns:p14="http://schemas.microsoft.com/office/powerpoint/2010/main" val="14577645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A5E68-F3BB-A4BD-9BF0-FE25792E6C7F}"/>
              </a:ext>
            </a:extLst>
          </p:cNvPr>
          <p:cNvSpPr>
            <a:spLocks noGrp="1"/>
          </p:cNvSpPr>
          <p:nvPr>
            <p:ph type="title"/>
          </p:nvPr>
        </p:nvSpPr>
        <p:spPr/>
        <p:txBody>
          <a:bodyPr/>
          <a:lstStyle/>
          <a:p>
            <a:r>
              <a:rPr lang="en-IE" b="1" dirty="0">
                <a:latin typeface="Aptos" panose="020B0004020202020204" pitchFamily="34" charset="0"/>
              </a:rPr>
              <a:t>How to Submit?</a:t>
            </a:r>
          </a:p>
        </p:txBody>
      </p:sp>
      <p:sp>
        <p:nvSpPr>
          <p:cNvPr id="3" name="Content Placeholder 2">
            <a:extLst>
              <a:ext uri="{FF2B5EF4-FFF2-40B4-BE49-F238E27FC236}">
                <a16:creationId xmlns:a16="http://schemas.microsoft.com/office/drawing/2014/main" id="{BDCF83AD-1291-A5AD-A9C2-6BFB7C37B120}"/>
              </a:ext>
            </a:extLst>
          </p:cNvPr>
          <p:cNvSpPr>
            <a:spLocks noGrp="1"/>
          </p:cNvSpPr>
          <p:nvPr>
            <p:ph idx="1"/>
          </p:nvPr>
        </p:nvSpPr>
        <p:spPr>
          <a:xfrm>
            <a:off x="677334" y="1624780"/>
            <a:ext cx="4585131" cy="3608439"/>
          </a:xfrm>
        </p:spPr>
        <p:txBody>
          <a:bodyPr>
            <a:normAutofit/>
          </a:bodyPr>
          <a:lstStyle/>
          <a:p>
            <a:endParaRPr lang="en-GB" dirty="0"/>
          </a:p>
          <a:p>
            <a:r>
              <a:rPr lang="en-GB" sz="2400" b="0" i="0" dirty="0">
                <a:solidFill>
                  <a:schemeClr val="tx1"/>
                </a:solidFill>
                <a:effectLst/>
                <a:latin typeface="Aptos" panose="020B0004020202020204" pitchFamily="34" charset="0"/>
              </a:rPr>
              <a:t>Completed and signed applications, together with a new signed contract of employment should be submitted to the dedicated email address:</a:t>
            </a:r>
            <a:r>
              <a:rPr lang="en-GB" sz="2400" b="0" i="0" dirty="0">
                <a:solidFill>
                  <a:srgbClr val="222222"/>
                </a:solidFill>
                <a:effectLst/>
                <a:latin typeface="Aptos" panose="020B0004020202020204" pitchFamily="34" charset="0"/>
              </a:rPr>
              <a:t> </a:t>
            </a:r>
            <a:r>
              <a:rPr lang="en-GB" sz="2400" b="1" i="0" u="sng" dirty="0">
                <a:solidFill>
                  <a:srgbClr val="375FE1"/>
                </a:solidFill>
                <a:effectLst/>
                <a:latin typeface="Aptos" panose="020B0004020202020204" pitchFamily="34" charset="0"/>
                <a:hlinkClick r:id="rId2"/>
              </a:rPr>
              <a:t>eptransfer@enterprise.gov.ie</a:t>
            </a:r>
            <a:endParaRPr lang="en-GB" sz="2400" b="1" i="0" u="sng" dirty="0">
              <a:solidFill>
                <a:srgbClr val="375FE1"/>
              </a:solidFill>
              <a:effectLst/>
              <a:latin typeface="Aptos" panose="020B0004020202020204" pitchFamily="34" charset="0"/>
            </a:endParaRPr>
          </a:p>
        </p:txBody>
      </p:sp>
      <p:pic>
        <p:nvPicPr>
          <p:cNvPr id="5" name="Picture 4">
            <a:extLst>
              <a:ext uri="{FF2B5EF4-FFF2-40B4-BE49-F238E27FC236}">
                <a16:creationId xmlns:a16="http://schemas.microsoft.com/office/drawing/2014/main" id="{2CA24DB1-1BB3-ACB3-DEDC-FE029D0C14B9}"/>
              </a:ext>
            </a:extLst>
          </p:cNvPr>
          <p:cNvPicPr>
            <a:picLocks noChangeAspect="1"/>
          </p:cNvPicPr>
          <p:nvPr/>
        </p:nvPicPr>
        <p:blipFill>
          <a:blip r:embed="rId3"/>
          <a:stretch>
            <a:fillRect/>
          </a:stretch>
        </p:blipFill>
        <p:spPr>
          <a:xfrm>
            <a:off x="6096000" y="1624780"/>
            <a:ext cx="4837513" cy="4003455"/>
          </a:xfrm>
          <a:prstGeom prst="rect">
            <a:avLst/>
          </a:prstGeom>
          <a:ln w="28575">
            <a:solidFill>
              <a:schemeClr val="accent1"/>
            </a:solidFill>
          </a:ln>
        </p:spPr>
      </p:pic>
    </p:spTree>
    <p:extLst>
      <p:ext uri="{BB962C8B-B14F-4D97-AF65-F5344CB8AC3E}">
        <p14:creationId xmlns:p14="http://schemas.microsoft.com/office/powerpoint/2010/main" val="41005514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0BA2A-0ED8-FDB1-33F7-7CD3C49FAB12}"/>
              </a:ext>
            </a:extLst>
          </p:cNvPr>
          <p:cNvSpPr>
            <a:spLocks noGrp="1"/>
          </p:cNvSpPr>
          <p:nvPr>
            <p:ph type="title"/>
          </p:nvPr>
        </p:nvSpPr>
        <p:spPr/>
        <p:txBody>
          <a:bodyPr>
            <a:normAutofit/>
          </a:bodyPr>
          <a:lstStyle/>
          <a:p>
            <a:r>
              <a:rPr lang="en-GB" b="1" i="0" dirty="0">
                <a:effectLst/>
                <a:highlight>
                  <a:srgbClr val="FFFFFF"/>
                </a:highlight>
                <a:latin typeface="Aptos" panose="020B0004020202020204" pitchFamily="34" charset="0"/>
              </a:rPr>
              <a:t>Where can I find more information? </a:t>
            </a:r>
            <a:endParaRPr lang="en-IE" dirty="0"/>
          </a:p>
        </p:txBody>
      </p:sp>
      <p:sp>
        <p:nvSpPr>
          <p:cNvPr id="3" name="Content Placeholder 2">
            <a:extLst>
              <a:ext uri="{FF2B5EF4-FFF2-40B4-BE49-F238E27FC236}">
                <a16:creationId xmlns:a16="http://schemas.microsoft.com/office/drawing/2014/main" id="{F0154DB7-6913-59BE-CC6F-BB36134746B7}"/>
              </a:ext>
            </a:extLst>
          </p:cNvPr>
          <p:cNvSpPr>
            <a:spLocks noGrp="1"/>
          </p:cNvSpPr>
          <p:nvPr>
            <p:ph idx="1"/>
          </p:nvPr>
        </p:nvSpPr>
        <p:spPr>
          <a:xfrm>
            <a:off x="677334" y="1751022"/>
            <a:ext cx="8596668" cy="3355956"/>
          </a:xfrm>
        </p:spPr>
        <p:txBody>
          <a:bodyPr>
            <a:normAutofit fontScale="92500" lnSpcReduction="20000"/>
          </a:bodyPr>
          <a:lstStyle/>
          <a:p>
            <a:pPr fontAlgn="base"/>
            <a:r>
              <a:rPr lang="en-GB" sz="2600" b="0" i="0" dirty="0">
                <a:solidFill>
                  <a:srgbClr val="000000"/>
                </a:solidFill>
                <a:effectLst/>
                <a:highlight>
                  <a:srgbClr val="FFFFFF"/>
                </a:highlight>
                <a:latin typeface="Aptos" panose="020B0004020202020204" pitchFamily="34" charset="0"/>
              </a:rPr>
              <a:t>You can find more details about the </a:t>
            </a:r>
            <a:r>
              <a:rPr lang="en-GB" sz="2600" dirty="0">
                <a:solidFill>
                  <a:srgbClr val="000000"/>
                </a:solidFill>
                <a:highlight>
                  <a:srgbClr val="FFFFFF"/>
                </a:highlight>
                <a:latin typeface="Aptos" panose="020B0004020202020204" pitchFamily="34" charset="0"/>
              </a:rPr>
              <a:t> Change of Employer</a:t>
            </a:r>
            <a:r>
              <a:rPr lang="en-GB" sz="2600" b="0" i="0" dirty="0">
                <a:solidFill>
                  <a:srgbClr val="000000"/>
                </a:solidFill>
                <a:effectLst/>
                <a:highlight>
                  <a:srgbClr val="FFFFFF"/>
                </a:highlight>
                <a:latin typeface="Aptos" panose="020B0004020202020204" pitchFamily="34" charset="0"/>
              </a:rPr>
              <a:t> at the following links:  </a:t>
            </a:r>
          </a:p>
          <a:p>
            <a:pPr marL="0" indent="0" fontAlgn="base">
              <a:buNone/>
            </a:pPr>
            <a:endParaRPr lang="en-GB" sz="2600" b="0" i="0" dirty="0">
              <a:solidFill>
                <a:srgbClr val="000000"/>
              </a:solidFill>
              <a:effectLst/>
              <a:highlight>
                <a:srgbClr val="FFFFFF"/>
              </a:highlight>
              <a:latin typeface="Aptos" panose="020B0004020202020204" pitchFamily="34" charset="0"/>
            </a:endParaRPr>
          </a:p>
          <a:p>
            <a:pPr fontAlgn="base"/>
            <a:r>
              <a:rPr lang="en-IE" sz="2600" u="sng"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Department of Enterprise, Trade and Employment Change of Employer</a:t>
            </a:r>
            <a:endParaRPr lang="en-IE" sz="2600" u="sng"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indent="0" fontAlgn="base">
              <a:buNone/>
            </a:pPr>
            <a:endParaRPr lang="en-IE" sz="2600" kern="100" dirty="0">
              <a:latin typeface="Aptos" panose="020B0004020202020204" pitchFamily="34" charset="0"/>
              <a:ea typeface="Aptos" panose="020B0004020202020204" pitchFamily="34" charset="0"/>
              <a:cs typeface="Times New Roman" panose="02020603050405020304" pitchFamily="18" charset="0"/>
            </a:endParaRPr>
          </a:p>
          <a:p>
            <a:pPr fontAlgn="base"/>
            <a:r>
              <a:rPr lang="en-IE" sz="2600" u="sng"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APPLICATION FORM CHANGE OF EMPLOYER</a:t>
            </a:r>
            <a:endParaRPr lang="en-IE" sz="2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indent="0" fontAlgn="base">
              <a:buNone/>
            </a:pPr>
            <a:br>
              <a:rPr lang="en-GB" sz="2400" b="0" i="0" dirty="0">
                <a:solidFill>
                  <a:srgbClr val="000000"/>
                </a:solidFill>
                <a:effectLst/>
                <a:highlight>
                  <a:srgbClr val="FFFFFF"/>
                </a:highlight>
                <a:latin typeface="WordVisiCarriageReturn_MSFontService"/>
              </a:rPr>
            </a:br>
            <a:r>
              <a:rPr lang="en-GB" sz="2400" b="0" i="0" dirty="0">
                <a:solidFill>
                  <a:srgbClr val="000000"/>
                </a:solidFill>
                <a:effectLst/>
                <a:highlight>
                  <a:srgbClr val="FFFFFF"/>
                </a:highlight>
                <a:latin typeface="Aptos" panose="020B0004020202020204" pitchFamily="34" charset="0"/>
              </a:rPr>
              <a:t> </a:t>
            </a:r>
          </a:p>
        </p:txBody>
      </p:sp>
    </p:spTree>
    <p:extLst>
      <p:ext uri="{BB962C8B-B14F-4D97-AF65-F5344CB8AC3E}">
        <p14:creationId xmlns:p14="http://schemas.microsoft.com/office/powerpoint/2010/main" val="1840680619"/>
      </p:ext>
    </p:extLst>
  </p:cSld>
  <p:clrMapOvr>
    <a:masterClrMapping/>
  </p:clrMapOvr>
  <mc:AlternateContent xmlns:mc="http://schemas.openxmlformats.org/markup-compatibility/2006" xmlns:p14="http://schemas.microsoft.com/office/powerpoint/2010/main">
    <mc:Choice Requires="p14">
      <p:transition spd="slow" p14:dur="2000" advTm="21615"/>
    </mc:Choice>
    <mc:Fallback xmlns="">
      <p:transition spd="slow" advTm="21615"/>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0BA2A-0ED8-FDB1-33F7-7CD3C49FAB12}"/>
              </a:ext>
            </a:extLst>
          </p:cNvPr>
          <p:cNvSpPr>
            <a:spLocks noGrp="1"/>
          </p:cNvSpPr>
          <p:nvPr>
            <p:ph type="title"/>
          </p:nvPr>
        </p:nvSpPr>
        <p:spPr/>
        <p:txBody>
          <a:bodyPr>
            <a:normAutofit/>
          </a:bodyPr>
          <a:lstStyle/>
          <a:p>
            <a:r>
              <a:rPr lang="en-GB" b="1" i="0" dirty="0">
                <a:effectLst/>
                <a:highlight>
                  <a:srgbClr val="FFFFFF"/>
                </a:highlight>
                <a:latin typeface="Aptos" panose="020B0004020202020204" pitchFamily="34" charset="0"/>
              </a:rPr>
              <a:t>Other Helpful Tips</a:t>
            </a:r>
            <a:endParaRPr lang="en-IE" dirty="0"/>
          </a:p>
        </p:txBody>
      </p:sp>
      <p:sp>
        <p:nvSpPr>
          <p:cNvPr id="3" name="Content Placeholder 2">
            <a:extLst>
              <a:ext uri="{FF2B5EF4-FFF2-40B4-BE49-F238E27FC236}">
                <a16:creationId xmlns:a16="http://schemas.microsoft.com/office/drawing/2014/main" id="{F0154DB7-6913-59BE-CC6F-BB36134746B7}"/>
              </a:ext>
            </a:extLst>
          </p:cNvPr>
          <p:cNvSpPr>
            <a:spLocks noGrp="1"/>
          </p:cNvSpPr>
          <p:nvPr>
            <p:ph idx="1"/>
          </p:nvPr>
        </p:nvSpPr>
        <p:spPr>
          <a:xfrm>
            <a:off x="677334" y="1781109"/>
            <a:ext cx="8596668" cy="3807927"/>
          </a:xfrm>
        </p:spPr>
        <p:txBody>
          <a:bodyPr>
            <a:normAutofit lnSpcReduction="10000"/>
          </a:bodyPr>
          <a:lstStyle/>
          <a:p>
            <a:pPr fontAlgn="base"/>
            <a:r>
              <a:rPr lang="en-GB" sz="2400" dirty="0">
                <a:solidFill>
                  <a:schemeClr val="tx1"/>
                </a:solidFill>
                <a:highlight>
                  <a:srgbClr val="FFFFFF"/>
                </a:highlight>
                <a:latin typeface="Aptos" panose="020B0004020202020204" pitchFamily="34" charset="0"/>
              </a:rPr>
              <a:t>Some questions are difficult to answer yourself, ask new employers who are willing to support your employment permit for support.</a:t>
            </a:r>
          </a:p>
          <a:p>
            <a:pPr algn="l" rtl="0" fontAlgn="base"/>
            <a:endParaRPr lang="en-GB" sz="2400" b="0" i="0" dirty="0">
              <a:solidFill>
                <a:schemeClr val="tx1"/>
              </a:solidFill>
              <a:effectLst/>
              <a:highlight>
                <a:srgbClr val="FFFFFF"/>
              </a:highlight>
              <a:latin typeface="Aptos" panose="020B0004020202020204" pitchFamily="34" charset="0"/>
            </a:endParaRPr>
          </a:p>
          <a:p>
            <a:pPr fontAlgn="base"/>
            <a:r>
              <a:rPr lang="en-GB" sz="2400" b="0" i="0" dirty="0">
                <a:solidFill>
                  <a:schemeClr val="tx1"/>
                </a:solidFill>
                <a:effectLst/>
                <a:highlight>
                  <a:srgbClr val="FFFFFF"/>
                </a:highlight>
                <a:latin typeface="Aptos" panose="020B0004020202020204" pitchFamily="34" charset="0"/>
              </a:rPr>
              <a:t>The best thing is to share the </a:t>
            </a:r>
            <a:r>
              <a:rPr lang="en-GB" sz="2400" dirty="0">
                <a:solidFill>
                  <a:schemeClr val="tx1"/>
                </a:solidFill>
                <a:highlight>
                  <a:srgbClr val="FFFFFF"/>
                </a:highlight>
                <a:latin typeface="Aptos" panose="020B0004020202020204" pitchFamily="34" charset="0"/>
              </a:rPr>
              <a:t>DETE link </a:t>
            </a:r>
            <a:r>
              <a:rPr lang="en-GB" sz="2400" b="0" i="0" dirty="0">
                <a:solidFill>
                  <a:schemeClr val="tx1"/>
                </a:solidFill>
                <a:effectLst/>
                <a:highlight>
                  <a:srgbClr val="FFFFFF"/>
                </a:highlight>
                <a:latin typeface="Aptos" panose="020B0004020202020204" pitchFamily="34" charset="0"/>
              </a:rPr>
              <a:t>or this presentation with a new prospective employer.</a:t>
            </a:r>
          </a:p>
          <a:p>
            <a:pPr fontAlgn="base"/>
            <a:endParaRPr lang="en-GB" sz="2400" dirty="0">
              <a:solidFill>
                <a:schemeClr val="tx1"/>
              </a:solidFill>
              <a:highlight>
                <a:srgbClr val="FFFFFF"/>
              </a:highlight>
              <a:latin typeface="Aptos" panose="020B0004020202020204" pitchFamily="34" charset="0"/>
            </a:endParaRPr>
          </a:p>
          <a:p>
            <a:pPr fontAlgn="base"/>
            <a:r>
              <a:rPr lang="en-GB" sz="2400" b="1" i="0" dirty="0">
                <a:solidFill>
                  <a:schemeClr val="tx1"/>
                </a:solidFill>
                <a:effectLst/>
                <a:highlight>
                  <a:srgbClr val="FFFFFF"/>
                </a:highlight>
                <a:latin typeface="Aptos" panose="020B0004020202020204" pitchFamily="34" charset="0"/>
              </a:rPr>
              <a:t>Do not leave the employer until Change of Employer is processed!</a:t>
            </a:r>
          </a:p>
          <a:p>
            <a:pPr fontAlgn="base"/>
            <a:endParaRPr lang="en-IE" dirty="0"/>
          </a:p>
        </p:txBody>
      </p:sp>
    </p:spTree>
    <p:extLst>
      <p:ext uri="{BB962C8B-B14F-4D97-AF65-F5344CB8AC3E}">
        <p14:creationId xmlns:p14="http://schemas.microsoft.com/office/powerpoint/2010/main" val="3718875567"/>
      </p:ext>
    </p:extLst>
  </p:cSld>
  <p:clrMapOvr>
    <a:masterClrMapping/>
  </p:clrMapOvr>
  <mc:AlternateContent xmlns:mc="http://schemas.openxmlformats.org/markup-compatibility/2006" xmlns:p14="http://schemas.microsoft.com/office/powerpoint/2010/main">
    <mc:Choice Requires="p14">
      <p:transition spd="slow" p14:dur="2000" advTm="21615"/>
    </mc:Choice>
    <mc:Fallback xmlns="">
      <p:transition spd="slow" advTm="21615"/>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3CAC1-430B-3D78-D8DB-37FA4112CEBE}"/>
              </a:ext>
            </a:extLst>
          </p:cNvPr>
          <p:cNvSpPr>
            <a:spLocks noGrp="1"/>
          </p:cNvSpPr>
          <p:nvPr>
            <p:ph type="title"/>
          </p:nvPr>
        </p:nvSpPr>
        <p:spPr/>
        <p:txBody>
          <a:bodyPr/>
          <a:lstStyle/>
          <a:p>
            <a:r>
              <a:rPr lang="en-GB" b="1" dirty="0">
                <a:latin typeface="Aptos" panose="020B0004020202020204" pitchFamily="34" charset="0"/>
              </a:rPr>
              <a:t>More Questions?</a:t>
            </a:r>
            <a:r>
              <a:rPr lang="zh-CN" altLang="en-US" b="1" dirty="0">
                <a:effectLst/>
                <a:highlight>
                  <a:srgbClr val="FDFDFD"/>
                </a:highlight>
                <a:latin typeface="Aptos" panose="020B0004020202020204" pitchFamily="34" charset="0"/>
                <a:ea typeface="Microsoft Yahei" panose="020B0503020204020204" pitchFamily="34" charset="-122"/>
              </a:rPr>
              <a:t> </a:t>
            </a:r>
            <a:endParaRPr lang="en-IE" b="1" dirty="0">
              <a:latin typeface="Aptos" panose="020B0004020202020204" pitchFamily="34" charset="0"/>
            </a:endParaRPr>
          </a:p>
        </p:txBody>
      </p:sp>
      <p:sp>
        <p:nvSpPr>
          <p:cNvPr id="6" name="Content Placeholder 2">
            <a:extLst>
              <a:ext uri="{FF2B5EF4-FFF2-40B4-BE49-F238E27FC236}">
                <a16:creationId xmlns:a16="http://schemas.microsoft.com/office/drawing/2014/main" id="{82D60953-B736-2067-FC13-3E70CAFF5A3D}"/>
              </a:ext>
            </a:extLst>
          </p:cNvPr>
          <p:cNvSpPr txBox="1">
            <a:spLocks noGrp="1"/>
          </p:cNvSpPr>
          <p:nvPr>
            <p:ph idx="1"/>
          </p:nvPr>
        </p:nvSpPr>
        <p:spPr>
          <a:xfrm>
            <a:off x="677863" y="2160588"/>
            <a:ext cx="8596312" cy="3881437"/>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fontAlgn="base"/>
            <a:r>
              <a:rPr lang="en-GB" sz="2400" dirty="0">
                <a:solidFill>
                  <a:schemeClr val="tx1"/>
                </a:solidFill>
                <a:highlight>
                  <a:srgbClr val="FFFFFF"/>
                </a:highlight>
                <a:latin typeface="Aptos" panose="020B0004020202020204" pitchFamily="34" charset="0"/>
              </a:rPr>
              <a:t>Contact the Department of Enterprise, Trade, and Employment – eptransfer@enterprise.gov.ie/info@enterprise.gov.ie</a:t>
            </a:r>
          </a:p>
          <a:p>
            <a:pPr fontAlgn="base"/>
            <a:endParaRPr lang="en-GB" sz="2400" dirty="0">
              <a:solidFill>
                <a:schemeClr val="tx1"/>
              </a:solidFill>
              <a:highlight>
                <a:srgbClr val="FFFFFF"/>
              </a:highlight>
              <a:latin typeface="Aptos" panose="020B0004020202020204" pitchFamily="34" charset="0"/>
            </a:endParaRPr>
          </a:p>
          <a:p>
            <a:pPr fontAlgn="base"/>
            <a:r>
              <a:rPr lang="en-GB" sz="2400" dirty="0">
                <a:solidFill>
                  <a:schemeClr val="tx1"/>
                </a:solidFill>
                <a:highlight>
                  <a:srgbClr val="FFFFFF"/>
                </a:highlight>
                <a:latin typeface="Aptos" panose="020B0004020202020204" pitchFamily="34" charset="0"/>
              </a:rPr>
              <a:t>You can also send further queries to the MRCI  website contact page. </a:t>
            </a:r>
          </a:p>
        </p:txBody>
      </p:sp>
    </p:spTree>
    <p:extLst>
      <p:ext uri="{BB962C8B-B14F-4D97-AF65-F5344CB8AC3E}">
        <p14:creationId xmlns:p14="http://schemas.microsoft.com/office/powerpoint/2010/main" val="637990755"/>
      </p:ext>
    </p:extLst>
  </p:cSld>
  <p:clrMapOvr>
    <a:masterClrMapping/>
  </p:clrMapOvr>
  <mc:AlternateContent xmlns:mc="http://schemas.openxmlformats.org/markup-compatibility/2006" xmlns:p14="http://schemas.microsoft.com/office/powerpoint/2010/main">
    <mc:Choice Requires="p14">
      <p:transition spd="slow" p14:dur="2000" advTm="30245"/>
    </mc:Choice>
    <mc:Fallback xmlns="">
      <p:transition spd="slow" advTm="30245"/>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F49ED-7DB7-1F30-E531-8D705C00160C}"/>
              </a:ext>
            </a:extLst>
          </p:cNvPr>
          <p:cNvSpPr>
            <a:spLocks noGrp="1"/>
          </p:cNvSpPr>
          <p:nvPr>
            <p:ph type="title"/>
          </p:nvPr>
        </p:nvSpPr>
        <p:spPr>
          <a:xfrm>
            <a:off x="213508" y="609600"/>
            <a:ext cx="9955015" cy="1013927"/>
          </a:xfrm>
        </p:spPr>
        <p:txBody>
          <a:bodyPr>
            <a:normAutofit/>
          </a:bodyPr>
          <a:lstStyle/>
          <a:p>
            <a:r>
              <a:rPr lang="en" b="1" dirty="0">
                <a:latin typeface="Aptos" panose="020B0004020202020204" pitchFamily="34" charset="0"/>
                <a:cs typeface="Arial"/>
              </a:rPr>
              <a:t>Migrant Rights Centre Ireland </a:t>
            </a:r>
            <a:r>
              <a:rPr lang="en" altLang="zh-TW" b="1" dirty="0">
                <a:latin typeface="Arial"/>
                <a:ea typeface="微軟正黑體"/>
                <a:cs typeface="Arial"/>
              </a:rPr>
              <a:t> </a:t>
            </a:r>
            <a:endParaRPr lang="en-US" b="1" dirty="0">
              <a:latin typeface="Arial"/>
              <a:ea typeface="方正姚体"/>
              <a:cs typeface="Arial"/>
            </a:endParaRPr>
          </a:p>
          <a:p>
            <a:endParaRPr lang="en-US" dirty="0"/>
          </a:p>
        </p:txBody>
      </p:sp>
      <p:sp>
        <p:nvSpPr>
          <p:cNvPr id="3" name="Content Placeholder 2">
            <a:extLst>
              <a:ext uri="{FF2B5EF4-FFF2-40B4-BE49-F238E27FC236}">
                <a16:creationId xmlns:a16="http://schemas.microsoft.com/office/drawing/2014/main" id="{F0DD4DF3-1590-7C73-E9DD-68939DD61399}"/>
              </a:ext>
            </a:extLst>
          </p:cNvPr>
          <p:cNvSpPr>
            <a:spLocks noGrp="1"/>
          </p:cNvSpPr>
          <p:nvPr>
            <p:ph idx="1"/>
          </p:nvPr>
        </p:nvSpPr>
        <p:spPr>
          <a:xfrm>
            <a:off x="649724" y="1623527"/>
            <a:ext cx="9082581" cy="4730510"/>
          </a:xfrm>
        </p:spPr>
        <p:txBody>
          <a:bodyPr vert="horz" lIns="91440" tIns="45720" rIns="91440" bIns="45720" rtlCol="0" anchor="t">
            <a:normAutofit lnSpcReduction="10000"/>
          </a:bodyPr>
          <a:lstStyle/>
          <a:p>
            <a:pPr>
              <a:spcBef>
                <a:spcPts val="0"/>
              </a:spcBef>
            </a:pPr>
            <a:r>
              <a:rPr lang="en-GB" sz="2400" dirty="0">
                <a:solidFill>
                  <a:schemeClr val="tx1"/>
                </a:solidFill>
                <a:latin typeface="Aptos" panose="020B0004020202020204" pitchFamily="34" charset="0"/>
                <a:cs typeface="Arial"/>
              </a:rPr>
              <a:t>MRCI is a national organisation working to advance the rights of migrant workers and their families at risk of exploitation, social exclusion and discrimination</a:t>
            </a:r>
            <a:r>
              <a:rPr lang="en-GB" sz="2400" dirty="0">
                <a:solidFill>
                  <a:schemeClr val="tx1"/>
                </a:solidFill>
                <a:latin typeface="Aptos" panose="020B0004020202020204" pitchFamily="34" charset="0"/>
                <a:ea typeface="+mn-lt"/>
                <a:cs typeface="+mn-lt"/>
              </a:rPr>
              <a:t>. </a:t>
            </a:r>
          </a:p>
          <a:p>
            <a:pPr>
              <a:spcBef>
                <a:spcPts val="0"/>
              </a:spcBef>
            </a:pPr>
            <a:endParaRPr lang="en-GB" sz="2400" dirty="0">
              <a:solidFill>
                <a:schemeClr val="tx1"/>
              </a:solidFill>
              <a:latin typeface="Aptos" panose="020B0004020202020204" pitchFamily="34" charset="0"/>
              <a:ea typeface="+mn-lt"/>
              <a:cs typeface="+mn-lt"/>
            </a:endParaRPr>
          </a:p>
          <a:p>
            <a:pPr>
              <a:spcBef>
                <a:spcPts val="0"/>
              </a:spcBef>
            </a:pPr>
            <a:r>
              <a:rPr lang="en-GB" sz="2400" dirty="0">
                <a:solidFill>
                  <a:schemeClr val="tx1"/>
                </a:solidFill>
                <a:latin typeface="Aptos" panose="020B0004020202020204" pitchFamily="34" charset="0"/>
                <a:cs typeface="Arial"/>
              </a:rPr>
              <a:t>MRCI handle up to 3,500 cases a year through our national Drop-In Centre, which is a </a:t>
            </a:r>
            <a:r>
              <a:rPr lang="en-GB" sz="2400" b="1" dirty="0">
                <a:solidFill>
                  <a:schemeClr val="tx1"/>
                </a:solidFill>
                <a:latin typeface="Aptos" panose="020B0004020202020204" pitchFamily="34" charset="0"/>
                <a:cs typeface="Arial"/>
              </a:rPr>
              <a:t>free and confidential service</a:t>
            </a:r>
            <a:r>
              <a:rPr lang="en-GB" sz="2400" dirty="0">
                <a:solidFill>
                  <a:schemeClr val="tx1"/>
                </a:solidFill>
                <a:latin typeface="Aptos" panose="020B0004020202020204" pitchFamily="34" charset="0"/>
                <a:cs typeface="Arial"/>
              </a:rPr>
              <a:t>. We provide information, support, and advocacy on a wide variety of issues, including immigration rights and employment rights, via face-to-face, telephone, email and ongoing public awareness campaigns.</a:t>
            </a:r>
          </a:p>
          <a:p>
            <a:pPr marL="0" indent="0">
              <a:spcBef>
                <a:spcPts val="0"/>
              </a:spcBef>
              <a:buNone/>
            </a:pPr>
            <a:endParaRPr lang="en-GB" sz="2400" dirty="0">
              <a:solidFill>
                <a:schemeClr val="tx1"/>
              </a:solidFill>
              <a:latin typeface="Aptos" panose="020B0004020202020204" pitchFamily="34" charset="0"/>
              <a:cs typeface="Arial"/>
            </a:endParaRPr>
          </a:p>
          <a:p>
            <a:pPr>
              <a:spcBef>
                <a:spcPts val="0"/>
              </a:spcBef>
            </a:pPr>
            <a:r>
              <a:rPr lang="en-US" altLang="zh-TW" sz="2400" dirty="0">
                <a:solidFill>
                  <a:schemeClr val="tx1"/>
                </a:solidFill>
                <a:latin typeface="Aptos" panose="020B0004020202020204" pitchFamily="34" charset="0"/>
                <a:ea typeface="+mn-lt"/>
                <a:cs typeface="+mn-lt"/>
              </a:rPr>
              <a:t>MRCI</a:t>
            </a:r>
            <a:r>
              <a:rPr lang="zh-TW" altLang="en-US" sz="2400" dirty="0">
                <a:solidFill>
                  <a:schemeClr val="tx1"/>
                </a:solidFill>
                <a:latin typeface="Aptos" panose="020B0004020202020204" pitchFamily="34" charset="0"/>
                <a:ea typeface="+mn-lt"/>
                <a:cs typeface="+mn-lt"/>
              </a:rPr>
              <a:t> </a:t>
            </a:r>
            <a:r>
              <a:rPr lang="en-US" altLang="zh-TW" sz="2400" dirty="0">
                <a:solidFill>
                  <a:schemeClr val="tx1"/>
                </a:solidFill>
                <a:latin typeface="Aptos" panose="020B0004020202020204" pitchFamily="34" charset="0"/>
                <a:ea typeface="+mn-lt"/>
                <a:cs typeface="+mn-lt"/>
              </a:rPr>
              <a:t>has</a:t>
            </a:r>
            <a:r>
              <a:rPr lang="zh-TW" altLang="en-US" sz="2400" dirty="0">
                <a:solidFill>
                  <a:schemeClr val="tx1"/>
                </a:solidFill>
                <a:latin typeface="Aptos" panose="020B0004020202020204" pitchFamily="34" charset="0"/>
                <a:ea typeface="+mn-lt"/>
                <a:cs typeface="+mn-lt"/>
              </a:rPr>
              <a:t> </a:t>
            </a:r>
            <a:r>
              <a:rPr lang="en-US" altLang="zh-TW" sz="2400" dirty="0">
                <a:solidFill>
                  <a:schemeClr val="tx1"/>
                </a:solidFill>
                <a:latin typeface="Aptos" panose="020B0004020202020204" pitchFamily="34" charset="0"/>
                <a:ea typeface="+mn-lt"/>
                <a:cs typeface="+mn-lt"/>
              </a:rPr>
              <a:t>been</a:t>
            </a:r>
            <a:r>
              <a:rPr lang="zh-TW" altLang="en-US" sz="2400" dirty="0">
                <a:solidFill>
                  <a:schemeClr val="tx1"/>
                </a:solidFill>
                <a:latin typeface="Aptos" panose="020B0004020202020204" pitchFamily="34" charset="0"/>
                <a:ea typeface="+mn-lt"/>
                <a:cs typeface="+mn-lt"/>
              </a:rPr>
              <a:t> </a:t>
            </a:r>
            <a:r>
              <a:rPr lang="en-US" altLang="zh-TW" sz="2400" dirty="0">
                <a:solidFill>
                  <a:schemeClr val="tx1"/>
                </a:solidFill>
                <a:latin typeface="Aptos" panose="020B0004020202020204" pitchFamily="34" charset="0"/>
                <a:ea typeface="+mn-lt"/>
                <a:cs typeface="+mn-lt"/>
              </a:rPr>
              <a:t>taking</a:t>
            </a:r>
            <a:r>
              <a:rPr lang="zh-TW" altLang="en-US" sz="2400" dirty="0">
                <a:solidFill>
                  <a:schemeClr val="tx1"/>
                </a:solidFill>
                <a:latin typeface="Aptos" panose="020B0004020202020204" pitchFamily="34" charset="0"/>
                <a:ea typeface="+mn-lt"/>
                <a:cs typeface="+mn-lt"/>
              </a:rPr>
              <a:t> </a:t>
            </a:r>
            <a:r>
              <a:rPr lang="en-US" altLang="zh-TW" sz="2400" dirty="0">
                <a:solidFill>
                  <a:schemeClr val="tx1"/>
                </a:solidFill>
                <a:latin typeface="Aptos" panose="020B0004020202020204" pitchFamily="34" charset="0"/>
                <a:ea typeface="+mn-lt"/>
                <a:cs typeface="+mn-lt"/>
              </a:rPr>
              <a:t>a</a:t>
            </a:r>
            <a:r>
              <a:rPr lang="zh-TW" altLang="en-US" sz="2400" dirty="0">
                <a:solidFill>
                  <a:schemeClr val="tx1"/>
                </a:solidFill>
                <a:latin typeface="Aptos" panose="020B0004020202020204" pitchFamily="34" charset="0"/>
                <a:ea typeface="+mn-lt"/>
                <a:cs typeface="+mn-lt"/>
              </a:rPr>
              <a:t> </a:t>
            </a:r>
            <a:r>
              <a:rPr lang="en-US" altLang="zh-TW" sz="2400" dirty="0">
                <a:solidFill>
                  <a:schemeClr val="tx1"/>
                </a:solidFill>
                <a:latin typeface="Aptos" panose="020B0004020202020204" pitchFamily="34" charset="0"/>
                <a:ea typeface="+mn-lt"/>
                <a:cs typeface="+mn-lt"/>
              </a:rPr>
              <a:t>stand</a:t>
            </a:r>
            <a:r>
              <a:rPr lang="zh-TW" altLang="en-US" sz="2400" dirty="0">
                <a:solidFill>
                  <a:schemeClr val="tx1"/>
                </a:solidFill>
                <a:latin typeface="Aptos" panose="020B0004020202020204" pitchFamily="34" charset="0"/>
                <a:ea typeface="+mn-lt"/>
                <a:cs typeface="+mn-lt"/>
              </a:rPr>
              <a:t> </a:t>
            </a:r>
            <a:r>
              <a:rPr lang="en-US" altLang="zh-TW" sz="2400" dirty="0">
                <a:solidFill>
                  <a:schemeClr val="tx1"/>
                </a:solidFill>
                <a:latin typeface="Aptos" panose="020B0004020202020204" pitchFamily="34" charset="0"/>
                <a:ea typeface="+mn-lt"/>
                <a:cs typeface="+mn-lt"/>
              </a:rPr>
              <a:t>with</a:t>
            </a:r>
            <a:r>
              <a:rPr lang="zh-TW" altLang="en-US" sz="2400" dirty="0">
                <a:solidFill>
                  <a:schemeClr val="tx1"/>
                </a:solidFill>
                <a:latin typeface="Aptos" panose="020B0004020202020204" pitchFamily="34" charset="0"/>
                <a:ea typeface="+mn-lt"/>
                <a:cs typeface="+mn-lt"/>
              </a:rPr>
              <a:t> </a:t>
            </a:r>
            <a:r>
              <a:rPr lang="en-US" altLang="zh-TW" sz="2400" dirty="0">
                <a:solidFill>
                  <a:schemeClr val="tx1"/>
                </a:solidFill>
                <a:latin typeface="Aptos" panose="020B0004020202020204" pitchFamily="34" charset="0"/>
                <a:ea typeface="+mn-lt"/>
                <a:cs typeface="+mn-lt"/>
              </a:rPr>
              <a:t>migrants</a:t>
            </a:r>
            <a:r>
              <a:rPr lang="zh-TW" altLang="en-US" sz="2400" dirty="0">
                <a:solidFill>
                  <a:schemeClr val="tx1"/>
                </a:solidFill>
                <a:latin typeface="Aptos" panose="020B0004020202020204" pitchFamily="34" charset="0"/>
                <a:ea typeface="+mn-lt"/>
                <a:cs typeface="+mn-lt"/>
              </a:rPr>
              <a:t> </a:t>
            </a:r>
            <a:r>
              <a:rPr lang="en-US" altLang="zh-TW" sz="2400" dirty="0">
                <a:solidFill>
                  <a:schemeClr val="tx1"/>
                </a:solidFill>
                <a:latin typeface="Aptos" panose="020B0004020202020204" pitchFamily="34" charset="0"/>
                <a:ea typeface="+mn-lt"/>
                <a:cs typeface="+mn-lt"/>
              </a:rPr>
              <a:t>to</a:t>
            </a:r>
            <a:r>
              <a:rPr lang="zh-TW" altLang="en-US" sz="2400" dirty="0">
                <a:solidFill>
                  <a:schemeClr val="tx1"/>
                </a:solidFill>
                <a:latin typeface="Aptos" panose="020B0004020202020204" pitchFamily="34" charset="0"/>
                <a:ea typeface="+mn-lt"/>
                <a:cs typeface="+mn-lt"/>
              </a:rPr>
              <a:t> </a:t>
            </a:r>
            <a:r>
              <a:rPr lang="en-US" altLang="zh-TW" sz="2400" dirty="0">
                <a:solidFill>
                  <a:schemeClr val="tx1"/>
                </a:solidFill>
                <a:latin typeface="Aptos" panose="020B0004020202020204" pitchFamily="34" charset="0"/>
                <a:ea typeface="+mn-lt"/>
                <a:cs typeface="+mn-lt"/>
              </a:rPr>
              <a:t>tackle</a:t>
            </a:r>
            <a:r>
              <a:rPr lang="zh-TW" altLang="en-US" sz="2400" dirty="0">
                <a:solidFill>
                  <a:schemeClr val="tx1"/>
                </a:solidFill>
                <a:latin typeface="Aptos" panose="020B0004020202020204" pitchFamily="34" charset="0"/>
                <a:ea typeface="+mn-lt"/>
                <a:cs typeface="+mn-lt"/>
              </a:rPr>
              <a:t> </a:t>
            </a:r>
            <a:r>
              <a:rPr lang="en-US" altLang="zh-TW" sz="2400" dirty="0">
                <a:solidFill>
                  <a:schemeClr val="tx1"/>
                </a:solidFill>
                <a:latin typeface="Aptos" panose="020B0004020202020204" pitchFamily="34" charset="0"/>
                <a:ea typeface="+mn-lt"/>
                <a:cs typeface="+mn-lt"/>
              </a:rPr>
              <a:t>the</a:t>
            </a:r>
            <a:r>
              <a:rPr lang="zh-TW" altLang="en-US" sz="2400" dirty="0">
                <a:solidFill>
                  <a:schemeClr val="tx1"/>
                </a:solidFill>
                <a:latin typeface="Aptos" panose="020B0004020202020204" pitchFamily="34" charset="0"/>
                <a:ea typeface="+mn-lt"/>
                <a:cs typeface="+mn-lt"/>
              </a:rPr>
              <a:t> </a:t>
            </a:r>
            <a:r>
              <a:rPr lang="en-US" altLang="zh-TW" sz="2400" dirty="0">
                <a:solidFill>
                  <a:schemeClr val="tx1"/>
                </a:solidFill>
                <a:latin typeface="Aptos" panose="020B0004020202020204" pitchFamily="34" charset="0"/>
                <a:ea typeface="+mn-lt"/>
                <a:cs typeface="+mn-lt"/>
              </a:rPr>
              <a:t>root</a:t>
            </a:r>
            <a:r>
              <a:rPr lang="zh-TW" altLang="en-US" sz="2400" dirty="0">
                <a:solidFill>
                  <a:schemeClr val="tx1"/>
                </a:solidFill>
                <a:latin typeface="Aptos" panose="020B0004020202020204" pitchFamily="34" charset="0"/>
                <a:ea typeface="+mn-lt"/>
                <a:cs typeface="+mn-lt"/>
              </a:rPr>
              <a:t> </a:t>
            </a:r>
            <a:r>
              <a:rPr lang="en-US" altLang="zh-TW" sz="2400" dirty="0">
                <a:solidFill>
                  <a:schemeClr val="tx1"/>
                </a:solidFill>
                <a:latin typeface="Aptos" panose="020B0004020202020204" pitchFamily="34" charset="0"/>
                <a:ea typeface="+mn-lt"/>
                <a:cs typeface="+mn-lt"/>
              </a:rPr>
              <a:t>causes</a:t>
            </a:r>
            <a:r>
              <a:rPr lang="zh-TW" altLang="en-US" sz="2400" dirty="0">
                <a:solidFill>
                  <a:schemeClr val="tx1"/>
                </a:solidFill>
                <a:latin typeface="Aptos" panose="020B0004020202020204" pitchFamily="34" charset="0"/>
                <a:ea typeface="+mn-lt"/>
                <a:cs typeface="+mn-lt"/>
              </a:rPr>
              <a:t> </a:t>
            </a:r>
            <a:r>
              <a:rPr lang="en-US" altLang="zh-TW" sz="2400" dirty="0">
                <a:solidFill>
                  <a:schemeClr val="tx1"/>
                </a:solidFill>
                <a:latin typeface="Aptos" panose="020B0004020202020204" pitchFamily="34" charset="0"/>
                <a:ea typeface="+mn-lt"/>
                <a:cs typeface="+mn-lt"/>
              </a:rPr>
              <a:t>of</a:t>
            </a:r>
            <a:r>
              <a:rPr lang="zh-TW" altLang="en-US" sz="2400" dirty="0">
                <a:solidFill>
                  <a:schemeClr val="tx1"/>
                </a:solidFill>
                <a:latin typeface="Aptos" panose="020B0004020202020204" pitchFamily="34" charset="0"/>
                <a:ea typeface="+mn-lt"/>
                <a:cs typeface="+mn-lt"/>
              </a:rPr>
              <a:t> </a:t>
            </a:r>
            <a:r>
              <a:rPr lang="en-US" altLang="zh-TW" sz="2400" dirty="0">
                <a:solidFill>
                  <a:schemeClr val="tx1"/>
                </a:solidFill>
                <a:latin typeface="Aptos" panose="020B0004020202020204" pitchFamily="34" charset="0"/>
                <a:ea typeface="+mn-lt"/>
                <a:cs typeface="+mn-lt"/>
              </a:rPr>
              <a:t>inequality</a:t>
            </a:r>
            <a:r>
              <a:rPr lang="zh-TW" altLang="en-US" sz="2400" dirty="0">
                <a:solidFill>
                  <a:schemeClr val="tx1"/>
                </a:solidFill>
                <a:latin typeface="Aptos" panose="020B0004020202020204" pitchFamily="34" charset="0"/>
                <a:ea typeface="+mn-lt"/>
                <a:cs typeface="+mn-lt"/>
              </a:rPr>
              <a:t> </a:t>
            </a:r>
            <a:r>
              <a:rPr lang="en-US" altLang="zh-TW" sz="2400" dirty="0">
                <a:solidFill>
                  <a:schemeClr val="tx1"/>
                </a:solidFill>
                <a:latin typeface="Aptos" panose="020B0004020202020204" pitchFamily="34" charset="0"/>
                <a:ea typeface="+mn-lt"/>
                <a:cs typeface="+mn-lt"/>
              </a:rPr>
              <a:t>since</a:t>
            </a:r>
            <a:r>
              <a:rPr lang="zh-TW" altLang="en-US" sz="2400" dirty="0">
                <a:solidFill>
                  <a:schemeClr val="tx1"/>
                </a:solidFill>
                <a:latin typeface="Aptos" panose="020B0004020202020204" pitchFamily="34" charset="0"/>
                <a:ea typeface="+mn-lt"/>
                <a:cs typeface="+mn-lt"/>
              </a:rPr>
              <a:t> </a:t>
            </a:r>
            <a:r>
              <a:rPr lang="en-US" altLang="zh-TW" sz="2400" dirty="0">
                <a:solidFill>
                  <a:schemeClr val="tx1"/>
                </a:solidFill>
                <a:latin typeface="Aptos" panose="020B0004020202020204" pitchFamily="34" charset="0"/>
                <a:ea typeface="+mn-lt"/>
                <a:cs typeface="+mn-lt"/>
              </a:rPr>
              <a:t>2001.</a:t>
            </a:r>
          </a:p>
          <a:p>
            <a:pPr>
              <a:spcBef>
                <a:spcPts val="0"/>
              </a:spcBef>
            </a:pPr>
            <a:endParaRPr lang="en-US" dirty="0">
              <a:solidFill>
                <a:schemeClr val="tx1"/>
              </a:solidFill>
              <a:ea typeface="+mn-lt"/>
              <a:cs typeface="+mn-lt"/>
            </a:endParaRPr>
          </a:p>
          <a:p>
            <a:pPr>
              <a:spcBef>
                <a:spcPts val="0"/>
              </a:spcBef>
            </a:pPr>
            <a:endParaRPr lang="en-US" dirty="0">
              <a:solidFill>
                <a:schemeClr val="tx1"/>
              </a:solidFill>
            </a:endParaRPr>
          </a:p>
        </p:txBody>
      </p:sp>
    </p:spTree>
    <p:extLst>
      <p:ext uri="{BB962C8B-B14F-4D97-AF65-F5344CB8AC3E}">
        <p14:creationId xmlns:p14="http://schemas.microsoft.com/office/powerpoint/2010/main" val="32732803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EA0F7-B600-4DBB-8907-CD6A0F6A780A}"/>
              </a:ext>
            </a:extLst>
          </p:cNvPr>
          <p:cNvSpPr>
            <a:spLocks noGrp="1"/>
          </p:cNvSpPr>
          <p:nvPr>
            <p:ph type="title"/>
          </p:nvPr>
        </p:nvSpPr>
        <p:spPr/>
        <p:txBody>
          <a:bodyPr anchor="t">
            <a:normAutofit/>
          </a:bodyPr>
          <a:lstStyle/>
          <a:p>
            <a:r>
              <a:rPr lang="en-GB" b="1" dirty="0">
                <a:latin typeface="Aptos" panose="020B0004020202020204" pitchFamily="34" charset="0"/>
                <a:cs typeface="Arial"/>
              </a:rPr>
              <a:t>MRCI Drop in Centre</a:t>
            </a:r>
          </a:p>
        </p:txBody>
      </p:sp>
      <p:sp>
        <p:nvSpPr>
          <p:cNvPr id="3" name="Content Placeholder 2">
            <a:extLst>
              <a:ext uri="{FF2B5EF4-FFF2-40B4-BE49-F238E27FC236}">
                <a16:creationId xmlns:a16="http://schemas.microsoft.com/office/drawing/2014/main" id="{1DB27987-16A7-4001-958C-A89FC027491E}"/>
              </a:ext>
            </a:extLst>
          </p:cNvPr>
          <p:cNvSpPr>
            <a:spLocks noGrp="1"/>
          </p:cNvSpPr>
          <p:nvPr>
            <p:ph idx="1"/>
          </p:nvPr>
        </p:nvSpPr>
        <p:spPr>
          <a:xfrm>
            <a:off x="448734" y="1557867"/>
            <a:ext cx="8297334" cy="4483495"/>
          </a:xfrm>
        </p:spPr>
        <p:txBody>
          <a:bodyPr vert="horz" lIns="91440" tIns="45720" rIns="91440" bIns="45720" rtlCol="0" anchor="t">
            <a:normAutofit/>
          </a:bodyPr>
          <a:lstStyle/>
          <a:p>
            <a:pPr marL="0" indent="0">
              <a:buNone/>
            </a:pPr>
            <a:endParaRPr lang="en-GB" sz="1500" dirty="0"/>
          </a:p>
          <a:p>
            <a:pPr marL="0" indent="0">
              <a:buNone/>
            </a:pPr>
            <a:endParaRPr lang="en-GB" sz="1500" dirty="0"/>
          </a:p>
          <a:p>
            <a:endParaRPr lang="en-GB" sz="1500" dirty="0"/>
          </a:p>
        </p:txBody>
      </p:sp>
      <p:pic>
        <p:nvPicPr>
          <p:cNvPr id="4" name="Picture 5" descr="Graphical user interface, text, website&#10;&#10;Description automatically generated">
            <a:extLst>
              <a:ext uri="{FF2B5EF4-FFF2-40B4-BE49-F238E27FC236}">
                <a16:creationId xmlns:a16="http://schemas.microsoft.com/office/drawing/2014/main" id="{B49E10C2-1DB5-918F-BAD2-ED9A81E1B85D}"/>
              </a:ext>
            </a:extLst>
          </p:cNvPr>
          <p:cNvPicPr>
            <a:picLocks noChangeAspect="1"/>
          </p:cNvPicPr>
          <p:nvPr/>
        </p:nvPicPr>
        <p:blipFill>
          <a:blip r:embed="rId2"/>
          <a:stretch>
            <a:fillRect/>
          </a:stretch>
        </p:blipFill>
        <p:spPr>
          <a:xfrm>
            <a:off x="6860858" y="1746028"/>
            <a:ext cx="3770419" cy="3852339"/>
          </a:xfrm>
          <a:prstGeom prst="rect">
            <a:avLst/>
          </a:prstGeom>
          <a:ln w="28575">
            <a:solidFill>
              <a:srgbClr val="00B0F0"/>
            </a:solidFill>
          </a:ln>
        </p:spPr>
      </p:pic>
      <p:sp>
        <p:nvSpPr>
          <p:cNvPr id="5" name="Content Placeholder 2">
            <a:extLst>
              <a:ext uri="{FF2B5EF4-FFF2-40B4-BE49-F238E27FC236}">
                <a16:creationId xmlns:a16="http://schemas.microsoft.com/office/drawing/2014/main" id="{5DFEED46-82D4-B641-D0EB-3107BDE7F741}"/>
              </a:ext>
            </a:extLst>
          </p:cNvPr>
          <p:cNvSpPr txBox="1">
            <a:spLocks/>
          </p:cNvSpPr>
          <p:nvPr/>
        </p:nvSpPr>
        <p:spPr>
          <a:xfrm>
            <a:off x="677334" y="1781109"/>
            <a:ext cx="5172960" cy="3807927"/>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fontAlgn="base"/>
            <a:r>
              <a:rPr lang="en-GB" sz="2400" dirty="0">
                <a:solidFill>
                  <a:schemeClr val="tx1"/>
                </a:solidFill>
                <a:highlight>
                  <a:srgbClr val="FFFFFF"/>
                </a:highlight>
                <a:latin typeface="Aptos" panose="020B0004020202020204" pitchFamily="34" charset="0"/>
              </a:rPr>
              <a:t>Our Centre is currently running on an appointment basis. </a:t>
            </a:r>
          </a:p>
          <a:p>
            <a:pPr fontAlgn="base"/>
            <a:endParaRPr lang="en-GB" sz="2400" dirty="0">
              <a:solidFill>
                <a:schemeClr val="tx1"/>
              </a:solidFill>
              <a:highlight>
                <a:srgbClr val="FFFFFF"/>
              </a:highlight>
              <a:latin typeface="Aptos" panose="020B0004020202020204" pitchFamily="34" charset="0"/>
            </a:endParaRPr>
          </a:p>
          <a:p>
            <a:pPr fontAlgn="base"/>
            <a:r>
              <a:rPr lang="en-GB" sz="2400" dirty="0">
                <a:solidFill>
                  <a:schemeClr val="tx1"/>
                </a:solidFill>
                <a:highlight>
                  <a:srgbClr val="FFFFFF"/>
                </a:highlight>
                <a:latin typeface="Aptos" panose="020B0004020202020204" pitchFamily="34" charset="0"/>
              </a:rPr>
              <a:t>If you would like to speak to us, the best way to get in touch is by sending us a message via the </a:t>
            </a:r>
            <a:r>
              <a:rPr lang="en-GB" sz="2400" b="1" dirty="0">
                <a:solidFill>
                  <a:schemeClr val="tx1"/>
                </a:solidFill>
                <a:highlight>
                  <a:srgbClr val="FFFFFF"/>
                </a:highlight>
                <a:latin typeface="Aptos" panose="020B0004020202020204" pitchFamily="34" charset="0"/>
              </a:rPr>
              <a:t>Contact Page </a:t>
            </a:r>
            <a:r>
              <a:rPr lang="en-GB" sz="2400" dirty="0">
                <a:solidFill>
                  <a:schemeClr val="tx1"/>
                </a:solidFill>
                <a:highlight>
                  <a:srgbClr val="FFFFFF"/>
                </a:highlight>
                <a:latin typeface="Aptos" panose="020B0004020202020204" pitchFamily="34" charset="0"/>
              </a:rPr>
              <a:t>on our website!  </a:t>
            </a:r>
            <a:endParaRPr lang="en-IE" dirty="0"/>
          </a:p>
        </p:txBody>
      </p:sp>
    </p:spTree>
    <p:extLst>
      <p:ext uri="{BB962C8B-B14F-4D97-AF65-F5344CB8AC3E}">
        <p14:creationId xmlns:p14="http://schemas.microsoft.com/office/powerpoint/2010/main" val="1382499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A5E68-F3BB-A4BD-9BF0-FE25792E6C7F}"/>
              </a:ext>
            </a:extLst>
          </p:cNvPr>
          <p:cNvSpPr>
            <a:spLocks noGrp="1"/>
          </p:cNvSpPr>
          <p:nvPr>
            <p:ph type="title"/>
          </p:nvPr>
        </p:nvSpPr>
        <p:spPr/>
        <p:txBody>
          <a:bodyPr/>
          <a:lstStyle/>
          <a:p>
            <a:r>
              <a:rPr lang="en-IE" b="1" dirty="0">
                <a:latin typeface="Aptos" panose="020B0004020202020204" pitchFamily="34" charset="0"/>
              </a:rPr>
              <a:t>Are You Feeling Exploited At Work?</a:t>
            </a:r>
          </a:p>
        </p:txBody>
      </p:sp>
      <p:sp>
        <p:nvSpPr>
          <p:cNvPr id="3" name="Content Placeholder 2">
            <a:extLst>
              <a:ext uri="{FF2B5EF4-FFF2-40B4-BE49-F238E27FC236}">
                <a16:creationId xmlns:a16="http://schemas.microsoft.com/office/drawing/2014/main" id="{BDCF83AD-1291-A5AD-A9C2-6BFB7C37B120}"/>
              </a:ext>
            </a:extLst>
          </p:cNvPr>
          <p:cNvSpPr>
            <a:spLocks noGrp="1"/>
          </p:cNvSpPr>
          <p:nvPr>
            <p:ph idx="1"/>
          </p:nvPr>
        </p:nvSpPr>
        <p:spPr>
          <a:xfrm>
            <a:off x="677334" y="1691148"/>
            <a:ext cx="8596668" cy="4215130"/>
          </a:xfrm>
        </p:spPr>
        <p:txBody>
          <a:bodyPr>
            <a:normAutofit/>
          </a:bodyPr>
          <a:lstStyle/>
          <a:p>
            <a:endParaRPr lang="en-GB" dirty="0"/>
          </a:p>
          <a:p>
            <a:r>
              <a:rPr lang="en-GB" sz="2400" dirty="0">
                <a:solidFill>
                  <a:schemeClr val="tx1"/>
                </a:solidFill>
                <a:latin typeface="Aptos" panose="020B0004020202020204" pitchFamily="34" charset="0"/>
              </a:rPr>
              <a:t>Are you being treated badly at work?</a:t>
            </a:r>
          </a:p>
          <a:p>
            <a:pPr marL="0" indent="0">
              <a:buNone/>
            </a:pPr>
            <a:endParaRPr lang="en-GB" sz="2400" dirty="0">
              <a:solidFill>
                <a:schemeClr val="tx1"/>
              </a:solidFill>
              <a:latin typeface="Aptos" panose="020B0004020202020204" pitchFamily="34" charset="0"/>
            </a:endParaRPr>
          </a:p>
          <a:p>
            <a:r>
              <a:rPr lang="en-GB" sz="2400" dirty="0">
                <a:solidFill>
                  <a:schemeClr val="tx1"/>
                </a:solidFill>
                <a:latin typeface="Aptos" panose="020B0004020202020204" pitchFamily="34" charset="0"/>
              </a:rPr>
              <a:t>Is Change of Employer not an option for you?</a:t>
            </a:r>
          </a:p>
          <a:p>
            <a:pPr marL="0" indent="0">
              <a:buNone/>
            </a:pPr>
            <a:endParaRPr lang="en-GB" sz="2400" dirty="0">
              <a:solidFill>
                <a:schemeClr val="tx1"/>
              </a:solidFill>
              <a:latin typeface="Aptos" panose="020B0004020202020204" pitchFamily="34" charset="0"/>
            </a:endParaRPr>
          </a:p>
          <a:p>
            <a:r>
              <a:rPr lang="en-GB" sz="2400" dirty="0">
                <a:solidFill>
                  <a:schemeClr val="tx1"/>
                </a:solidFill>
                <a:latin typeface="Aptos" panose="020B0004020202020204" pitchFamily="34" charset="0"/>
              </a:rPr>
              <a:t>Please contact us for confidential guidance and support: </a:t>
            </a:r>
            <a:r>
              <a:rPr lang="en-GB" sz="2400" dirty="0">
                <a:solidFill>
                  <a:schemeClr val="tx1"/>
                </a:solidFill>
                <a:latin typeface="Aptos" panose="020B0004020202020204" pitchFamily="34" charset="0"/>
                <a:hlinkClick r:id="rId2">
                  <a:extLst>
                    <a:ext uri="{A12FA001-AC4F-418D-AE19-62706E023703}">
                      <ahyp:hlinkClr xmlns:ahyp="http://schemas.microsoft.com/office/drawing/2018/hyperlinkcolor" val="tx"/>
                    </a:ext>
                  </a:extLst>
                </a:hlinkClick>
              </a:rPr>
              <a:t>https://www.mrci.ie/labour-exploitation-contact-us/</a:t>
            </a:r>
            <a:endParaRPr lang="en-GB" sz="2400" dirty="0">
              <a:solidFill>
                <a:schemeClr val="tx1"/>
              </a:solidFill>
              <a:latin typeface="Aptos" panose="020B0004020202020204" pitchFamily="34" charset="0"/>
            </a:endParaRPr>
          </a:p>
        </p:txBody>
      </p:sp>
    </p:spTree>
    <p:extLst>
      <p:ext uri="{BB962C8B-B14F-4D97-AF65-F5344CB8AC3E}">
        <p14:creationId xmlns:p14="http://schemas.microsoft.com/office/powerpoint/2010/main" val="25804915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8FB50E-6BAF-3FF6-DF2C-E0989CB080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65543A0-55AE-C743-301F-C6108567251C}"/>
              </a:ext>
            </a:extLst>
          </p:cNvPr>
          <p:cNvSpPr>
            <a:spLocks noGrp="1"/>
          </p:cNvSpPr>
          <p:nvPr>
            <p:ph type="title"/>
          </p:nvPr>
        </p:nvSpPr>
        <p:spPr/>
        <p:txBody>
          <a:bodyPr/>
          <a:lstStyle/>
          <a:p>
            <a:r>
              <a:rPr lang="en-IE" b="1" dirty="0">
                <a:latin typeface="Aptos" panose="020B0004020202020204" pitchFamily="34" charset="0"/>
              </a:rPr>
              <a:t>Useful Links</a:t>
            </a:r>
          </a:p>
        </p:txBody>
      </p:sp>
      <p:sp>
        <p:nvSpPr>
          <p:cNvPr id="3" name="Content Placeholder 2">
            <a:extLst>
              <a:ext uri="{FF2B5EF4-FFF2-40B4-BE49-F238E27FC236}">
                <a16:creationId xmlns:a16="http://schemas.microsoft.com/office/drawing/2014/main" id="{FC2FF462-AB18-2B3C-C7B6-846839D4EF2D}"/>
              </a:ext>
            </a:extLst>
          </p:cNvPr>
          <p:cNvSpPr>
            <a:spLocks noGrp="1"/>
          </p:cNvSpPr>
          <p:nvPr>
            <p:ph idx="1"/>
          </p:nvPr>
        </p:nvSpPr>
        <p:spPr>
          <a:xfrm>
            <a:off x="677334" y="1411230"/>
            <a:ext cx="8596668" cy="4504378"/>
          </a:xfrm>
        </p:spPr>
        <p:txBody>
          <a:bodyPr>
            <a:normAutofit/>
          </a:bodyPr>
          <a:lstStyle/>
          <a:p>
            <a:pPr fontAlgn="base"/>
            <a:r>
              <a:rPr lang="en-IE" sz="2400" u="sng"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DETE- Change of Employer</a:t>
            </a:r>
            <a:r>
              <a:rPr lang="en-IE" sz="2400" u="sng"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Website Page</a:t>
            </a:r>
          </a:p>
          <a:p>
            <a:pPr fontAlgn="base"/>
            <a:r>
              <a:rPr lang="en-IE" sz="2400" u="sng" kern="100" dirty="0">
                <a:solidFill>
                  <a:schemeClr val="tx1"/>
                </a:solidFill>
                <a:latin typeface="Aptos" panose="020B0004020202020204" pitchFamily="34" charset="0"/>
                <a:ea typeface="Aptos" panose="020B000402020202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A</a:t>
            </a:r>
            <a:r>
              <a:rPr lang="en-IE" sz="2400" u="sng"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pplication form for Change of Employer</a:t>
            </a:r>
            <a:r>
              <a:rPr lang="en-IE" sz="2400" u="sng"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Scheme</a:t>
            </a:r>
          </a:p>
          <a:p>
            <a:pPr fontAlgn="base"/>
            <a:r>
              <a:rPr lang="en-IE" sz="2400" u="sng" kern="100" dirty="0">
                <a:solidFill>
                  <a:schemeClr val="tx1"/>
                </a:solidFill>
                <a:latin typeface="Aptos" panose="020B0004020202020204" pitchFamily="34" charset="0"/>
                <a:ea typeface="Aptos" panose="020B00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Critical Skills Occupation List (Includes SOC codes for CSEP)</a:t>
            </a:r>
            <a:endParaRPr lang="en-IE" sz="2400" u="sng"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fontAlgn="base"/>
            <a:endParaRPr lang="en-IE" sz="2400" u="sng"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fontAlgn="base"/>
            <a:r>
              <a:rPr lang="en-IE" sz="2400" u="sng"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More information on Employment Permits Act 2024</a:t>
            </a:r>
            <a:endParaRPr lang="en-IE" sz="2400" u="sng"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indent="0" fontAlgn="base">
              <a:buNone/>
            </a:pPr>
            <a:endParaRPr lang="en-IE" sz="2400" u="sng"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fontAlgn="base"/>
            <a:r>
              <a:rPr lang="en-IE" sz="24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MRCI Contact Us Page</a:t>
            </a:r>
            <a:endParaRPr lang="en-IE" sz="24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fontAlgn="base"/>
            <a:r>
              <a:rPr lang="en-IE" sz="2400" kern="100" dirty="0">
                <a:solidFill>
                  <a:schemeClr val="tx1"/>
                </a:solidFill>
                <a:latin typeface="Aptos" panose="020B0004020202020204" pitchFamily="34" charset="0"/>
                <a:ea typeface="Aptos" panose="020B000402020202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Contact MRCI if you are mistreated at work</a:t>
            </a:r>
            <a:endParaRPr lang="en-IE" sz="24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fontAlgn="base"/>
            <a:endParaRPr lang="en-IE" sz="1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fontAlgn="base"/>
            <a:endParaRPr lang="en-IE" sz="1600" u="sng"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fontAlgn="base"/>
            <a:endParaRPr lang="en-GB" sz="1600" dirty="0">
              <a:solidFill>
                <a:schemeClr val="tx1"/>
              </a:solidFill>
              <a:latin typeface="Aptos" panose="020B0004020202020204" pitchFamily="34" charset="0"/>
            </a:endParaRPr>
          </a:p>
        </p:txBody>
      </p:sp>
    </p:spTree>
    <p:extLst>
      <p:ext uri="{BB962C8B-B14F-4D97-AF65-F5344CB8AC3E}">
        <p14:creationId xmlns:p14="http://schemas.microsoft.com/office/powerpoint/2010/main" val="1864097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ctrTitle"/>
          </p:nvPr>
        </p:nvSpPr>
        <p:spPr>
          <a:xfrm>
            <a:off x="1951983" y="3433665"/>
            <a:ext cx="8288032" cy="1096316"/>
          </a:xfrm>
        </p:spPr>
        <p:txBody>
          <a:bodyPr>
            <a:normAutofit fontScale="90000"/>
          </a:bodyPr>
          <a:lstStyle/>
          <a:p>
            <a:pPr algn="ctr" fontAlgn="base">
              <a:lnSpc>
                <a:spcPct val="90000"/>
              </a:lnSpc>
            </a:pPr>
            <a:r>
              <a:rPr lang="en-GB" sz="4000" b="1" dirty="0">
                <a:latin typeface="Aptos" panose="020B0004020202020204" pitchFamily="34" charset="0"/>
                <a:cs typeface="Arial"/>
              </a:rPr>
              <a:t>Thank you so much for joining us!</a:t>
            </a:r>
            <a:br>
              <a:rPr lang="en-GB" sz="4000" b="1" dirty="0">
                <a:latin typeface="Aptos" panose="020B0004020202020204" pitchFamily="34" charset="0"/>
                <a:cs typeface="Arial"/>
              </a:rPr>
            </a:br>
            <a:endParaRPr lang="en-GB" sz="3700" b="1" dirty="0">
              <a:latin typeface="Arial"/>
              <a:cs typeface="Arial"/>
            </a:endParaRPr>
          </a:p>
        </p:txBody>
      </p:sp>
      <p:pic>
        <p:nvPicPr>
          <p:cNvPr id="3" name="Picture 5" descr="MRCI_Logo.jpg">
            <a:extLst>
              <a:ext uri="{FF2B5EF4-FFF2-40B4-BE49-F238E27FC236}">
                <a16:creationId xmlns:a16="http://schemas.microsoft.com/office/drawing/2014/main" id="{9DE0F2E9-08CF-B026-E690-07255B24F7EB}"/>
              </a:ext>
            </a:extLst>
          </p:cNvPr>
          <p:cNvPicPr>
            <a:picLocks noChangeAspect="1"/>
          </p:cNvPicPr>
          <p:nvPr/>
        </p:nvPicPr>
        <p:blipFill>
          <a:blip r:embed="rId2"/>
          <a:stretch>
            <a:fillRect/>
          </a:stretch>
        </p:blipFill>
        <p:spPr>
          <a:xfrm>
            <a:off x="2501075" y="1439873"/>
            <a:ext cx="7189849" cy="1989127"/>
          </a:xfrm>
          <a:prstGeom prst="rect">
            <a:avLst/>
          </a:prstGeom>
        </p:spPr>
      </p:pic>
      <p:pic>
        <p:nvPicPr>
          <p:cNvPr id="2" name="Picture 1">
            <a:extLst>
              <a:ext uri="{FF2B5EF4-FFF2-40B4-BE49-F238E27FC236}">
                <a16:creationId xmlns:a16="http://schemas.microsoft.com/office/drawing/2014/main" id="{C6D2659C-8AC3-AF7A-78AB-E038E32728F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78042" y="6223924"/>
            <a:ext cx="5835915" cy="735442"/>
          </a:xfrm>
          <a:prstGeom prst="rect">
            <a:avLst/>
          </a:prstGeom>
        </p:spPr>
      </p:pic>
    </p:spTree>
    <p:extLst>
      <p:ext uri="{BB962C8B-B14F-4D97-AF65-F5344CB8AC3E}">
        <p14:creationId xmlns:p14="http://schemas.microsoft.com/office/powerpoint/2010/main" val="2207536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C4634-A59A-E7EE-3CFE-5C307FD0F8AA}"/>
              </a:ext>
            </a:extLst>
          </p:cNvPr>
          <p:cNvSpPr>
            <a:spLocks noGrp="1"/>
          </p:cNvSpPr>
          <p:nvPr>
            <p:ph type="title"/>
          </p:nvPr>
        </p:nvSpPr>
        <p:spPr/>
        <p:txBody>
          <a:bodyPr/>
          <a:lstStyle/>
          <a:p>
            <a:r>
              <a:rPr lang="en" b="1" dirty="0">
                <a:latin typeface="Aptos" panose="020B0004020202020204" pitchFamily="34" charset="0"/>
                <a:cs typeface="Arial"/>
              </a:rPr>
              <a:t>Disclaimer</a:t>
            </a:r>
            <a:r>
              <a:rPr lang="zh-CN" altLang="en-US" b="1" dirty="0">
                <a:solidFill>
                  <a:srgbClr val="A50021"/>
                </a:solidFill>
                <a:latin typeface="Aptos" panose="020B0004020202020204" pitchFamily="34" charset="0"/>
                <a:ea typeface="方正姚体"/>
                <a:cs typeface="Arial"/>
              </a:rPr>
              <a:t> </a:t>
            </a:r>
            <a:endParaRPr lang="en-US" dirty="0">
              <a:latin typeface="Aptos" panose="020B0004020202020204" pitchFamily="34" charset="0"/>
              <a:ea typeface="方正姚体"/>
              <a:cs typeface="+mj-lt"/>
            </a:endParaRPr>
          </a:p>
          <a:p>
            <a:endParaRPr lang="en-US" dirty="0"/>
          </a:p>
        </p:txBody>
      </p:sp>
      <p:sp>
        <p:nvSpPr>
          <p:cNvPr id="3" name="Content Placeholder 2">
            <a:extLst>
              <a:ext uri="{FF2B5EF4-FFF2-40B4-BE49-F238E27FC236}">
                <a16:creationId xmlns:a16="http://schemas.microsoft.com/office/drawing/2014/main" id="{3D8F3389-A28A-818E-3E6E-EF65FCF71DAA}"/>
              </a:ext>
            </a:extLst>
          </p:cNvPr>
          <p:cNvSpPr>
            <a:spLocks noGrp="1"/>
          </p:cNvSpPr>
          <p:nvPr>
            <p:ph idx="1"/>
          </p:nvPr>
        </p:nvSpPr>
        <p:spPr>
          <a:xfrm>
            <a:off x="761309" y="1675397"/>
            <a:ext cx="8596668" cy="3880773"/>
          </a:xfrm>
        </p:spPr>
        <p:txBody>
          <a:bodyPr vert="horz" lIns="91440" tIns="45720" rIns="91440" bIns="45720" rtlCol="0" anchor="t">
            <a:normAutofit/>
          </a:bodyPr>
          <a:lstStyle/>
          <a:p>
            <a:pPr>
              <a:spcBef>
                <a:spcPts val="1200"/>
              </a:spcBef>
            </a:pPr>
            <a:r>
              <a:rPr lang="en-GB" sz="2400" i="1" dirty="0">
                <a:highlight>
                  <a:srgbClr val="FFFFFF"/>
                </a:highlight>
                <a:latin typeface="Aptos" panose="020B0004020202020204" pitchFamily="34" charset="0"/>
                <a:cs typeface="Arial"/>
              </a:rPr>
              <a:t>These materials have been prepared by the Migrant Rights Centre Ireland (MRCI) for information purposes only with no guarantee as to accuracy or applicability to a particular set of circumstances. The materials are not intended and should not be considered to be legal advice. The information given may change from time to time and may be out of date. The Migrant Rights Centre Ireland disclaims any legal responsibility for the content or the accuracy of the information provided. MRCI is not a practicing law centre. </a:t>
            </a:r>
          </a:p>
          <a:p>
            <a:pPr>
              <a:spcBef>
                <a:spcPts val="1200"/>
              </a:spcBef>
            </a:pPr>
            <a:endParaRPr lang="en-GB" altLang="zh-CN" i="1" dirty="0">
              <a:highlight>
                <a:srgbClr val="FFFFFF"/>
              </a:highlight>
              <a:latin typeface="Arial"/>
              <a:ea typeface="+mn-lt"/>
              <a:cs typeface="Arial"/>
            </a:endParaRPr>
          </a:p>
          <a:p>
            <a:pPr>
              <a:spcBef>
                <a:spcPts val="1200"/>
              </a:spcBef>
            </a:pPr>
            <a:endParaRPr lang="en-US" altLang="zh-CN" dirty="0">
              <a:ea typeface="+mn-lt"/>
              <a:cs typeface="+mn-lt"/>
            </a:endParaRPr>
          </a:p>
        </p:txBody>
      </p:sp>
    </p:spTree>
    <p:extLst>
      <p:ext uri="{BB962C8B-B14F-4D97-AF65-F5344CB8AC3E}">
        <p14:creationId xmlns:p14="http://schemas.microsoft.com/office/powerpoint/2010/main" val="780915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A5E68-F3BB-A4BD-9BF0-FE25792E6C7F}"/>
              </a:ext>
            </a:extLst>
          </p:cNvPr>
          <p:cNvSpPr>
            <a:spLocks noGrp="1"/>
          </p:cNvSpPr>
          <p:nvPr>
            <p:ph type="title"/>
          </p:nvPr>
        </p:nvSpPr>
        <p:spPr/>
        <p:txBody>
          <a:bodyPr/>
          <a:lstStyle/>
          <a:p>
            <a:r>
              <a:rPr lang="en-GB" b="1" dirty="0">
                <a:latin typeface="Aptos" panose="020B0004020202020204" pitchFamily="34" charset="0"/>
              </a:rPr>
              <a:t>Agenda</a:t>
            </a:r>
            <a:r>
              <a:rPr lang="en-GB" dirty="0"/>
              <a:t> </a:t>
            </a:r>
            <a:endParaRPr lang="en-IE" dirty="0"/>
          </a:p>
        </p:txBody>
      </p:sp>
      <p:sp>
        <p:nvSpPr>
          <p:cNvPr id="3" name="Content Placeholder 2">
            <a:extLst>
              <a:ext uri="{FF2B5EF4-FFF2-40B4-BE49-F238E27FC236}">
                <a16:creationId xmlns:a16="http://schemas.microsoft.com/office/drawing/2014/main" id="{BDCF83AD-1291-A5AD-A9C2-6BFB7C37B120}"/>
              </a:ext>
            </a:extLst>
          </p:cNvPr>
          <p:cNvSpPr>
            <a:spLocks noGrp="1"/>
          </p:cNvSpPr>
          <p:nvPr>
            <p:ph idx="1"/>
          </p:nvPr>
        </p:nvSpPr>
        <p:spPr>
          <a:xfrm>
            <a:off x="677334" y="1446245"/>
            <a:ext cx="8596668" cy="4599992"/>
          </a:xfrm>
        </p:spPr>
        <p:txBody>
          <a:bodyPr>
            <a:normAutofit/>
          </a:bodyPr>
          <a:lstStyle/>
          <a:p>
            <a:pPr lvl="1"/>
            <a:r>
              <a:rPr lang="en-GB" sz="2200" dirty="0">
                <a:solidFill>
                  <a:schemeClr val="tx1"/>
                </a:solidFill>
                <a:latin typeface="Aptos" panose="020B0004020202020204" pitchFamily="34" charset="0"/>
              </a:rPr>
              <a:t>Employment Permit Act 2024.</a:t>
            </a:r>
          </a:p>
          <a:p>
            <a:pPr lvl="1"/>
            <a:r>
              <a:rPr lang="en-GB" sz="2200" dirty="0">
                <a:solidFill>
                  <a:schemeClr val="tx1"/>
                </a:solidFill>
                <a:latin typeface="Aptos" panose="020B0004020202020204" pitchFamily="34" charset="0"/>
              </a:rPr>
              <a:t>What is Change of Employer?</a:t>
            </a:r>
          </a:p>
          <a:p>
            <a:pPr lvl="1"/>
            <a:r>
              <a:rPr lang="en-GB" sz="2200" dirty="0">
                <a:solidFill>
                  <a:schemeClr val="tx1"/>
                </a:solidFill>
                <a:latin typeface="Aptos" panose="020B0004020202020204" pitchFamily="34" charset="0"/>
              </a:rPr>
              <a:t>What are the eligibility criteria?</a:t>
            </a:r>
          </a:p>
          <a:p>
            <a:pPr lvl="1"/>
            <a:r>
              <a:rPr lang="en-GB" sz="2200" dirty="0">
                <a:solidFill>
                  <a:schemeClr val="tx1"/>
                </a:solidFill>
                <a:latin typeface="Aptos" panose="020B0004020202020204" pitchFamily="34" charset="0"/>
              </a:rPr>
              <a:t>What is a SOC code- Standard Occupational Classification?</a:t>
            </a:r>
          </a:p>
          <a:p>
            <a:pPr lvl="1"/>
            <a:r>
              <a:rPr lang="en-GB" sz="2200" dirty="0">
                <a:solidFill>
                  <a:schemeClr val="tx1"/>
                </a:solidFill>
                <a:latin typeface="Aptos" panose="020B0004020202020204" pitchFamily="34" charset="0"/>
              </a:rPr>
              <a:t>What are the Requirements/Conditions?</a:t>
            </a:r>
          </a:p>
          <a:p>
            <a:pPr lvl="1"/>
            <a:r>
              <a:rPr lang="en-GB" sz="2200" dirty="0">
                <a:solidFill>
                  <a:schemeClr val="tx1"/>
                </a:solidFill>
                <a:latin typeface="Aptos" panose="020B0004020202020204" pitchFamily="34" charset="0"/>
              </a:rPr>
              <a:t>Benefits of Change of Employer</a:t>
            </a:r>
          </a:p>
          <a:p>
            <a:pPr lvl="1"/>
            <a:r>
              <a:rPr lang="en-GB" sz="2200" dirty="0">
                <a:solidFill>
                  <a:schemeClr val="tx1"/>
                </a:solidFill>
                <a:latin typeface="Aptos" panose="020B0004020202020204" pitchFamily="34" charset="0"/>
              </a:rPr>
              <a:t>How to apply?</a:t>
            </a:r>
          </a:p>
          <a:p>
            <a:pPr lvl="1"/>
            <a:r>
              <a:rPr lang="en-GB" sz="2200" dirty="0">
                <a:solidFill>
                  <a:schemeClr val="tx1"/>
                </a:solidFill>
                <a:latin typeface="Aptos" panose="020B0004020202020204" pitchFamily="34" charset="0"/>
              </a:rPr>
              <a:t>Q&amp;A</a:t>
            </a:r>
          </a:p>
          <a:p>
            <a:pPr lvl="1"/>
            <a:endParaRPr lang="en-IE" dirty="0"/>
          </a:p>
        </p:txBody>
      </p:sp>
    </p:spTree>
    <p:extLst>
      <p:ext uri="{BB962C8B-B14F-4D97-AF65-F5344CB8AC3E}">
        <p14:creationId xmlns:p14="http://schemas.microsoft.com/office/powerpoint/2010/main" val="740934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A5E68-F3BB-A4BD-9BF0-FE25792E6C7F}"/>
              </a:ext>
            </a:extLst>
          </p:cNvPr>
          <p:cNvSpPr>
            <a:spLocks noGrp="1"/>
          </p:cNvSpPr>
          <p:nvPr>
            <p:ph type="title"/>
          </p:nvPr>
        </p:nvSpPr>
        <p:spPr/>
        <p:txBody>
          <a:bodyPr/>
          <a:lstStyle/>
          <a:p>
            <a:r>
              <a:rPr lang="en-IE" b="1" dirty="0">
                <a:latin typeface="Aptos" panose="020B0004020202020204" pitchFamily="34" charset="0"/>
              </a:rPr>
              <a:t>Employment Permit  Act 2024</a:t>
            </a:r>
          </a:p>
        </p:txBody>
      </p:sp>
      <p:sp>
        <p:nvSpPr>
          <p:cNvPr id="3" name="Content Placeholder 2">
            <a:extLst>
              <a:ext uri="{FF2B5EF4-FFF2-40B4-BE49-F238E27FC236}">
                <a16:creationId xmlns:a16="http://schemas.microsoft.com/office/drawing/2014/main" id="{BDCF83AD-1291-A5AD-A9C2-6BFB7C37B120}"/>
              </a:ext>
            </a:extLst>
          </p:cNvPr>
          <p:cNvSpPr>
            <a:spLocks noGrp="1"/>
          </p:cNvSpPr>
          <p:nvPr>
            <p:ph idx="1"/>
          </p:nvPr>
        </p:nvSpPr>
        <p:spPr>
          <a:xfrm>
            <a:off x="677334" y="1670180"/>
            <a:ext cx="8596668" cy="4068146"/>
          </a:xfrm>
        </p:spPr>
        <p:txBody>
          <a:bodyPr>
            <a:normAutofit/>
          </a:bodyPr>
          <a:lstStyle/>
          <a:p>
            <a:r>
              <a:rPr lang="en-GB" sz="2400" dirty="0">
                <a:solidFill>
                  <a:schemeClr val="tx1"/>
                </a:solidFill>
                <a:latin typeface="Aptos" panose="020B0004020202020204" pitchFamily="34" charset="0"/>
              </a:rPr>
              <a:t>Signed into law by President Higgins on 25</a:t>
            </a:r>
            <a:r>
              <a:rPr lang="en-GB" sz="2400" baseline="30000" dirty="0">
                <a:solidFill>
                  <a:schemeClr val="tx1"/>
                </a:solidFill>
                <a:latin typeface="Aptos" panose="020B0004020202020204" pitchFamily="34" charset="0"/>
              </a:rPr>
              <a:t>th</a:t>
            </a:r>
            <a:r>
              <a:rPr lang="en-GB" sz="2400" dirty="0">
                <a:solidFill>
                  <a:schemeClr val="tx1"/>
                </a:solidFill>
                <a:latin typeface="Aptos" panose="020B0004020202020204" pitchFamily="34" charset="0"/>
              </a:rPr>
              <a:t> June 2024.</a:t>
            </a:r>
          </a:p>
          <a:p>
            <a:endParaRPr lang="en-GB" sz="2400" dirty="0">
              <a:solidFill>
                <a:schemeClr val="tx1"/>
              </a:solidFill>
              <a:latin typeface="Aptos" panose="020B0004020202020204" pitchFamily="34" charset="0"/>
            </a:endParaRPr>
          </a:p>
          <a:p>
            <a:r>
              <a:rPr lang="en-GB" sz="2400" dirty="0">
                <a:solidFill>
                  <a:schemeClr val="tx1"/>
                </a:solidFill>
                <a:latin typeface="Aptos" panose="020B0004020202020204" pitchFamily="34" charset="0"/>
              </a:rPr>
              <a:t>Changes Employment Permit Act 2024, implemented on the 2</a:t>
            </a:r>
            <a:r>
              <a:rPr lang="en-GB" sz="2400" baseline="30000" dirty="0">
                <a:solidFill>
                  <a:schemeClr val="tx1"/>
                </a:solidFill>
                <a:latin typeface="Aptos" panose="020B0004020202020204" pitchFamily="34" charset="0"/>
              </a:rPr>
              <a:t>nd</a:t>
            </a:r>
            <a:r>
              <a:rPr lang="en-GB" sz="2400" dirty="0">
                <a:solidFill>
                  <a:schemeClr val="tx1"/>
                </a:solidFill>
                <a:latin typeface="Aptos" panose="020B0004020202020204" pitchFamily="34" charset="0"/>
              </a:rPr>
              <a:t> of September 2024.</a:t>
            </a:r>
          </a:p>
          <a:p>
            <a:endParaRPr lang="en-GB" sz="2400" dirty="0">
              <a:solidFill>
                <a:schemeClr val="tx1"/>
              </a:solidFill>
              <a:latin typeface="Aptos" panose="020B0004020202020204" pitchFamily="34" charset="0"/>
            </a:endParaRPr>
          </a:p>
          <a:p>
            <a:r>
              <a:rPr lang="en-GB" sz="2400" dirty="0">
                <a:solidFill>
                  <a:schemeClr val="tx1"/>
                </a:solidFill>
                <a:latin typeface="Aptos" panose="020B0004020202020204" pitchFamily="34" charset="0"/>
              </a:rPr>
              <a:t>Other than Change of Employer, changes made to Labour Market Needs Test (LMNT), introduction of Seasonal Employment Permits, among other changes.</a:t>
            </a:r>
          </a:p>
          <a:p>
            <a:endParaRPr lang="en-GB" dirty="0"/>
          </a:p>
          <a:p>
            <a:endParaRPr lang="en-IE" dirty="0"/>
          </a:p>
        </p:txBody>
      </p:sp>
    </p:spTree>
    <p:extLst>
      <p:ext uri="{BB962C8B-B14F-4D97-AF65-F5344CB8AC3E}">
        <p14:creationId xmlns:p14="http://schemas.microsoft.com/office/powerpoint/2010/main" val="2497720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A5E68-F3BB-A4BD-9BF0-FE25792E6C7F}"/>
              </a:ext>
            </a:extLst>
          </p:cNvPr>
          <p:cNvSpPr>
            <a:spLocks noGrp="1"/>
          </p:cNvSpPr>
          <p:nvPr>
            <p:ph type="title"/>
          </p:nvPr>
        </p:nvSpPr>
        <p:spPr>
          <a:xfrm>
            <a:off x="677333" y="609600"/>
            <a:ext cx="8788213" cy="948813"/>
          </a:xfrm>
        </p:spPr>
        <p:txBody>
          <a:bodyPr/>
          <a:lstStyle/>
          <a:p>
            <a:r>
              <a:rPr lang="en-IE" b="1" dirty="0">
                <a:latin typeface="Aptos" panose="020B0004020202020204" pitchFamily="34" charset="0"/>
              </a:rPr>
              <a:t>What is Change of Employer?</a:t>
            </a:r>
          </a:p>
        </p:txBody>
      </p:sp>
      <p:sp>
        <p:nvSpPr>
          <p:cNvPr id="3" name="Content Placeholder 2">
            <a:extLst>
              <a:ext uri="{FF2B5EF4-FFF2-40B4-BE49-F238E27FC236}">
                <a16:creationId xmlns:a16="http://schemas.microsoft.com/office/drawing/2014/main" id="{BDCF83AD-1291-A5AD-A9C2-6BFB7C37B120}"/>
              </a:ext>
            </a:extLst>
          </p:cNvPr>
          <p:cNvSpPr>
            <a:spLocks noGrp="1"/>
          </p:cNvSpPr>
          <p:nvPr>
            <p:ph idx="1"/>
          </p:nvPr>
        </p:nvSpPr>
        <p:spPr>
          <a:xfrm>
            <a:off x="677333" y="1635164"/>
            <a:ext cx="8596668" cy="4075171"/>
          </a:xfrm>
        </p:spPr>
        <p:txBody>
          <a:bodyPr>
            <a:normAutofit/>
          </a:bodyPr>
          <a:lstStyle/>
          <a:p>
            <a:r>
              <a:rPr lang="en-GB" sz="2400" dirty="0">
                <a:solidFill>
                  <a:schemeClr val="tx1"/>
                </a:solidFill>
                <a:latin typeface="Aptos" panose="020B0004020202020204" pitchFamily="34" charset="0"/>
              </a:rPr>
              <a:t>It allows employment permit holders to change employers by applying to the Department of Enterprise, Trade, and Employment (DETE) after a period of 9 months has passed since commencing their employment permit in the State.</a:t>
            </a:r>
          </a:p>
          <a:p>
            <a:pPr marL="0" indent="0">
              <a:buNone/>
            </a:pPr>
            <a:endParaRPr lang="en-GB" sz="2400" dirty="0">
              <a:solidFill>
                <a:schemeClr val="tx1"/>
              </a:solidFill>
              <a:latin typeface="Aptos" panose="020B0004020202020204" pitchFamily="34" charset="0"/>
            </a:endParaRPr>
          </a:p>
          <a:p>
            <a:r>
              <a:rPr lang="en-GB" sz="2400" dirty="0">
                <a:solidFill>
                  <a:schemeClr val="tx1"/>
                </a:solidFill>
                <a:latin typeface="Aptos" panose="020B0004020202020204" pitchFamily="34" charset="0"/>
              </a:rPr>
              <a:t>Exceptional Circumstances allow for applications with less than 9 months employment.</a:t>
            </a:r>
          </a:p>
          <a:p>
            <a:endParaRPr lang="en-GB" sz="2400" dirty="0"/>
          </a:p>
          <a:p>
            <a:endParaRPr lang="en-IE" dirty="0"/>
          </a:p>
        </p:txBody>
      </p:sp>
    </p:spTree>
    <p:extLst>
      <p:ext uri="{BB962C8B-B14F-4D97-AF65-F5344CB8AC3E}">
        <p14:creationId xmlns:p14="http://schemas.microsoft.com/office/powerpoint/2010/main" val="393082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A5E68-F3BB-A4BD-9BF0-FE25792E6C7F}"/>
              </a:ext>
            </a:extLst>
          </p:cNvPr>
          <p:cNvSpPr>
            <a:spLocks noGrp="1"/>
          </p:cNvSpPr>
          <p:nvPr>
            <p:ph type="title"/>
          </p:nvPr>
        </p:nvSpPr>
        <p:spPr/>
        <p:txBody>
          <a:bodyPr/>
          <a:lstStyle/>
          <a:p>
            <a:r>
              <a:rPr lang="en-IE" b="1" dirty="0">
                <a:latin typeface="Aptos" panose="020B0004020202020204" pitchFamily="34" charset="0"/>
              </a:rPr>
              <a:t>What are the eligibility criteria?</a:t>
            </a:r>
          </a:p>
        </p:txBody>
      </p:sp>
      <p:sp>
        <p:nvSpPr>
          <p:cNvPr id="3" name="Content Placeholder 2">
            <a:extLst>
              <a:ext uri="{FF2B5EF4-FFF2-40B4-BE49-F238E27FC236}">
                <a16:creationId xmlns:a16="http://schemas.microsoft.com/office/drawing/2014/main" id="{BDCF83AD-1291-A5AD-A9C2-6BFB7C37B120}"/>
              </a:ext>
            </a:extLst>
          </p:cNvPr>
          <p:cNvSpPr>
            <a:spLocks noGrp="1"/>
          </p:cNvSpPr>
          <p:nvPr>
            <p:ph idx="1"/>
          </p:nvPr>
        </p:nvSpPr>
        <p:spPr>
          <a:xfrm>
            <a:off x="854615" y="1492899"/>
            <a:ext cx="8596668" cy="4665306"/>
          </a:xfrm>
        </p:spPr>
        <p:txBody>
          <a:bodyPr>
            <a:normAutofit/>
          </a:bodyPr>
          <a:lstStyle/>
          <a:p>
            <a:r>
              <a:rPr lang="en-GB" sz="2400" b="1" dirty="0">
                <a:solidFill>
                  <a:schemeClr val="tx1"/>
                </a:solidFill>
                <a:latin typeface="Aptos" panose="020B0004020202020204" pitchFamily="34" charset="0"/>
              </a:rPr>
              <a:t>Currently</a:t>
            </a:r>
            <a:r>
              <a:rPr lang="en-GB" sz="2400" dirty="0">
                <a:solidFill>
                  <a:schemeClr val="tx1"/>
                </a:solidFill>
                <a:latin typeface="Aptos" panose="020B0004020202020204" pitchFamily="34" charset="0"/>
              </a:rPr>
              <a:t> holding either General or Critical Skills Employment Permit.</a:t>
            </a:r>
          </a:p>
          <a:p>
            <a:r>
              <a:rPr lang="en-GB" sz="2400" b="1" dirty="0">
                <a:solidFill>
                  <a:schemeClr val="tx1"/>
                </a:solidFill>
                <a:latin typeface="Aptos" panose="020B0004020202020204" pitchFamily="34" charset="0"/>
              </a:rPr>
              <a:t>Nine-months </a:t>
            </a:r>
            <a:r>
              <a:rPr lang="en-GB" sz="2400" dirty="0">
                <a:solidFill>
                  <a:schemeClr val="tx1"/>
                </a:solidFill>
                <a:latin typeface="Aptos" panose="020B0004020202020204" pitchFamily="34" charset="0"/>
              </a:rPr>
              <a:t>working for the employer.</a:t>
            </a:r>
          </a:p>
          <a:p>
            <a:r>
              <a:rPr lang="en-GB" sz="2400" b="1" dirty="0">
                <a:solidFill>
                  <a:schemeClr val="tx1"/>
                </a:solidFill>
                <a:latin typeface="Aptos" panose="020B0004020202020204" pitchFamily="34" charset="0"/>
              </a:rPr>
              <a:t>In exceptional cases </a:t>
            </a:r>
            <a:r>
              <a:rPr lang="en-GB" sz="2400" dirty="0">
                <a:solidFill>
                  <a:schemeClr val="tx1"/>
                </a:solidFill>
                <a:latin typeface="Aptos" panose="020B0004020202020204" pitchFamily="34" charset="0"/>
              </a:rPr>
              <a:t>of </a:t>
            </a:r>
            <a:r>
              <a:rPr lang="en-GB" sz="2400" b="1" dirty="0">
                <a:solidFill>
                  <a:schemeClr val="tx1"/>
                </a:solidFill>
                <a:latin typeface="Aptos" panose="020B0004020202020204" pitchFamily="34" charset="0"/>
              </a:rPr>
              <a:t>exploitation</a:t>
            </a:r>
            <a:r>
              <a:rPr lang="en-GB" sz="2400" dirty="0">
                <a:solidFill>
                  <a:schemeClr val="tx1"/>
                </a:solidFill>
                <a:latin typeface="Aptos" panose="020B0004020202020204" pitchFamily="34" charset="0"/>
              </a:rPr>
              <a:t> or </a:t>
            </a:r>
            <a:r>
              <a:rPr lang="en-GB" sz="2400" b="1" dirty="0">
                <a:solidFill>
                  <a:schemeClr val="tx1"/>
                </a:solidFill>
                <a:latin typeface="Aptos" panose="020B0004020202020204" pitchFamily="34" charset="0"/>
              </a:rPr>
              <a:t>major changes to your employment situation</a:t>
            </a:r>
            <a:r>
              <a:rPr lang="en-GB" sz="2400" dirty="0">
                <a:solidFill>
                  <a:schemeClr val="tx1"/>
                </a:solidFill>
                <a:latin typeface="Aptos" panose="020B0004020202020204" pitchFamily="34" charset="0"/>
              </a:rPr>
              <a:t> you might be eligible to apply, e.g. the hours that you work are being significantly changed.</a:t>
            </a:r>
          </a:p>
          <a:p>
            <a:r>
              <a:rPr lang="en-GB" sz="2400" b="1" dirty="0">
                <a:solidFill>
                  <a:schemeClr val="tx1"/>
                </a:solidFill>
                <a:latin typeface="Aptos" panose="020B0004020202020204" pitchFamily="34" charset="0"/>
              </a:rPr>
              <a:t>Permit must be valid </a:t>
            </a:r>
            <a:r>
              <a:rPr lang="en-GB" sz="2400" dirty="0">
                <a:solidFill>
                  <a:schemeClr val="tx1"/>
                </a:solidFill>
                <a:latin typeface="Aptos" panose="020B0004020202020204" pitchFamily="34" charset="0"/>
              </a:rPr>
              <a:t>and have at least </a:t>
            </a:r>
            <a:r>
              <a:rPr lang="en-GB" sz="2400" b="1" dirty="0">
                <a:solidFill>
                  <a:schemeClr val="tx1"/>
                </a:solidFill>
                <a:latin typeface="Aptos" panose="020B0004020202020204" pitchFamily="34" charset="0"/>
              </a:rPr>
              <a:t>2 months validity remaining</a:t>
            </a:r>
            <a:r>
              <a:rPr lang="en-GB" sz="2400" dirty="0">
                <a:solidFill>
                  <a:schemeClr val="tx1"/>
                </a:solidFill>
                <a:latin typeface="Aptos" panose="020B0004020202020204" pitchFamily="34" charset="0"/>
              </a:rPr>
              <a:t>. </a:t>
            </a:r>
          </a:p>
          <a:p>
            <a:r>
              <a:rPr lang="en-GB" sz="2400" dirty="0">
                <a:solidFill>
                  <a:schemeClr val="tx1"/>
                </a:solidFill>
                <a:latin typeface="Aptos" panose="020B0004020202020204" pitchFamily="34" charset="0"/>
              </a:rPr>
              <a:t>The</a:t>
            </a:r>
            <a:r>
              <a:rPr lang="en-GB" sz="2400" b="1" dirty="0">
                <a:solidFill>
                  <a:schemeClr val="tx1"/>
                </a:solidFill>
                <a:latin typeface="Aptos" panose="020B0004020202020204" pitchFamily="34" charset="0"/>
              </a:rPr>
              <a:t> </a:t>
            </a:r>
            <a:r>
              <a:rPr lang="en-GB" sz="2400" dirty="0">
                <a:solidFill>
                  <a:schemeClr val="tx1"/>
                </a:solidFill>
                <a:latin typeface="Aptos" panose="020B0004020202020204" pitchFamily="34" charset="0"/>
              </a:rPr>
              <a:t>new role must be within the </a:t>
            </a:r>
            <a:r>
              <a:rPr lang="en-GB" sz="2400" b="1" dirty="0">
                <a:solidFill>
                  <a:schemeClr val="tx1"/>
                </a:solidFill>
                <a:latin typeface="Aptos" panose="020B0004020202020204" pitchFamily="34" charset="0"/>
              </a:rPr>
              <a:t>same type of employment –same SOC Code.</a:t>
            </a:r>
          </a:p>
          <a:p>
            <a:endParaRPr lang="en-GB" dirty="0"/>
          </a:p>
          <a:p>
            <a:endParaRPr lang="en-GB" dirty="0"/>
          </a:p>
          <a:p>
            <a:endParaRPr lang="en-GB" dirty="0"/>
          </a:p>
          <a:p>
            <a:endParaRPr lang="en-IE" dirty="0"/>
          </a:p>
        </p:txBody>
      </p:sp>
    </p:spTree>
    <p:extLst>
      <p:ext uri="{BB962C8B-B14F-4D97-AF65-F5344CB8AC3E}">
        <p14:creationId xmlns:p14="http://schemas.microsoft.com/office/powerpoint/2010/main" val="3005442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A5E68-F3BB-A4BD-9BF0-FE25792E6C7F}"/>
              </a:ext>
            </a:extLst>
          </p:cNvPr>
          <p:cNvSpPr>
            <a:spLocks noGrp="1"/>
          </p:cNvSpPr>
          <p:nvPr>
            <p:ph type="title"/>
          </p:nvPr>
        </p:nvSpPr>
        <p:spPr>
          <a:xfrm>
            <a:off x="677334" y="609600"/>
            <a:ext cx="8596668" cy="948813"/>
          </a:xfrm>
        </p:spPr>
        <p:txBody>
          <a:bodyPr/>
          <a:lstStyle/>
          <a:p>
            <a:r>
              <a:rPr lang="en-IE" b="1" dirty="0">
                <a:latin typeface="Aptos" panose="020B0004020202020204" pitchFamily="34" charset="0"/>
              </a:rPr>
              <a:t>What is a SOC code?</a:t>
            </a:r>
          </a:p>
        </p:txBody>
      </p:sp>
      <p:sp>
        <p:nvSpPr>
          <p:cNvPr id="3" name="Content Placeholder 2">
            <a:extLst>
              <a:ext uri="{FF2B5EF4-FFF2-40B4-BE49-F238E27FC236}">
                <a16:creationId xmlns:a16="http://schemas.microsoft.com/office/drawing/2014/main" id="{BDCF83AD-1291-A5AD-A9C2-6BFB7C37B120}"/>
              </a:ext>
            </a:extLst>
          </p:cNvPr>
          <p:cNvSpPr>
            <a:spLocks noGrp="1"/>
          </p:cNvSpPr>
          <p:nvPr>
            <p:ph idx="1"/>
          </p:nvPr>
        </p:nvSpPr>
        <p:spPr>
          <a:xfrm>
            <a:off x="677334" y="1838131"/>
            <a:ext cx="8596668" cy="4749282"/>
          </a:xfrm>
        </p:spPr>
        <p:txBody>
          <a:bodyPr>
            <a:normAutofit/>
          </a:bodyPr>
          <a:lstStyle/>
          <a:p>
            <a:r>
              <a:rPr lang="en-GB" sz="2400" dirty="0">
                <a:solidFill>
                  <a:schemeClr val="tx1"/>
                </a:solidFill>
                <a:latin typeface="Aptos" panose="020B0004020202020204" pitchFamily="34" charset="0"/>
              </a:rPr>
              <a:t>The Standard  Occupational Classification (SOC) code.</a:t>
            </a:r>
          </a:p>
          <a:p>
            <a:pPr marL="0" indent="0">
              <a:buNone/>
            </a:pPr>
            <a:endParaRPr lang="en-GB" sz="2400" dirty="0">
              <a:solidFill>
                <a:schemeClr val="tx1"/>
              </a:solidFill>
              <a:latin typeface="Aptos" panose="020B0004020202020204" pitchFamily="34" charset="0"/>
            </a:endParaRPr>
          </a:p>
          <a:p>
            <a:r>
              <a:rPr lang="en-GB" sz="2400" dirty="0">
                <a:solidFill>
                  <a:schemeClr val="tx1"/>
                </a:solidFill>
                <a:latin typeface="Aptos" panose="020B0004020202020204" pitchFamily="34" charset="0"/>
              </a:rPr>
              <a:t>Assigns all jobs a four-digit code based on skills and qualifications needed for the job.</a:t>
            </a:r>
          </a:p>
          <a:p>
            <a:endParaRPr lang="en-GB" sz="2400" dirty="0">
              <a:solidFill>
                <a:schemeClr val="tx1"/>
              </a:solidFill>
              <a:latin typeface="Aptos" panose="020B0004020202020204" pitchFamily="34" charset="0"/>
            </a:endParaRPr>
          </a:p>
          <a:p>
            <a:r>
              <a:rPr lang="en-GB" sz="2400" dirty="0">
                <a:solidFill>
                  <a:schemeClr val="tx1"/>
                </a:solidFill>
                <a:latin typeface="Aptos" panose="020B0004020202020204" pitchFamily="34" charset="0"/>
              </a:rPr>
              <a:t>GEP holders can apply to change employers within the type of employment identified they are already in. Essentially must work in the same role, minimal scope for change.</a:t>
            </a:r>
          </a:p>
          <a:p>
            <a:pPr>
              <a:lnSpc>
                <a:spcPct val="80000"/>
              </a:lnSpc>
            </a:pPr>
            <a:endParaRPr lang="en-GB" sz="2200" dirty="0">
              <a:solidFill>
                <a:schemeClr val="tx1"/>
              </a:solidFill>
              <a:latin typeface="Aptos" panose="020B0004020202020204" pitchFamily="34" charset="0"/>
            </a:endParaRPr>
          </a:p>
          <a:p>
            <a:pPr>
              <a:lnSpc>
                <a:spcPct val="80000"/>
              </a:lnSpc>
            </a:pPr>
            <a:endParaRPr lang="en-IE" dirty="0"/>
          </a:p>
        </p:txBody>
      </p:sp>
    </p:spTree>
    <p:extLst>
      <p:ext uri="{BB962C8B-B14F-4D97-AF65-F5344CB8AC3E}">
        <p14:creationId xmlns:p14="http://schemas.microsoft.com/office/powerpoint/2010/main" val="2278821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E5295B-6CAF-75F8-CD58-5AD7125F53E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6D27363-F074-2B23-98FB-ECD2CDACA5D3}"/>
              </a:ext>
            </a:extLst>
          </p:cNvPr>
          <p:cNvSpPr>
            <a:spLocks noGrp="1"/>
          </p:cNvSpPr>
          <p:nvPr>
            <p:ph type="title"/>
          </p:nvPr>
        </p:nvSpPr>
        <p:spPr>
          <a:xfrm>
            <a:off x="677334" y="618930"/>
            <a:ext cx="8596668" cy="948813"/>
          </a:xfrm>
        </p:spPr>
        <p:txBody>
          <a:bodyPr>
            <a:normAutofit/>
          </a:bodyPr>
          <a:lstStyle/>
          <a:p>
            <a:r>
              <a:rPr lang="en-IE" b="1" dirty="0">
                <a:latin typeface="Aptos" panose="020B0004020202020204" pitchFamily="34" charset="0"/>
              </a:rPr>
              <a:t>General Permit SOC Code Example</a:t>
            </a:r>
          </a:p>
        </p:txBody>
      </p:sp>
      <p:pic>
        <p:nvPicPr>
          <p:cNvPr id="11" name="Picture 10" descr="A white background with black text&#10;&#10;Description automatically generated">
            <a:extLst>
              <a:ext uri="{FF2B5EF4-FFF2-40B4-BE49-F238E27FC236}">
                <a16:creationId xmlns:a16="http://schemas.microsoft.com/office/drawing/2014/main" id="{FE7E3E32-17BB-F445-444A-73BB098D7A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68295" y="1531394"/>
            <a:ext cx="6614746" cy="3795211"/>
          </a:xfrm>
          <a:prstGeom prst="rect">
            <a:avLst/>
          </a:prstGeom>
          <a:ln w="28575">
            <a:solidFill>
              <a:schemeClr val="accent1"/>
            </a:solidFill>
          </a:ln>
        </p:spPr>
      </p:pic>
    </p:spTree>
    <p:extLst>
      <p:ext uri="{BB962C8B-B14F-4D97-AF65-F5344CB8AC3E}">
        <p14:creationId xmlns:p14="http://schemas.microsoft.com/office/powerpoint/2010/main" val="423101282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0f592387-0bbd-4db1-8737-7c6c63e36110">
      <Terms xmlns="http://schemas.microsoft.com/office/infopath/2007/PartnerControls"/>
    </lcf76f155ced4ddcb4097134ff3c332f>
    <TaxCatchAll xmlns="33a920fc-ba5f-48b3-9ea4-71878745f4f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B3E77A1AFD67B4CA1F19B7C0EFF2A82" ma:contentTypeVersion="18" ma:contentTypeDescription="Create a new document." ma:contentTypeScope="" ma:versionID="5ae712cd299a5963883fef544d6e6fb7">
  <xsd:schema xmlns:xsd="http://www.w3.org/2001/XMLSchema" xmlns:xs="http://www.w3.org/2001/XMLSchema" xmlns:p="http://schemas.microsoft.com/office/2006/metadata/properties" xmlns:ns2="0f592387-0bbd-4db1-8737-7c6c63e36110" xmlns:ns3="33a920fc-ba5f-48b3-9ea4-71878745f4fd" targetNamespace="http://schemas.microsoft.com/office/2006/metadata/properties" ma:root="true" ma:fieldsID="c49359d481648788c1a63c15e5071f72" ns2:_="" ns3:_="">
    <xsd:import namespace="0f592387-0bbd-4db1-8737-7c6c63e36110"/>
    <xsd:import namespace="33a920fc-ba5f-48b3-9ea4-71878745f4fd"/>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LengthInSeconds" minOccurs="0"/>
                <xsd:element ref="ns2:MediaServiceDateTaken"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592387-0bbd-4db1-8737-7c6c63e3611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25431a6-9b17-456d-9c25-af7e9180bc2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3a920fc-ba5f-48b3-9ea4-71878745f4fd"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74891576-79c6-4b4b-a019-3f435f6eabce}" ma:internalName="TaxCatchAll" ma:showField="CatchAllData" ma:web="33a920fc-ba5f-48b3-9ea4-71878745f4f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280E1EA-B15A-403E-A196-A8A8F5FD7EB4}">
  <ds:schemaRefs>
    <ds:schemaRef ds:uri="0f592387-0bbd-4db1-8737-7c6c63e36110"/>
    <ds:schemaRef ds:uri="33a920fc-ba5f-48b3-9ea4-71878745f4f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E4CF5667-EF4D-421B-A7F5-37F002C1FE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f592387-0bbd-4db1-8737-7c6c63e36110"/>
    <ds:schemaRef ds:uri="33a920fc-ba5f-48b3-9ea4-71878745f4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8616FDD-D87B-4102-B343-132C59F7401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2518</TotalTime>
  <Words>1134</Words>
  <Application>Microsoft Office PowerPoint</Application>
  <PresentationFormat>Widescreen</PresentationFormat>
  <Paragraphs>123</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Aptos</vt:lpstr>
      <vt:lpstr>Arial</vt:lpstr>
      <vt:lpstr>Trebuchet MS</vt:lpstr>
      <vt:lpstr>Wingdings 3</vt:lpstr>
      <vt:lpstr>WordVisiCarriageReturn_MSFontService</vt:lpstr>
      <vt:lpstr>Facet</vt:lpstr>
      <vt:lpstr> Change of Employer Webinar </vt:lpstr>
      <vt:lpstr>Migrant Rights Centre Ireland   </vt:lpstr>
      <vt:lpstr>Disclaimer  </vt:lpstr>
      <vt:lpstr>Agenda </vt:lpstr>
      <vt:lpstr>Employment Permit  Act 2024</vt:lpstr>
      <vt:lpstr>What is Change of Employer?</vt:lpstr>
      <vt:lpstr>What are the eligibility criteria?</vt:lpstr>
      <vt:lpstr>What is a SOC code?</vt:lpstr>
      <vt:lpstr>General Permit SOC Code Example</vt:lpstr>
      <vt:lpstr>Changing Employer on Critical Skills</vt:lpstr>
      <vt:lpstr>Critical Skills SOC Code Example</vt:lpstr>
      <vt:lpstr>What are the key conditions?</vt:lpstr>
      <vt:lpstr>Benefits of Change of Employer?</vt:lpstr>
      <vt:lpstr>PowerPoint Presentation</vt:lpstr>
      <vt:lpstr>Application Process</vt:lpstr>
      <vt:lpstr>How to Submit?</vt:lpstr>
      <vt:lpstr>Where can I find more information? </vt:lpstr>
      <vt:lpstr>Other Helpful Tips</vt:lpstr>
      <vt:lpstr>More Questions? </vt:lpstr>
      <vt:lpstr>MRCI Drop in Centre</vt:lpstr>
      <vt:lpstr>Are You Feeling Exploited At Work?</vt:lpstr>
      <vt:lpstr>Useful Links</vt:lpstr>
      <vt:lpstr>Thank you so much for joining us!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Employment Permits</dc:title>
  <dc:creator>user</dc:creator>
  <cp:lastModifiedBy>Daniel Korolev</cp:lastModifiedBy>
  <cp:revision>32</cp:revision>
  <dcterms:created xsi:type="dcterms:W3CDTF">2021-09-03T14:00:08Z</dcterms:created>
  <dcterms:modified xsi:type="dcterms:W3CDTF">2024-11-15T10:17:48Z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0x010100BB3E77A1AFD67B4CA1F19B7C0EFF2A82</vt:lpwstr>
  </property>
  <property fmtid="{D5CDD505-2E9C-101B-9397-08002B2CF9AE}" pid="3" name="Order">
    <vt:r8>84000</vt:r8>
  </property>
  <property fmtid="{D5CDD505-2E9C-101B-9397-08002B2CF9AE}" pid="4" name="MediaServiceImageTags">
    <vt:lpwstr/>
  </property>
</Properties>
</file>