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8" r:id="rId4"/>
  </p:sldMasterIdLst>
  <p:notesMasterIdLst>
    <p:notesMasterId r:id="rId29"/>
  </p:notesMasterIdLst>
  <p:sldIdLst>
    <p:sldId id="256" r:id="rId5"/>
    <p:sldId id="311" r:id="rId6"/>
    <p:sldId id="314" r:id="rId7"/>
    <p:sldId id="321" r:id="rId8"/>
    <p:sldId id="322" r:id="rId9"/>
    <p:sldId id="286" r:id="rId10"/>
    <p:sldId id="289" r:id="rId11"/>
    <p:sldId id="316" r:id="rId12"/>
    <p:sldId id="260" r:id="rId13"/>
    <p:sldId id="261" r:id="rId14"/>
    <p:sldId id="315" r:id="rId15"/>
    <p:sldId id="262" r:id="rId16"/>
    <p:sldId id="324" r:id="rId17"/>
    <p:sldId id="263" r:id="rId18"/>
    <p:sldId id="320" r:id="rId19"/>
    <p:sldId id="318" r:id="rId20"/>
    <p:sldId id="264" r:id="rId21"/>
    <p:sldId id="317" r:id="rId22"/>
    <p:sldId id="319" r:id="rId23"/>
    <p:sldId id="267" r:id="rId24"/>
    <p:sldId id="303" r:id="rId25"/>
    <p:sldId id="281" r:id="rId26"/>
    <p:sldId id="325" r:id="rId27"/>
    <p:sldId id="275"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33669F-AEBB-4209-A070-EB632B49A174}" v="1" dt="2024-07-12T14:19:45.6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5" d="100"/>
          <a:sy n="95" d="100"/>
        </p:scale>
        <p:origin x="34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ncha Magat" userId="S::sancha@mrci.ie::9380f297-9d27-46ba-b09c-735aa16996b2" providerId="AD" clId="Web-{625DF6DB-40A3-CF69-06CA-EE1E18ACC3EC}"/>
    <pc:docChg chg="delSld modSld">
      <pc:chgData name="Sancha Magat" userId="S::sancha@mrci.ie::9380f297-9d27-46ba-b09c-735aa16996b2" providerId="AD" clId="Web-{625DF6DB-40A3-CF69-06CA-EE1E18ACC3EC}" dt="2023-03-22T17:15:20.972" v="51" actId="20577"/>
      <pc:docMkLst>
        <pc:docMk/>
      </pc:docMkLst>
      <pc:sldChg chg="del">
        <pc:chgData name="Sancha Magat" userId="S::sancha@mrci.ie::9380f297-9d27-46ba-b09c-735aa16996b2" providerId="AD" clId="Web-{625DF6DB-40A3-CF69-06CA-EE1E18ACC3EC}" dt="2023-03-22T16:34:28.121" v="0"/>
        <pc:sldMkLst>
          <pc:docMk/>
          <pc:sldMk cId="1755832854" sldId="258"/>
        </pc:sldMkLst>
      </pc:sldChg>
      <pc:sldChg chg="del">
        <pc:chgData name="Sancha Magat" userId="S::sancha@mrci.ie::9380f297-9d27-46ba-b09c-735aa16996b2" providerId="AD" clId="Web-{625DF6DB-40A3-CF69-06CA-EE1E18ACC3EC}" dt="2023-03-22T16:34:32.980" v="2"/>
        <pc:sldMkLst>
          <pc:docMk/>
          <pc:sldMk cId="3703657775" sldId="260"/>
        </pc:sldMkLst>
      </pc:sldChg>
      <pc:sldChg chg="del">
        <pc:chgData name="Sancha Magat" userId="S::sancha@mrci.ie::9380f297-9d27-46ba-b09c-735aa16996b2" providerId="AD" clId="Web-{625DF6DB-40A3-CF69-06CA-EE1E18ACC3EC}" dt="2023-03-22T16:34:34.637" v="3"/>
        <pc:sldMkLst>
          <pc:docMk/>
          <pc:sldMk cId="1192457532" sldId="261"/>
        </pc:sldMkLst>
      </pc:sldChg>
      <pc:sldChg chg="del">
        <pc:chgData name="Sancha Magat" userId="S::sancha@mrci.ie::9380f297-9d27-46ba-b09c-735aa16996b2" providerId="AD" clId="Web-{625DF6DB-40A3-CF69-06CA-EE1E18ACC3EC}" dt="2023-03-22T16:34:40.309" v="8"/>
        <pc:sldMkLst>
          <pc:docMk/>
          <pc:sldMk cId="904059223" sldId="263"/>
        </pc:sldMkLst>
      </pc:sldChg>
      <pc:sldChg chg="del">
        <pc:chgData name="Sancha Magat" userId="S::sancha@mrci.ie::9380f297-9d27-46ba-b09c-735aa16996b2" providerId="AD" clId="Web-{625DF6DB-40A3-CF69-06CA-EE1E18ACC3EC}" dt="2023-03-22T16:34:39.465" v="7"/>
        <pc:sldMkLst>
          <pc:docMk/>
          <pc:sldMk cId="3288172706" sldId="264"/>
        </pc:sldMkLst>
      </pc:sldChg>
      <pc:sldChg chg="del">
        <pc:chgData name="Sancha Magat" userId="S::sancha@mrci.ie::9380f297-9d27-46ba-b09c-735aa16996b2" providerId="AD" clId="Web-{625DF6DB-40A3-CF69-06CA-EE1E18ACC3EC}" dt="2023-03-22T16:34:40.872" v="9"/>
        <pc:sldMkLst>
          <pc:docMk/>
          <pc:sldMk cId="3685845887" sldId="267"/>
        </pc:sldMkLst>
      </pc:sldChg>
      <pc:sldChg chg="del">
        <pc:chgData name="Sancha Magat" userId="S::sancha@mrci.ie::9380f297-9d27-46ba-b09c-735aa16996b2" providerId="AD" clId="Web-{625DF6DB-40A3-CF69-06CA-EE1E18ACC3EC}" dt="2023-03-22T16:34:48.419" v="12"/>
        <pc:sldMkLst>
          <pc:docMk/>
          <pc:sldMk cId="1490347195" sldId="268"/>
        </pc:sldMkLst>
      </pc:sldChg>
      <pc:sldChg chg="del">
        <pc:chgData name="Sancha Magat" userId="S::sancha@mrci.ie::9380f297-9d27-46ba-b09c-735aa16996b2" providerId="AD" clId="Web-{625DF6DB-40A3-CF69-06CA-EE1E18ACC3EC}" dt="2023-03-22T16:34:54.060" v="13"/>
        <pc:sldMkLst>
          <pc:docMk/>
          <pc:sldMk cId="1339345898" sldId="269"/>
        </pc:sldMkLst>
      </pc:sldChg>
      <pc:sldChg chg="del">
        <pc:chgData name="Sancha Magat" userId="S::sancha@mrci.ie::9380f297-9d27-46ba-b09c-735aa16996b2" providerId="AD" clId="Web-{625DF6DB-40A3-CF69-06CA-EE1E18ACC3EC}" dt="2023-03-22T16:34:35.809" v="4"/>
        <pc:sldMkLst>
          <pc:docMk/>
          <pc:sldMk cId="978177157" sldId="270"/>
        </pc:sldMkLst>
      </pc:sldChg>
      <pc:sldChg chg="del">
        <pc:chgData name="Sancha Magat" userId="S::sancha@mrci.ie::9380f297-9d27-46ba-b09c-735aa16996b2" providerId="AD" clId="Web-{625DF6DB-40A3-CF69-06CA-EE1E18ACC3EC}" dt="2023-03-22T16:34:37.028" v="5"/>
        <pc:sldMkLst>
          <pc:docMk/>
          <pc:sldMk cId="3777945041" sldId="273"/>
        </pc:sldMkLst>
      </pc:sldChg>
      <pc:sldChg chg="del">
        <pc:chgData name="Sancha Magat" userId="S::sancha@mrci.ie::9380f297-9d27-46ba-b09c-735aa16996b2" providerId="AD" clId="Web-{625DF6DB-40A3-CF69-06CA-EE1E18ACC3EC}" dt="2023-03-22T16:34:44.747" v="11"/>
        <pc:sldMkLst>
          <pc:docMk/>
          <pc:sldMk cId="529687495" sldId="275"/>
        </pc:sldMkLst>
      </pc:sldChg>
      <pc:sldChg chg="del">
        <pc:chgData name="Sancha Magat" userId="S::sancha@mrci.ie::9380f297-9d27-46ba-b09c-735aa16996b2" providerId="AD" clId="Web-{625DF6DB-40A3-CF69-06CA-EE1E18ACC3EC}" dt="2023-03-22T16:34:38.340" v="6"/>
        <pc:sldMkLst>
          <pc:docMk/>
          <pc:sldMk cId="1387350949" sldId="278"/>
        </pc:sldMkLst>
      </pc:sldChg>
      <pc:sldChg chg="del">
        <pc:chgData name="Sancha Magat" userId="S::sancha@mrci.ie::9380f297-9d27-46ba-b09c-735aa16996b2" providerId="AD" clId="Web-{625DF6DB-40A3-CF69-06CA-EE1E18ACC3EC}" dt="2023-03-22T16:34:41.481" v="10"/>
        <pc:sldMkLst>
          <pc:docMk/>
          <pc:sldMk cId="3914088398" sldId="279"/>
        </pc:sldMkLst>
      </pc:sldChg>
      <pc:sldChg chg="modSp">
        <pc:chgData name="Sancha Magat" userId="S::sancha@mrci.ie::9380f297-9d27-46ba-b09c-735aa16996b2" providerId="AD" clId="Web-{625DF6DB-40A3-CF69-06CA-EE1E18ACC3EC}" dt="2023-03-22T17:15:20.972" v="51" actId="20577"/>
        <pc:sldMkLst>
          <pc:docMk/>
          <pc:sldMk cId="4083630168" sldId="292"/>
        </pc:sldMkLst>
        <pc:spChg chg="mod">
          <ac:chgData name="Sancha Magat" userId="S::sancha@mrci.ie::9380f297-9d27-46ba-b09c-735aa16996b2" providerId="AD" clId="Web-{625DF6DB-40A3-CF69-06CA-EE1E18ACC3EC}" dt="2023-03-22T17:15:20.972" v="51" actId="20577"/>
          <ac:spMkLst>
            <pc:docMk/>
            <pc:sldMk cId="4083630168" sldId="292"/>
            <ac:spMk id="3" creationId="{00000000-0000-0000-0000-000000000000}"/>
          </ac:spMkLst>
        </pc:spChg>
      </pc:sldChg>
      <pc:sldChg chg="del">
        <pc:chgData name="Sancha Magat" userId="S::sancha@mrci.ie::9380f297-9d27-46ba-b09c-735aa16996b2" providerId="AD" clId="Web-{625DF6DB-40A3-CF69-06CA-EE1E18ACC3EC}" dt="2023-03-22T16:34:30.558" v="1"/>
        <pc:sldMkLst>
          <pc:docMk/>
          <pc:sldMk cId="3675295593" sldId="293"/>
        </pc:sldMkLst>
      </pc:sldChg>
      <pc:sldChg chg="modSp">
        <pc:chgData name="Sancha Magat" userId="S::sancha@mrci.ie::9380f297-9d27-46ba-b09c-735aa16996b2" providerId="AD" clId="Web-{625DF6DB-40A3-CF69-06CA-EE1E18ACC3EC}" dt="2023-03-22T16:48:34.568" v="27" actId="20577"/>
        <pc:sldMkLst>
          <pc:docMk/>
          <pc:sldMk cId="2677259279" sldId="295"/>
        </pc:sldMkLst>
        <pc:spChg chg="mod">
          <ac:chgData name="Sancha Magat" userId="S::sancha@mrci.ie::9380f297-9d27-46ba-b09c-735aa16996b2" providerId="AD" clId="Web-{625DF6DB-40A3-CF69-06CA-EE1E18ACC3EC}" dt="2023-03-22T16:48:34.568" v="27" actId="20577"/>
          <ac:spMkLst>
            <pc:docMk/>
            <pc:sldMk cId="2677259279" sldId="295"/>
            <ac:spMk id="3" creationId="{339EF2D4-20F0-02F2-CB11-8E21DA67D867}"/>
          </ac:spMkLst>
        </pc:spChg>
      </pc:sldChg>
      <pc:sldChg chg="modSp">
        <pc:chgData name="Sancha Magat" userId="S::sancha@mrci.ie::9380f297-9d27-46ba-b09c-735aa16996b2" providerId="AD" clId="Web-{625DF6DB-40A3-CF69-06CA-EE1E18ACC3EC}" dt="2023-03-22T17:07:43.567" v="40" actId="20577"/>
        <pc:sldMkLst>
          <pc:docMk/>
          <pc:sldMk cId="4075568699" sldId="309"/>
        </pc:sldMkLst>
        <pc:spChg chg="mod">
          <ac:chgData name="Sancha Magat" userId="S::sancha@mrci.ie::9380f297-9d27-46ba-b09c-735aa16996b2" providerId="AD" clId="Web-{625DF6DB-40A3-CF69-06CA-EE1E18ACC3EC}" dt="2023-03-22T17:07:43.567" v="40" actId="20577"/>
          <ac:spMkLst>
            <pc:docMk/>
            <pc:sldMk cId="4075568699" sldId="309"/>
            <ac:spMk id="3" creationId="{D44306D4-612F-9875-5447-A65F5A7C0C9E}"/>
          </ac:spMkLst>
        </pc:spChg>
      </pc:sldChg>
    </pc:docChg>
  </pc:docChgLst>
  <pc:docChgLst>
    <pc:chgData name="Tian Yu Lloyd" userId="S::tian@mrci.ie::8d679a4b-755c-4c66-aafc-b86a5757fad2" providerId="AD" clId="Web-{4D10E64F-2084-4B81-BE5A-3A1511A96A4C}"/>
    <pc:docChg chg="addSld delSld modSld addMainMaster">
      <pc:chgData name="Tian Yu Lloyd" userId="S::tian@mrci.ie::8d679a4b-755c-4c66-aafc-b86a5757fad2" providerId="AD" clId="Web-{4D10E64F-2084-4B81-BE5A-3A1511A96A4C}" dt="2023-03-22T16:42:38.046" v="300" actId="20577"/>
      <pc:docMkLst>
        <pc:docMk/>
      </pc:docMkLst>
      <pc:sldChg chg="addSp delSp modSp new">
        <pc:chgData name="Tian Yu Lloyd" userId="S::tian@mrci.ie::8d679a4b-755c-4c66-aafc-b86a5757fad2" providerId="AD" clId="Web-{4D10E64F-2084-4B81-BE5A-3A1511A96A4C}" dt="2023-03-22T16:40:42.386" v="266" actId="20577"/>
        <pc:sldMkLst>
          <pc:docMk/>
          <pc:sldMk cId="161256162" sldId="310"/>
        </pc:sldMkLst>
        <pc:spChg chg="mod">
          <ac:chgData name="Tian Yu Lloyd" userId="S::tian@mrci.ie::8d679a4b-755c-4c66-aafc-b86a5757fad2" providerId="AD" clId="Web-{4D10E64F-2084-4B81-BE5A-3A1511A96A4C}" dt="2023-03-22T16:40:42.386" v="266" actId="20577"/>
          <ac:spMkLst>
            <pc:docMk/>
            <pc:sldMk cId="161256162" sldId="310"/>
            <ac:spMk id="2" creationId="{984D0D42-C70A-7DA3-849F-B4A19A476C69}"/>
          </ac:spMkLst>
        </pc:spChg>
        <pc:spChg chg="del">
          <ac:chgData name="Tian Yu Lloyd" userId="S::tian@mrci.ie::8d679a4b-755c-4c66-aafc-b86a5757fad2" providerId="AD" clId="Web-{4D10E64F-2084-4B81-BE5A-3A1511A96A4C}" dt="2023-03-22T15:47:46.694" v="1"/>
          <ac:spMkLst>
            <pc:docMk/>
            <pc:sldMk cId="161256162" sldId="310"/>
            <ac:spMk id="3" creationId="{EB650888-9BE8-7205-38EB-7FF1DAE7F581}"/>
          </ac:spMkLst>
        </pc:spChg>
        <pc:spChg chg="add mod">
          <ac:chgData name="Tian Yu Lloyd" userId="S::tian@mrci.ie::8d679a4b-755c-4c66-aafc-b86a5757fad2" providerId="AD" clId="Web-{4D10E64F-2084-4B81-BE5A-3A1511A96A4C}" dt="2023-03-22T16:24:36.734" v="75" actId="1076"/>
          <ac:spMkLst>
            <pc:docMk/>
            <pc:sldMk cId="161256162" sldId="310"/>
            <ac:spMk id="5" creationId="{4D813BEE-5DEB-EC85-079E-7F3B66C27DF5}"/>
          </ac:spMkLst>
        </pc:spChg>
        <pc:picChg chg="add del mod ord">
          <ac:chgData name="Tian Yu Lloyd" userId="S::tian@mrci.ie::8d679a4b-755c-4c66-aafc-b86a5757fad2" providerId="AD" clId="Web-{4D10E64F-2084-4B81-BE5A-3A1511A96A4C}" dt="2023-03-22T16:09:36.473" v="51"/>
          <ac:picMkLst>
            <pc:docMk/>
            <pc:sldMk cId="161256162" sldId="310"/>
            <ac:picMk id="4" creationId="{496C65F2-F910-D2C6-3479-BA577078BF91}"/>
          </ac:picMkLst>
        </pc:picChg>
      </pc:sldChg>
      <pc:sldChg chg="modSp new">
        <pc:chgData name="Tian Yu Lloyd" userId="S::tian@mrci.ie::8d679a4b-755c-4c66-aafc-b86a5757fad2" providerId="AD" clId="Web-{4D10E64F-2084-4B81-BE5A-3A1511A96A4C}" dt="2023-03-22T16:06:38.374" v="28" actId="20577"/>
        <pc:sldMkLst>
          <pc:docMk/>
          <pc:sldMk cId="3273280386" sldId="311"/>
        </pc:sldMkLst>
        <pc:spChg chg="mod">
          <ac:chgData name="Tian Yu Lloyd" userId="S::tian@mrci.ie::8d679a4b-755c-4c66-aafc-b86a5757fad2" providerId="AD" clId="Web-{4D10E64F-2084-4B81-BE5A-3A1511A96A4C}" dt="2023-03-22T16:06:38.374" v="28" actId="20577"/>
          <ac:spMkLst>
            <pc:docMk/>
            <pc:sldMk cId="3273280386" sldId="311"/>
            <ac:spMk id="2" creationId="{BD9F49ED-7DB7-1F30-E531-8D705C00160C}"/>
          </ac:spMkLst>
        </pc:spChg>
        <pc:spChg chg="mod">
          <ac:chgData name="Tian Yu Lloyd" userId="S::tian@mrci.ie::8d679a4b-755c-4c66-aafc-b86a5757fad2" providerId="AD" clId="Web-{4D10E64F-2084-4B81-BE5A-3A1511A96A4C}" dt="2023-03-22T16:06:07.186" v="18" actId="14100"/>
          <ac:spMkLst>
            <pc:docMk/>
            <pc:sldMk cId="3273280386" sldId="311"/>
            <ac:spMk id="3" creationId="{F0DD4DF3-1590-7C73-E9DD-68939DD61399}"/>
          </ac:spMkLst>
        </pc:spChg>
      </pc:sldChg>
      <pc:sldChg chg="add del">
        <pc:chgData name="Tian Yu Lloyd" userId="S::tian@mrci.ie::8d679a4b-755c-4c66-aafc-b86a5757fad2" providerId="AD" clId="Web-{4D10E64F-2084-4B81-BE5A-3A1511A96A4C}" dt="2023-03-22T16:07:32.313" v="34"/>
        <pc:sldMkLst>
          <pc:docMk/>
          <pc:sldMk cId="459656109" sldId="312"/>
        </pc:sldMkLst>
      </pc:sldChg>
      <pc:sldChg chg="modSp add del">
        <pc:chgData name="Tian Yu Lloyd" userId="S::tian@mrci.ie::8d679a4b-755c-4c66-aafc-b86a5757fad2" providerId="AD" clId="Web-{4D10E64F-2084-4B81-BE5A-3A1511A96A4C}" dt="2023-03-22T16:06:46.406" v="29"/>
        <pc:sldMkLst>
          <pc:docMk/>
          <pc:sldMk cId="1018887756" sldId="313"/>
        </pc:sldMkLst>
        <pc:spChg chg="mod">
          <ac:chgData name="Tian Yu Lloyd" userId="S::tian@mrci.ie::8d679a4b-755c-4c66-aafc-b86a5757fad2" providerId="AD" clId="Web-{4D10E64F-2084-4B81-BE5A-3A1511A96A4C}" dt="2023-03-22T16:05:55.436" v="13" actId="20577"/>
          <ac:spMkLst>
            <pc:docMk/>
            <pc:sldMk cId="1018887756" sldId="313"/>
            <ac:spMk id="7" creationId="{00000000-0000-0000-0000-000000000000}"/>
          </ac:spMkLst>
        </pc:spChg>
      </pc:sldChg>
      <pc:sldChg chg="modSp new">
        <pc:chgData name="Tian Yu Lloyd" userId="S::tian@mrci.ie::8d679a4b-755c-4c66-aafc-b86a5757fad2" providerId="AD" clId="Web-{4D10E64F-2084-4B81-BE5A-3A1511A96A4C}" dt="2023-03-22T16:07:11.969" v="33" actId="20577"/>
        <pc:sldMkLst>
          <pc:docMk/>
          <pc:sldMk cId="780915616" sldId="314"/>
        </pc:sldMkLst>
        <pc:spChg chg="mod">
          <ac:chgData name="Tian Yu Lloyd" userId="S::tian@mrci.ie::8d679a4b-755c-4c66-aafc-b86a5757fad2" providerId="AD" clId="Web-{4D10E64F-2084-4B81-BE5A-3A1511A96A4C}" dt="2023-03-22T16:07:11.969" v="33" actId="20577"/>
          <ac:spMkLst>
            <pc:docMk/>
            <pc:sldMk cId="780915616" sldId="314"/>
            <ac:spMk id="2" creationId="{9E9C4634-A59A-E7EE-3CFE-5C307FD0F8AA}"/>
          </ac:spMkLst>
        </pc:spChg>
        <pc:spChg chg="mod">
          <ac:chgData name="Tian Yu Lloyd" userId="S::tian@mrci.ie::8d679a4b-755c-4c66-aafc-b86a5757fad2" providerId="AD" clId="Web-{4D10E64F-2084-4B81-BE5A-3A1511A96A4C}" dt="2023-03-22T16:06:59.625" v="31" actId="20577"/>
          <ac:spMkLst>
            <pc:docMk/>
            <pc:sldMk cId="780915616" sldId="314"/>
            <ac:spMk id="3" creationId="{3D8F3389-A28A-818E-3E6E-EF65FCF71DAA}"/>
          </ac:spMkLst>
        </pc:spChg>
      </pc:sldChg>
      <pc:sldChg chg="addSp delSp modSp new">
        <pc:chgData name="Tian Yu Lloyd" userId="S::tian@mrci.ie::8d679a4b-755c-4c66-aafc-b86a5757fad2" providerId="AD" clId="Web-{4D10E64F-2084-4B81-BE5A-3A1511A96A4C}" dt="2023-03-22T16:34:02.016" v="240" actId="1076"/>
        <pc:sldMkLst>
          <pc:docMk/>
          <pc:sldMk cId="1031600072" sldId="315"/>
        </pc:sldMkLst>
        <pc:spChg chg="mod">
          <ac:chgData name="Tian Yu Lloyd" userId="S::tian@mrci.ie::8d679a4b-755c-4c66-aafc-b86a5757fad2" providerId="AD" clId="Web-{4D10E64F-2084-4B81-BE5A-3A1511A96A4C}" dt="2023-03-22T16:34:02.016" v="240" actId="1076"/>
          <ac:spMkLst>
            <pc:docMk/>
            <pc:sldMk cId="1031600072" sldId="315"/>
            <ac:spMk id="2" creationId="{EBBC0BDC-BAC9-BD92-0DFB-439F3742987B}"/>
          </ac:spMkLst>
        </pc:spChg>
        <pc:spChg chg="del">
          <ac:chgData name="Tian Yu Lloyd" userId="S::tian@mrci.ie::8d679a4b-755c-4c66-aafc-b86a5757fad2" providerId="AD" clId="Web-{4D10E64F-2084-4B81-BE5A-3A1511A96A4C}" dt="2023-03-22T16:25:50.173" v="107"/>
          <ac:spMkLst>
            <pc:docMk/>
            <pc:sldMk cId="1031600072" sldId="315"/>
            <ac:spMk id="3" creationId="{82AC8CCF-0DC2-A0BD-5737-FC06916808B0}"/>
          </ac:spMkLst>
        </pc:spChg>
        <pc:picChg chg="add mod ord">
          <ac:chgData name="Tian Yu Lloyd" userId="S::tian@mrci.ie::8d679a4b-755c-4c66-aafc-b86a5757fad2" providerId="AD" clId="Web-{4D10E64F-2084-4B81-BE5A-3A1511A96A4C}" dt="2023-03-22T16:26:42.550" v="115" actId="1076"/>
          <ac:picMkLst>
            <pc:docMk/>
            <pc:sldMk cId="1031600072" sldId="315"/>
            <ac:picMk id="4" creationId="{82A10C17-FD2E-DE20-1692-BDA83621B2CD}"/>
          </ac:picMkLst>
        </pc:picChg>
      </pc:sldChg>
      <pc:sldChg chg="modSp new">
        <pc:chgData name="Tian Yu Lloyd" userId="S::tian@mrci.ie::8d679a4b-755c-4c66-aafc-b86a5757fad2" providerId="AD" clId="Web-{4D10E64F-2084-4B81-BE5A-3A1511A96A4C}" dt="2023-03-22T16:42:38.046" v="300" actId="20577"/>
        <pc:sldMkLst>
          <pc:docMk/>
          <pc:sldMk cId="3817355003" sldId="316"/>
        </pc:sldMkLst>
        <pc:spChg chg="mod">
          <ac:chgData name="Tian Yu Lloyd" userId="S::tian@mrci.ie::8d679a4b-755c-4c66-aafc-b86a5757fad2" providerId="AD" clId="Web-{4D10E64F-2084-4B81-BE5A-3A1511A96A4C}" dt="2023-03-22T16:41:44.154" v="281" actId="14100"/>
          <ac:spMkLst>
            <pc:docMk/>
            <pc:sldMk cId="3817355003" sldId="316"/>
            <ac:spMk id="2" creationId="{63216810-A7AD-4656-5BAF-C0AD012A82DB}"/>
          </ac:spMkLst>
        </pc:spChg>
        <pc:spChg chg="mod">
          <ac:chgData name="Tian Yu Lloyd" userId="S::tian@mrci.ie::8d679a4b-755c-4c66-aafc-b86a5757fad2" providerId="AD" clId="Web-{4D10E64F-2084-4B81-BE5A-3A1511A96A4C}" dt="2023-03-22T16:42:38.046" v="300" actId="20577"/>
          <ac:spMkLst>
            <pc:docMk/>
            <pc:sldMk cId="3817355003" sldId="316"/>
            <ac:spMk id="3" creationId="{A66E792F-39F0-C5CA-4700-7306E78A6F41}"/>
          </ac:spMkLst>
        </pc:spChg>
      </pc:sldChg>
      <pc:sldMasterChg chg="add addSldLayout">
        <pc:chgData name="Tian Yu Lloyd" userId="S::tian@mrci.ie::8d679a4b-755c-4c66-aafc-b86a5757fad2" providerId="AD" clId="Web-{4D10E64F-2084-4B81-BE5A-3A1511A96A4C}" dt="2023-03-22T16:05:34.138" v="9"/>
        <pc:sldMasterMkLst>
          <pc:docMk/>
          <pc:sldMasterMk cId="1576811556" sldId="2147483686"/>
        </pc:sldMasterMkLst>
        <pc:sldLayoutChg chg="add">
          <pc:chgData name="Tian Yu Lloyd" userId="S::tian@mrci.ie::8d679a4b-755c-4c66-aafc-b86a5757fad2" providerId="AD" clId="Web-{4D10E64F-2084-4B81-BE5A-3A1511A96A4C}" dt="2023-03-22T16:05:34.138" v="9"/>
          <pc:sldLayoutMkLst>
            <pc:docMk/>
            <pc:sldMasterMk cId="1576811556" sldId="2147483686"/>
            <pc:sldLayoutMk cId="1495709481" sldId="2147483687"/>
          </pc:sldLayoutMkLst>
        </pc:sldLayoutChg>
        <pc:sldLayoutChg chg="add">
          <pc:chgData name="Tian Yu Lloyd" userId="S::tian@mrci.ie::8d679a4b-755c-4c66-aafc-b86a5757fad2" providerId="AD" clId="Web-{4D10E64F-2084-4B81-BE5A-3A1511A96A4C}" dt="2023-03-22T16:05:34.138" v="9"/>
          <pc:sldLayoutMkLst>
            <pc:docMk/>
            <pc:sldMasterMk cId="1576811556" sldId="2147483686"/>
            <pc:sldLayoutMk cId="419615489" sldId="2147483688"/>
          </pc:sldLayoutMkLst>
        </pc:sldLayoutChg>
        <pc:sldLayoutChg chg="add">
          <pc:chgData name="Tian Yu Lloyd" userId="S::tian@mrci.ie::8d679a4b-755c-4c66-aafc-b86a5757fad2" providerId="AD" clId="Web-{4D10E64F-2084-4B81-BE5A-3A1511A96A4C}" dt="2023-03-22T16:05:34.138" v="9"/>
          <pc:sldLayoutMkLst>
            <pc:docMk/>
            <pc:sldMasterMk cId="1576811556" sldId="2147483686"/>
            <pc:sldLayoutMk cId="3362372472" sldId="2147483689"/>
          </pc:sldLayoutMkLst>
        </pc:sldLayoutChg>
        <pc:sldLayoutChg chg="add">
          <pc:chgData name="Tian Yu Lloyd" userId="S::tian@mrci.ie::8d679a4b-755c-4c66-aafc-b86a5757fad2" providerId="AD" clId="Web-{4D10E64F-2084-4B81-BE5A-3A1511A96A4C}" dt="2023-03-22T16:05:34.138" v="9"/>
          <pc:sldLayoutMkLst>
            <pc:docMk/>
            <pc:sldMasterMk cId="1576811556" sldId="2147483686"/>
            <pc:sldLayoutMk cId="646806794" sldId="2147483690"/>
          </pc:sldLayoutMkLst>
        </pc:sldLayoutChg>
        <pc:sldLayoutChg chg="add">
          <pc:chgData name="Tian Yu Lloyd" userId="S::tian@mrci.ie::8d679a4b-755c-4c66-aafc-b86a5757fad2" providerId="AD" clId="Web-{4D10E64F-2084-4B81-BE5A-3A1511A96A4C}" dt="2023-03-22T16:05:34.138" v="9"/>
          <pc:sldLayoutMkLst>
            <pc:docMk/>
            <pc:sldMasterMk cId="1576811556" sldId="2147483686"/>
            <pc:sldLayoutMk cId="630433379" sldId="2147483691"/>
          </pc:sldLayoutMkLst>
        </pc:sldLayoutChg>
        <pc:sldLayoutChg chg="add">
          <pc:chgData name="Tian Yu Lloyd" userId="S::tian@mrci.ie::8d679a4b-755c-4c66-aafc-b86a5757fad2" providerId="AD" clId="Web-{4D10E64F-2084-4B81-BE5A-3A1511A96A4C}" dt="2023-03-22T16:05:34.138" v="9"/>
          <pc:sldLayoutMkLst>
            <pc:docMk/>
            <pc:sldMasterMk cId="1576811556" sldId="2147483686"/>
            <pc:sldLayoutMk cId="477176887" sldId="2147483692"/>
          </pc:sldLayoutMkLst>
        </pc:sldLayoutChg>
        <pc:sldLayoutChg chg="add">
          <pc:chgData name="Tian Yu Lloyd" userId="S::tian@mrci.ie::8d679a4b-755c-4c66-aafc-b86a5757fad2" providerId="AD" clId="Web-{4D10E64F-2084-4B81-BE5A-3A1511A96A4C}" dt="2023-03-22T16:05:34.138" v="9"/>
          <pc:sldLayoutMkLst>
            <pc:docMk/>
            <pc:sldMasterMk cId="1576811556" sldId="2147483686"/>
            <pc:sldLayoutMk cId="1985796668" sldId="2147483693"/>
          </pc:sldLayoutMkLst>
        </pc:sldLayoutChg>
        <pc:sldLayoutChg chg="add">
          <pc:chgData name="Tian Yu Lloyd" userId="S::tian@mrci.ie::8d679a4b-755c-4c66-aafc-b86a5757fad2" providerId="AD" clId="Web-{4D10E64F-2084-4B81-BE5A-3A1511A96A4C}" dt="2023-03-22T16:05:34.138" v="9"/>
          <pc:sldLayoutMkLst>
            <pc:docMk/>
            <pc:sldMasterMk cId="1576811556" sldId="2147483686"/>
            <pc:sldLayoutMk cId="2538122534" sldId="2147483694"/>
          </pc:sldLayoutMkLst>
        </pc:sldLayoutChg>
        <pc:sldLayoutChg chg="add">
          <pc:chgData name="Tian Yu Lloyd" userId="S::tian@mrci.ie::8d679a4b-755c-4c66-aafc-b86a5757fad2" providerId="AD" clId="Web-{4D10E64F-2084-4B81-BE5A-3A1511A96A4C}" dt="2023-03-22T16:05:34.138" v="9"/>
          <pc:sldLayoutMkLst>
            <pc:docMk/>
            <pc:sldMasterMk cId="1576811556" sldId="2147483686"/>
            <pc:sldLayoutMk cId="1667467822" sldId="2147483695"/>
          </pc:sldLayoutMkLst>
        </pc:sldLayoutChg>
        <pc:sldLayoutChg chg="add">
          <pc:chgData name="Tian Yu Lloyd" userId="S::tian@mrci.ie::8d679a4b-755c-4c66-aafc-b86a5757fad2" providerId="AD" clId="Web-{4D10E64F-2084-4B81-BE5A-3A1511A96A4C}" dt="2023-03-22T16:05:34.138" v="9"/>
          <pc:sldLayoutMkLst>
            <pc:docMk/>
            <pc:sldMasterMk cId="1576811556" sldId="2147483686"/>
            <pc:sldLayoutMk cId="2818268032" sldId="2147483696"/>
          </pc:sldLayoutMkLst>
        </pc:sldLayoutChg>
        <pc:sldLayoutChg chg="add">
          <pc:chgData name="Tian Yu Lloyd" userId="S::tian@mrci.ie::8d679a4b-755c-4c66-aafc-b86a5757fad2" providerId="AD" clId="Web-{4D10E64F-2084-4B81-BE5A-3A1511A96A4C}" dt="2023-03-22T16:05:34.138" v="9"/>
          <pc:sldLayoutMkLst>
            <pc:docMk/>
            <pc:sldMasterMk cId="1576811556" sldId="2147483686"/>
            <pc:sldLayoutMk cId="293777547" sldId="2147483697"/>
          </pc:sldLayoutMkLst>
        </pc:sldLayoutChg>
        <pc:sldLayoutChg chg="add">
          <pc:chgData name="Tian Yu Lloyd" userId="S::tian@mrci.ie::8d679a4b-755c-4c66-aafc-b86a5757fad2" providerId="AD" clId="Web-{4D10E64F-2084-4B81-BE5A-3A1511A96A4C}" dt="2023-03-22T16:05:34.138" v="9"/>
          <pc:sldLayoutMkLst>
            <pc:docMk/>
            <pc:sldMasterMk cId="1576811556" sldId="2147483686"/>
            <pc:sldLayoutMk cId="1243650352" sldId="2147483698"/>
          </pc:sldLayoutMkLst>
        </pc:sldLayoutChg>
        <pc:sldLayoutChg chg="add">
          <pc:chgData name="Tian Yu Lloyd" userId="S::tian@mrci.ie::8d679a4b-755c-4c66-aafc-b86a5757fad2" providerId="AD" clId="Web-{4D10E64F-2084-4B81-BE5A-3A1511A96A4C}" dt="2023-03-22T16:05:34.138" v="9"/>
          <pc:sldLayoutMkLst>
            <pc:docMk/>
            <pc:sldMasterMk cId="1576811556" sldId="2147483686"/>
            <pc:sldLayoutMk cId="1918519512" sldId="2147483699"/>
          </pc:sldLayoutMkLst>
        </pc:sldLayoutChg>
        <pc:sldLayoutChg chg="add">
          <pc:chgData name="Tian Yu Lloyd" userId="S::tian@mrci.ie::8d679a4b-755c-4c66-aafc-b86a5757fad2" providerId="AD" clId="Web-{4D10E64F-2084-4B81-BE5A-3A1511A96A4C}" dt="2023-03-22T16:05:34.138" v="9"/>
          <pc:sldLayoutMkLst>
            <pc:docMk/>
            <pc:sldMasterMk cId="1576811556" sldId="2147483686"/>
            <pc:sldLayoutMk cId="185272847" sldId="2147483700"/>
          </pc:sldLayoutMkLst>
        </pc:sldLayoutChg>
        <pc:sldLayoutChg chg="add">
          <pc:chgData name="Tian Yu Lloyd" userId="S::tian@mrci.ie::8d679a4b-755c-4c66-aafc-b86a5757fad2" providerId="AD" clId="Web-{4D10E64F-2084-4B81-BE5A-3A1511A96A4C}" dt="2023-03-22T16:05:34.138" v="9"/>
          <pc:sldLayoutMkLst>
            <pc:docMk/>
            <pc:sldMasterMk cId="1576811556" sldId="2147483686"/>
            <pc:sldLayoutMk cId="3604141810" sldId="2147483701"/>
          </pc:sldLayoutMkLst>
        </pc:sldLayoutChg>
        <pc:sldLayoutChg chg="add">
          <pc:chgData name="Tian Yu Lloyd" userId="S::tian@mrci.ie::8d679a4b-755c-4c66-aafc-b86a5757fad2" providerId="AD" clId="Web-{4D10E64F-2084-4B81-BE5A-3A1511A96A4C}" dt="2023-03-22T16:05:34.138" v="9"/>
          <pc:sldLayoutMkLst>
            <pc:docMk/>
            <pc:sldMasterMk cId="1576811556" sldId="2147483686"/>
            <pc:sldLayoutMk cId="693299953" sldId="2147483702"/>
          </pc:sldLayoutMkLst>
        </pc:sldLayoutChg>
      </pc:sldMasterChg>
    </pc:docChg>
  </pc:docChgLst>
  <pc:docChgLst>
    <pc:chgData name="Sancha Magat" userId="S::sancha@mrci.ie::9380f297-9d27-46ba-b09c-735aa16996b2" providerId="AD" clId="Web-{78002BDF-02BA-C0D2-7092-E9021D385B1D}"/>
    <pc:docChg chg="modSld">
      <pc:chgData name="Sancha Magat" userId="S::sancha@mrci.ie::9380f297-9d27-46ba-b09c-735aa16996b2" providerId="AD" clId="Web-{78002BDF-02BA-C0D2-7092-E9021D385B1D}" dt="2023-03-22T18:02:57.969" v="6" actId="20577"/>
      <pc:docMkLst>
        <pc:docMk/>
      </pc:docMkLst>
      <pc:sldChg chg="modSp">
        <pc:chgData name="Sancha Magat" userId="S::sancha@mrci.ie::9380f297-9d27-46ba-b09c-735aa16996b2" providerId="AD" clId="Web-{78002BDF-02BA-C0D2-7092-E9021D385B1D}" dt="2023-03-22T18:02:57.969" v="6" actId="20577"/>
        <pc:sldMkLst>
          <pc:docMk/>
          <pc:sldMk cId="3066448261" sldId="303"/>
        </pc:sldMkLst>
        <pc:spChg chg="mod">
          <ac:chgData name="Sancha Magat" userId="S::sancha@mrci.ie::9380f297-9d27-46ba-b09c-735aa16996b2" providerId="AD" clId="Web-{78002BDF-02BA-C0D2-7092-E9021D385B1D}" dt="2023-03-22T18:02:57.969" v="6" actId="20577"/>
          <ac:spMkLst>
            <pc:docMk/>
            <pc:sldMk cId="3066448261" sldId="303"/>
            <ac:spMk id="3" creationId="{4754D567-3F56-87D5-FD1A-D01060B53D19}"/>
          </ac:spMkLst>
        </pc:spChg>
      </pc:sldChg>
    </pc:docChg>
  </pc:docChgLst>
  <pc:docChgLst>
    <pc:chgData name="Sancha Magat" userId="9380f297-9d27-46ba-b09c-735aa16996b2" providerId="ADAL" clId="{9933669F-AEBB-4209-A070-EB632B49A174}"/>
    <pc:docChg chg="undo custSel addSld delSld modSld sldOrd">
      <pc:chgData name="Sancha Magat" userId="9380f297-9d27-46ba-b09c-735aa16996b2" providerId="ADAL" clId="{9933669F-AEBB-4209-A070-EB632B49A174}" dt="2024-07-12T14:24:15.741" v="615" actId="20577"/>
      <pc:docMkLst>
        <pc:docMk/>
      </pc:docMkLst>
      <pc:sldChg chg="add del">
        <pc:chgData name="Sancha Magat" userId="9380f297-9d27-46ba-b09c-735aa16996b2" providerId="ADAL" clId="{9933669F-AEBB-4209-A070-EB632B49A174}" dt="2024-07-12T14:08:31.526" v="63" actId="47"/>
        <pc:sldMkLst>
          <pc:docMk/>
          <pc:sldMk cId="1631622154" sldId="286"/>
        </pc:sldMkLst>
      </pc:sldChg>
      <pc:sldChg chg="ord">
        <pc:chgData name="Sancha Magat" userId="9380f297-9d27-46ba-b09c-735aa16996b2" providerId="ADAL" clId="{9933669F-AEBB-4209-A070-EB632B49A174}" dt="2024-07-12T14:04:55.092" v="1"/>
        <pc:sldMkLst>
          <pc:docMk/>
          <pc:sldMk cId="3066448261" sldId="303"/>
        </pc:sldMkLst>
      </pc:sldChg>
      <pc:sldChg chg="modSp new mod">
        <pc:chgData name="Sancha Magat" userId="9380f297-9d27-46ba-b09c-735aa16996b2" providerId="ADAL" clId="{9933669F-AEBB-4209-A070-EB632B49A174}" dt="2024-07-12T14:24:15.741" v="615" actId="20577"/>
        <pc:sldMkLst>
          <pc:docMk/>
          <pc:sldMk cId="740934567" sldId="321"/>
        </pc:sldMkLst>
        <pc:spChg chg="mod">
          <ac:chgData name="Sancha Magat" userId="9380f297-9d27-46ba-b09c-735aa16996b2" providerId="ADAL" clId="{9933669F-AEBB-4209-A070-EB632B49A174}" dt="2024-07-12T14:07:56.324" v="14" actId="255"/>
          <ac:spMkLst>
            <pc:docMk/>
            <pc:sldMk cId="740934567" sldId="321"/>
            <ac:spMk id="2" creationId="{2CEA5E68-F3BB-A4BD-9BF0-FE25792E6C7F}"/>
          </ac:spMkLst>
        </pc:spChg>
        <pc:spChg chg="mod">
          <ac:chgData name="Sancha Magat" userId="9380f297-9d27-46ba-b09c-735aa16996b2" providerId="ADAL" clId="{9933669F-AEBB-4209-A070-EB632B49A174}" dt="2024-07-12T14:24:15.741" v="615" actId="20577"/>
          <ac:spMkLst>
            <pc:docMk/>
            <pc:sldMk cId="740934567" sldId="321"/>
            <ac:spMk id="3" creationId="{BDCF83AD-1291-A5AD-A9C2-6BFB7C37B120}"/>
          </ac:spMkLst>
        </pc:spChg>
      </pc:sldChg>
      <pc:sldChg chg="addSp modSp new mod">
        <pc:chgData name="Sancha Magat" userId="9380f297-9d27-46ba-b09c-735aa16996b2" providerId="ADAL" clId="{9933669F-AEBB-4209-A070-EB632B49A174}" dt="2024-07-12T14:21:25.713" v="561" actId="5793"/>
        <pc:sldMkLst>
          <pc:docMk/>
          <pc:sldMk cId="1051445316" sldId="322"/>
        </pc:sldMkLst>
        <pc:spChg chg="mod">
          <ac:chgData name="Sancha Magat" userId="9380f297-9d27-46ba-b09c-735aa16996b2" providerId="ADAL" clId="{9933669F-AEBB-4209-A070-EB632B49A174}" dt="2024-07-12T14:15:43.114" v="354" actId="20577"/>
          <ac:spMkLst>
            <pc:docMk/>
            <pc:sldMk cId="1051445316" sldId="322"/>
            <ac:spMk id="2" creationId="{0DF47FB3-8D52-5F72-043B-6184FABC63CE}"/>
          </ac:spMkLst>
        </pc:spChg>
        <pc:spChg chg="mod">
          <ac:chgData name="Sancha Magat" userId="9380f297-9d27-46ba-b09c-735aa16996b2" providerId="ADAL" clId="{9933669F-AEBB-4209-A070-EB632B49A174}" dt="2024-07-12T14:21:25.713" v="561" actId="5793"/>
          <ac:spMkLst>
            <pc:docMk/>
            <pc:sldMk cId="1051445316" sldId="322"/>
            <ac:spMk id="3" creationId="{BF4E3119-0359-CD54-47DA-396869FE20AB}"/>
          </ac:spMkLst>
        </pc:spChg>
        <pc:picChg chg="add mod">
          <ac:chgData name="Sancha Magat" userId="9380f297-9d27-46ba-b09c-735aa16996b2" providerId="ADAL" clId="{9933669F-AEBB-4209-A070-EB632B49A174}" dt="2024-07-12T14:19:50.357" v="485" actId="14100"/>
          <ac:picMkLst>
            <pc:docMk/>
            <pc:sldMk cId="1051445316" sldId="322"/>
            <ac:picMk id="4" creationId="{5CEEFFA3-C913-93ED-A3FA-7C38D452EA0D}"/>
          </ac:picMkLst>
        </pc:picChg>
      </pc:sldChg>
      <pc:sldChg chg="new del">
        <pc:chgData name="Sancha Magat" userId="9380f297-9d27-46ba-b09c-735aa16996b2" providerId="ADAL" clId="{9933669F-AEBB-4209-A070-EB632B49A174}" dt="2024-07-12T14:08:27.635" v="61" actId="47"/>
        <pc:sldMkLst>
          <pc:docMk/>
          <pc:sldMk cId="3671953544" sldId="322"/>
        </pc:sldMkLst>
      </pc:sldChg>
    </pc:docChg>
  </pc:docChgLst>
  <pc:docChgLst>
    <pc:chgData name="Tian Yu Lloyd" userId="8d679a4b-755c-4c66-aafc-b86a5757fad2" providerId="ADAL" clId="{1B6EF003-E3B4-4A10-8FA0-DB00C9A404AE}"/>
    <pc:docChg chg="custSel modSld">
      <pc:chgData name="Tian Yu Lloyd" userId="8d679a4b-755c-4c66-aafc-b86a5757fad2" providerId="ADAL" clId="{1B6EF003-E3B4-4A10-8FA0-DB00C9A404AE}" dt="2023-03-21T10:25:54.300" v="44" actId="20577"/>
      <pc:docMkLst>
        <pc:docMk/>
      </pc:docMkLst>
      <pc:sldChg chg="modSp mod">
        <pc:chgData name="Tian Yu Lloyd" userId="8d679a4b-755c-4c66-aafc-b86a5757fad2" providerId="ADAL" clId="{1B6EF003-E3B4-4A10-8FA0-DB00C9A404AE}" dt="2023-03-21T10:23:51.023" v="23" actId="20577"/>
        <pc:sldMkLst>
          <pc:docMk/>
          <pc:sldMk cId="2755027639" sldId="300"/>
        </pc:sldMkLst>
        <pc:spChg chg="mod">
          <ac:chgData name="Tian Yu Lloyd" userId="8d679a4b-755c-4c66-aafc-b86a5757fad2" providerId="ADAL" clId="{1B6EF003-E3B4-4A10-8FA0-DB00C9A404AE}" dt="2023-03-21T10:23:51.023" v="23" actId="20577"/>
          <ac:spMkLst>
            <pc:docMk/>
            <pc:sldMk cId="2755027639" sldId="300"/>
            <ac:spMk id="3" creationId="{D6E4E6DE-3133-FF9C-9AD7-18097C62F298}"/>
          </ac:spMkLst>
        </pc:spChg>
      </pc:sldChg>
      <pc:sldChg chg="modSp mod">
        <pc:chgData name="Tian Yu Lloyd" userId="8d679a4b-755c-4c66-aafc-b86a5757fad2" providerId="ADAL" clId="{1B6EF003-E3B4-4A10-8FA0-DB00C9A404AE}" dt="2023-03-21T10:25:54.300" v="44" actId="20577"/>
        <pc:sldMkLst>
          <pc:docMk/>
          <pc:sldMk cId="3066448261" sldId="303"/>
        </pc:sldMkLst>
        <pc:spChg chg="mod">
          <ac:chgData name="Tian Yu Lloyd" userId="8d679a4b-755c-4c66-aafc-b86a5757fad2" providerId="ADAL" clId="{1B6EF003-E3B4-4A10-8FA0-DB00C9A404AE}" dt="2023-03-21T10:25:54.300" v="44" actId="20577"/>
          <ac:spMkLst>
            <pc:docMk/>
            <pc:sldMk cId="3066448261" sldId="303"/>
            <ac:spMk id="3" creationId="{4754D567-3F56-87D5-FD1A-D01060B53D19}"/>
          </ac:spMkLst>
        </pc:spChg>
      </pc:sldChg>
    </pc:docChg>
  </pc:docChgLst>
  <pc:docChgLst>
    <pc:chgData name="Sancha Magat" userId="S::sancha@mrci.ie::9380f297-9d27-46ba-b09c-735aa16996b2" providerId="AD" clId="Web-{E528CCA8-A76A-2A66-6BBE-3F07A7DBD351}"/>
    <pc:docChg chg="modSld">
      <pc:chgData name="Sancha Magat" userId="S::sancha@mrci.ie::9380f297-9d27-46ba-b09c-735aa16996b2" providerId="AD" clId="Web-{E528CCA8-A76A-2A66-6BBE-3F07A7DBD351}" dt="2023-03-22T17:23:58.153" v="9" actId="20577"/>
      <pc:docMkLst>
        <pc:docMk/>
      </pc:docMkLst>
      <pc:sldChg chg="modSp">
        <pc:chgData name="Sancha Magat" userId="S::sancha@mrci.ie::9380f297-9d27-46ba-b09c-735aa16996b2" providerId="AD" clId="Web-{E528CCA8-A76A-2A66-6BBE-3F07A7DBD351}" dt="2023-03-22T17:23:58.153" v="9" actId="20577"/>
        <pc:sldMkLst>
          <pc:docMk/>
          <pc:sldMk cId="4083630168" sldId="292"/>
        </pc:sldMkLst>
        <pc:spChg chg="mod">
          <ac:chgData name="Sancha Magat" userId="S::sancha@mrci.ie::9380f297-9d27-46ba-b09c-735aa16996b2" providerId="AD" clId="Web-{E528CCA8-A76A-2A66-6BBE-3F07A7DBD351}" dt="2023-03-22T17:23:58.153" v="9" actId="20577"/>
          <ac:spMkLst>
            <pc:docMk/>
            <pc:sldMk cId="4083630168" sldId="292"/>
            <ac:spMk id="3" creationId="{00000000-0000-0000-0000-000000000000}"/>
          </ac:spMkLst>
        </pc:spChg>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7-12T13:58:06.569"/>
    </inkml:context>
    <inkml:brush xml:id="br0">
      <inkml:brushProperty name="width" value="0.035" units="cm"/>
      <inkml:brushProperty name="height" value="0.035" units="cm"/>
      <inkml:brushProperty name="color" value="#E71224"/>
    </inkml:brush>
  </inkml:definitions>
  <inkml:trace contextRef="#ctx0" brushRef="#br0">6258 16 24575,'-351'17'0,"81"2"0,-182 23 0,19-1 0,267-31 0,-238 46 0,209-20 0,-383 21 0,-206-52 0,411-9 0,-1177 4 0,1532 1 0,0 1 0,0 1 0,0 0 0,0 1 0,1 1 0,-1 1 0,-21 9 0,14-3 0,0 1 0,1 1 0,1 1 0,-26 21 0,13-2 0,1 0 0,2 3 0,2 0 0,1 2 0,2 2 0,1 0 0,-27 61 0,5 24 0,22-51 0,18-51 0,2 0 0,0 0 0,1 1 0,1-1 0,2 1 0,0 0 0,2 0 0,1 1 0,0-1 0,2 0 0,1 0 0,8 30 0,-8-48 0,0 1 0,1-1 0,0 0 0,0 0 0,1 0 0,0 0 0,0-1 0,0 1 0,1-2 0,0 1 0,0 0 0,1-1 0,-1 0 0,13 6 0,12 6 0,1-1 0,39 13 0,-17-8 0,426 150 0,12-43 0,-389-106 0,1-4 0,0-4 0,1-5 0,137-6 0,-204-4 0,13 0 0,0-2 0,66-13 0,103-19 0,-6 2 0,381-41 0,-201 35 0,-35-6 0,195-28 0,420-33 0,-873 102 0,7 1 0,165-27 0,-255 25 0,1 0 0,-1-1 0,0-1 0,-1-1 0,0 0 0,0-2 0,-1 0 0,0 0 0,0-2 0,-1 0 0,21-22 0,-7 11 0,56-36 0,-60 44 0,-1-1 0,0-1 0,-2-1 0,26-25 0,-30 22 0,0-1 0,-1-1 0,-1-1 0,-2 0 0,0-1 0,-1 0 0,-2-1 0,0-1 0,-2 0 0,9-47 0,-5 17 0,-5 21 0,-1 0 0,-1 0 0,0-46 0,-6 15 0,-3-89 0,2 147 0,-1 0 0,0 0 0,-1 1 0,0-1 0,0 1 0,-1 0 0,0-1 0,0 2 0,-1-1 0,0 1 0,-1-1 0,1 1 0,-1 1 0,-1-1 0,1 1 0,-1 0 0,-11-7 0,-13-8 0,-1 2 0,-62-29 0,75 40 0,-10-6 0,-1 1 0,0 1 0,-1 2 0,-51-10 0,50 14-1365,5-1-5461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7-12T13:58:14.819"/>
    </inkml:context>
    <inkml:brush xml:id="br0">
      <inkml:brushProperty name="width" value="0.035" units="cm"/>
      <inkml:brushProperty name="height" value="0.035" units="cm"/>
      <inkml:brushProperty name="color" value="#E71224"/>
    </inkml:brush>
  </inkml:definitions>
  <inkml:trace contextRef="#ctx0" brushRef="#br0">2493 115 24575,'-1'-1'0,"0"0"0,1 0 0,-1 0 0,0 0 0,1 0 0,-1 0 0,0 0 0,0 0 0,0 0 0,0 0 0,0 0 0,0 1 0,0-1 0,0 0 0,0 1 0,0-1 0,0 1 0,0-1 0,-1 1 0,1-1 0,0 1 0,-2 0 0,-35-10 0,32 9 0,-307-36 0,28 6 0,192 19 0,1 5 0,-159 8 0,95 1 0,-528-2 0,671 1 0,1 1 0,-1 0 0,1 0 0,0 1 0,0 1 0,0 0 0,0 1 0,1 0 0,-1 1 0,1 0 0,1 0 0,-1 1 0,1 1 0,-14 13 0,0 2 0,2 0 0,0 2 0,1 1 0,-23 38 0,25-30 0,2 0 0,-18 52 0,-7 12 0,24-61 0,-60 136 0,72-149 0,0 2 0,2-1 0,1 0 0,1 1 0,1 0 0,2-1 0,3 27 0,-2 24 0,-2 8 0,2 95 0,0-157 0,1 0 0,1 0 0,1 0 0,1 0 0,16 39 0,49 101 0,61 124 0,-130-282 0,1 0 0,-1 0 0,1 0 0,0 0 0,0 0 0,0 0 0,0-1 0,1 0 0,-1 0 0,1 0 0,0 0 0,0 0 0,0-1 0,9 4 0,-2-2 0,1-1 0,0-1 0,0 0 0,20 0 0,-26-1 0,324 34 0,-135-12 0,259-1 0,-365-30 0,-2-3 0,0-5 0,103-31 0,-15 4 0,998-138 0,-518 95 0,771-137 0,-1386 214 0,-1-1 0,0-2 0,54-26 0,-62 24 0,0 1 0,1 2 0,1 1 0,-1 1 0,57-7 0,-48 11 0,0-2 0,68-21 0,-68 16 0,0 1 0,68-7 0,-37 14 0,-18 1 0,68-12 0,-104 12 0,0-2 0,0 0 0,-1-1 0,0-1 0,0 0 0,-1-1 0,28-18 0,294-221 0,-328 238 0,0 0 0,-1-1 0,0 0 0,-1 0 0,0 0 0,-1-1 0,0-1 0,0 1 0,-1-1 0,-1 0 0,0 0 0,0-1 0,3-19 0,-4 14 0,-1-1 0,0 1 0,-1-1 0,-2 0 0,0 0 0,0 0 0,-2 1 0,-8-38 0,6 43 0,-2-1 0,0 1 0,0 0 0,-1 0 0,-1 1 0,0 0 0,-1 1 0,0-1 0,0 2 0,-1-1 0,-1 1 0,0 1 0,0 0 0,-1 1 0,0 0 0,-15-8 0,-3 0 0,-1 2 0,-1 0 0,0 2 0,0 2 0,-59-12 0,-69-8 0,37 5 0,-181-13 0,-322 34 0,312 7 0,-1255-3 0,1528-2 0,0-2 0,-73-17 0,64 10 0,-61-5 0,-219 13 0,176 4 0,111 0-227,-1 1-1,1 2 1,0 2-1,0 2 1,-78 25-1,93-22-6598</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79B7EC-35C4-4516-89CB-E590A18CE6B1}" type="datetimeFigureOut">
              <a:rPr lang="en-IE" smtClean="0"/>
              <a:t>19/07/2024</a:t>
            </a:fld>
            <a:endParaRPr lang="en-I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FC3921-54AA-42A9-96EB-1002BDBA7E8B}" type="slidenum">
              <a:rPr lang="en-IE" smtClean="0"/>
              <a:t>‹#›</a:t>
            </a:fld>
            <a:endParaRPr lang="en-IE"/>
          </a:p>
        </p:txBody>
      </p:sp>
    </p:spTree>
    <p:extLst>
      <p:ext uri="{BB962C8B-B14F-4D97-AF65-F5344CB8AC3E}">
        <p14:creationId xmlns:p14="http://schemas.microsoft.com/office/powerpoint/2010/main" val="34365224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20DE868-964E-4A95-83FA-AB43F16C7B3B}" type="datetimeFigureOut">
              <a:rPr lang="en-GB" smtClean="0"/>
              <a:t>19/07/2024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3D1383-4E43-44A1-AE4D-6960BEC0A66F}" type="slidenum">
              <a:rPr lang="en-GB" smtClean="0"/>
              <a:t>‹#›</a:t>
            </a:fld>
            <a:endParaRPr lang="en-GB"/>
          </a:p>
        </p:txBody>
      </p:sp>
    </p:spTree>
    <p:extLst>
      <p:ext uri="{BB962C8B-B14F-4D97-AF65-F5344CB8AC3E}">
        <p14:creationId xmlns:p14="http://schemas.microsoft.com/office/powerpoint/2010/main" val="946594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0DE868-964E-4A95-83FA-AB43F16C7B3B}" type="datetimeFigureOut">
              <a:rPr lang="en-GB" smtClean="0"/>
              <a:t>19/07/2024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3D1383-4E43-44A1-AE4D-6960BEC0A66F}" type="slidenum">
              <a:rPr lang="en-GB" smtClean="0"/>
              <a:t>‹#›</a:t>
            </a:fld>
            <a:endParaRPr lang="en-GB"/>
          </a:p>
        </p:txBody>
      </p:sp>
    </p:spTree>
    <p:extLst>
      <p:ext uri="{BB962C8B-B14F-4D97-AF65-F5344CB8AC3E}">
        <p14:creationId xmlns:p14="http://schemas.microsoft.com/office/powerpoint/2010/main" val="2431928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0DE868-964E-4A95-83FA-AB43F16C7B3B}" type="datetimeFigureOut">
              <a:rPr lang="en-GB" smtClean="0"/>
              <a:t>19/07/2024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3D1383-4E43-44A1-AE4D-6960BEC0A66F}"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207798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0DE868-964E-4A95-83FA-AB43F16C7B3B}" type="datetimeFigureOut">
              <a:rPr lang="en-GB" smtClean="0"/>
              <a:t>19/07/2024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3D1383-4E43-44A1-AE4D-6960BEC0A66F}" type="slidenum">
              <a:rPr lang="en-GB" smtClean="0"/>
              <a:t>‹#›</a:t>
            </a:fld>
            <a:endParaRPr lang="en-GB"/>
          </a:p>
        </p:txBody>
      </p:sp>
    </p:spTree>
    <p:extLst>
      <p:ext uri="{BB962C8B-B14F-4D97-AF65-F5344CB8AC3E}">
        <p14:creationId xmlns:p14="http://schemas.microsoft.com/office/powerpoint/2010/main" val="20391979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0DE868-964E-4A95-83FA-AB43F16C7B3B}" type="datetimeFigureOut">
              <a:rPr lang="en-GB" smtClean="0"/>
              <a:t>19/07/2024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3D1383-4E43-44A1-AE4D-6960BEC0A66F}"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64124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0DE868-964E-4A95-83FA-AB43F16C7B3B}" type="datetimeFigureOut">
              <a:rPr lang="en-GB" smtClean="0"/>
              <a:t>19/07/2024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3D1383-4E43-44A1-AE4D-6960BEC0A66F}" type="slidenum">
              <a:rPr lang="en-GB" smtClean="0"/>
              <a:t>‹#›</a:t>
            </a:fld>
            <a:endParaRPr lang="en-GB"/>
          </a:p>
        </p:txBody>
      </p:sp>
    </p:spTree>
    <p:extLst>
      <p:ext uri="{BB962C8B-B14F-4D97-AF65-F5344CB8AC3E}">
        <p14:creationId xmlns:p14="http://schemas.microsoft.com/office/powerpoint/2010/main" val="21372426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0DE868-964E-4A95-83FA-AB43F16C7B3B}" type="datetimeFigureOut">
              <a:rPr lang="en-GB" smtClean="0"/>
              <a:t>19/07/2024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3D1383-4E43-44A1-AE4D-6960BEC0A66F}" type="slidenum">
              <a:rPr lang="en-GB" smtClean="0"/>
              <a:t>‹#›</a:t>
            </a:fld>
            <a:endParaRPr lang="en-GB"/>
          </a:p>
        </p:txBody>
      </p:sp>
    </p:spTree>
    <p:extLst>
      <p:ext uri="{BB962C8B-B14F-4D97-AF65-F5344CB8AC3E}">
        <p14:creationId xmlns:p14="http://schemas.microsoft.com/office/powerpoint/2010/main" val="29764640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0DE868-964E-4A95-83FA-AB43F16C7B3B}" type="datetimeFigureOut">
              <a:rPr lang="en-GB" smtClean="0"/>
              <a:t>19/07/2024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3D1383-4E43-44A1-AE4D-6960BEC0A66F}" type="slidenum">
              <a:rPr lang="en-GB" smtClean="0"/>
              <a:t>‹#›</a:t>
            </a:fld>
            <a:endParaRPr lang="en-GB"/>
          </a:p>
        </p:txBody>
      </p:sp>
    </p:spTree>
    <p:extLst>
      <p:ext uri="{BB962C8B-B14F-4D97-AF65-F5344CB8AC3E}">
        <p14:creationId xmlns:p14="http://schemas.microsoft.com/office/powerpoint/2010/main" val="3621188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0DE868-964E-4A95-83FA-AB43F16C7B3B}" type="datetimeFigureOut">
              <a:rPr lang="en-GB" smtClean="0"/>
              <a:t>19/07/2024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3D1383-4E43-44A1-AE4D-6960BEC0A66F}" type="slidenum">
              <a:rPr lang="en-GB" smtClean="0"/>
              <a:t>‹#›</a:t>
            </a:fld>
            <a:endParaRPr lang="en-GB"/>
          </a:p>
        </p:txBody>
      </p:sp>
    </p:spTree>
    <p:extLst>
      <p:ext uri="{BB962C8B-B14F-4D97-AF65-F5344CB8AC3E}">
        <p14:creationId xmlns:p14="http://schemas.microsoft.com/office/powerpoint/2010/main" val="2074505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0DE868-964E-4A95-83FA-AB43F16C7B3B}" type="datetimeFigureOut">
              <a:rPr lang="en-GB" smtClean="0"/>
              <a:t>19/07/2024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3D1383-4E43-44A1-AE4D-6960BEC0A66F}" type="slidenum">
              <a:rPr lang="en-GB" smtClean="0"/>
              <a:t>‹#›</a:t>
            </a:fld>
            <a:endParaRPr lang="en-GB"/>
          </a:p>
        </p:txBody>
      </p:sp>
    </p:spTree>
    <p:extLst>
      <p:ext uri="{BB962C8B-B14F-4D97-AF65-F5344CB8AC3E}">
        <p14:creationId xmlns:p14="http://schemas.microsoft.com/office/powerpoint/2010/main" val="3063524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0DE868-964E-4A95-83FA-AB43F16C7B3B}" type="datetimeFigureOut">
              <a:rPr lang="en-GB" smtClean="0"/>
              <a:t>19/07/2024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43D1383-4E43-44A1-AE4D-6960BEC0A66F}" type="slidenum">
              <a:rPr lang="en-GB" smtClean="0"/>
              <a:t>‹#›</a:t>
            </a:fld>
            <a:endParaRPr lang="en-GB"/>
          </a:p>
        </p:txBody>
      </p:sp>
    </p:spTree>
    <p:extLst>
      <p:ext uri="{BB962C8B-B14F-4D97-AF65-F5344CB8AC3E}">
        <p14:creationId xmlns:p14="http://schemas.microsoft.com/office/powerpoint/2010/main" val="2064822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20DE868-964E-4A95-83FA-AB43F16C7B3B}" type="datetimeFigureOut">
              <a:rPr lang="en-GB" smtClean="0"/>
              <a:t>19/07/2024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43D1383-4E43-44A1-AE4D-6960BEC0A66F}" type="slidenum">
              <a:rPr lang="en-GB" smtClean="0"/>
              <a:t>‹#›</a:t>
            </a:fld>
            <a:endParaRPr lang="en-GB"/>
          </a:p>
        </p:txBody>
      </p:sp>
    </p:spTree>
    <p:extLst>
      <p:ext uri="{BB962C8B-B14F-4D97-AF65-F5344CB8AC3E}">
        <p14:creationId xmlns:p14="http://schemas.microsoft.com/office/powerpoint/2010/main" val="310917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20DE868-964E-4A95-83FA-AB43F16C7B3B}" type="datetimeFigureOut">
              <a:rPr lang="en-GB" smtClean="0"/>
              <a:t>19/07/2024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43D1383-4E43-44A1-AE4D-6960BEC0A66F}" type="slidenum">
              <a:rPr lang="en-GB" smtClean="0"/>
              <a:t>‹#›</a:t>
            </a:fld>
            <a:endParaRPr lang="en-GB"/>
          </a:p>
        </p:txBody>
      </p:sp>
    </p:spTree>
    <p:extLst>
      <p:ext uri="{BB962C8B-B14F-4D97-AF65-F5344CB8AC3E}">
        <p14:creationId xmlns:p14="http://schemas.microsoft.com/office/powerpoint/2010/main" val="1294103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0DE868-964E-4A95-83FA-AB43F16C7B3B}" type="datetimeFigureOut">
              <a:rPr lang="en-GB" smtClean="0"/>
              <a:t>19/07/2024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43D1383-4E43-44A1-AE4D-6960BEC0A66F}" type="slidenum">
              <a:rPr lang="en-GB" smtClean="0"/>
              <a:t>‹#›</a:t>
            </a:fld>
            <a:endParaRPr lang="en-GB"/>
          </a:p>
        </p:txBody>
      </p:sp>
    </p:spTree>
    <p:extLst>
      <p:ext uri="{BB962C8B-B14F-4D97-AF65-F5344CB8AC3E}">
        <p14:creationId xmlns:p14="http://schemas.microsoft.com/office/powerpoint/2010/main" val="3427731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0DE868-964E-4A95-83FA-AB43F16C7B3B}" type="datetimeFigureOut">
              <a:rPr lang="en-GB" smtClean="0"/>
              <a:t>19/07/2024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43D1383-4E43-44A1-AE4D-6960BEC0A66F}" type="slidenum">
              <a:rPr lang="en-GB" smtClean="0"/>
              <a:t>‹#›</a:t>
            </a:fld>
            <a:endParaRPr lang="en-GB"/>
          </a:p>
        </p:txBody>
      </p:sp>
    </p:spTree>
    <p:extLst>
      <p:ext uri="{BB962C8B-B14F-4D97-AF65-F5344CB8AC3E}">
        <p14:creationId xmlns:p14="http://schemas.microsoft.com/office/powerpoint/2010/main" val="1370320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43D1383-4E43-44A1-AE4D-6960BEC0A66F}" type="slidenum">
              <a:rPr lang="en-GB" smtClean="0"/>
              <a:t>‹#›</a:t>
            </a:fld>
            <a:endParaRPr lang="en-GB"/>
          </a:p>
        </p:txBody>
      </p:sp>
      <p:sp>
        <p:nvSpPr>
          <p:cNvPr id="5" name="Date Placeholder 4"/>
          <p:cNvSpPr>
            <a:spLocks noGrp="1"/>
          </p:cNvSpPr>
          <p:nvPr>
            <p:ph type="dt" sz="half" idx="10"/>
          </p:nvPr>
        </p:nvSpPr>
        <p:spPr/>
        <p:txBody>
          <a:bodyPr/>
          <a:lstStyle/>
          <a:p>
            <a:fld id="{420DE868-964E-4A95-83FA-AB43F16C7B3B}" type="datetimeFigureOut">
              <a:rPr lang="en-GB" smtClean="0"/>
              <a:t>19/07/2024</a:t>
            </a:fld>
            <a:endParaRPr lang="en-GB"/>
          </a:p>
        </p:txBody>
      </p:sp>
    </p:spTree>
    <p:extLst>
      <p:ext uri="{BB962C8B-B14F-4D97-AF65-F5344CB8AC3E}">
        <p14:creationId xmlns:p14="http://schemas.microsoft.com/office/powerpoint/2010/main" val="1029307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20DE868-964E-4A95-83FA-AB43F16C7B3B}" type="datetimeFigureOut">
              <a:rPr lang="en-GB" smtClean="0"/>
              <a:t>19/07/2024</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43D1383-4E43-44A1-AE4D-6960BEC0A66F}" type="slidenum">
              <a:rPr lang="en-GB" smtClean="0"/>
              <a:t>‹#›</a:t>
            </a:fld>
            <a:endParaRPr lang="en-GB"/>
          </a:p>
        </p:txBody>
      </p:sp>
    </p:spTree>
    <p:extLst>
      <p:ext uri="{BB962C8B-B14F-4D97-AF65-F5344CB8AC3E}">
        <p14:creationId xmlns:p14="http://schemas.microsoft.com/office/powerpoint/2010/main" val="901815035"/>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1" r:id="rId13"/>
    <p:sldLayoutId id="2147483742" r:id="rId14"/>
    <p:sldLayoutId id="2147483743" r:id="rId15"/>
    <p:sldLayoutId id="214748374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4.png"/><Relationship Id="rId2" Type="http://schemas.openxmlformats.org/officeDocument/2006/relationships/hyperlink" Target="https://epos.enterprise.gov.ie/%23/app/welcome" TargetMode="External"/><Relationship Id="rId1" Type="http://schemas.openxmlformats.org/officeDocument/2006/relationships/slideLayout" Target="../slideLayouts/slideLayout6.xml"/><Relationship Id="rId6" Type="http://schemas.openxmlformats.org/officeDocument/2006/relationships/customXml" Target="../ink/ink2.xml"/><Relationship Id="rId5" Type="http://schemas.openxmlformats.org/officeDocument/2006/relationships/image" Target="../media/image30.png"/><Relationship Id="rId4" Type="http://schemas.openxmlformats.org/officeDocument/2006/relationships/customXml" Target="../ink/ink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irishimmigration.ie/my-situation-has-changed-since-i-arrived-in-ireland/reactivation-employment-permit-scheme/" TargetMode="External"/><Relationship Id="rId2" Type="http://schemas.openxmlformats.org/officeDocument/2006/relationships/hyperlink" Target="https://enterprise.gov.ie/en/what-we-do/workplace-and-skills/employment-permits/permit-types/reactivation-employment-permit/" TargetMode="Externa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irishimmigration.ie/my-situation-has-changed-since-i-arrived-in-ireland/reactivation-employment-permit-scheme/" TargetMode="External"/><Relationship Id="rId2" Type="http://schemas.openxmlformats.org/officeDocument/2006/relationships/hyperlink" Target="https://enterprise.gov.ie/en/what-we-do/workplace-and-skills/employment-permits/permit-types/reactivation-employment-permit/" TargetMode="External"/><Relationship Id="rId1" Type="http://schemas.openxmlformats.org/officeDocument/2006/relationships/slideLayout" Target="../slideLayouts/slideLayout2.xml"/><Relationship Id="rId6" Type="http://schemas.openxmlformats.org/officeDocument/2006/relationships/hyperlink" Target="https://enterprise.gov.ie/en/What-We-Do/Workplace-and-Skills/Employment-Permits/Current-Application-Processing-Dates/" TargetMode="External"/><Relationship Id="rId5" Type="http://schemas.openxmlformats.org/officeDocument/2006/relationships/hyperlink" Target="https://enterprise.gov.ie/en/What-We-Do/Workplace-and-Skills/Employment-Permits/Employment-Permit-Status-Form/" TargetMode="External"/><Relationship Id="rId4" Type="http://schemas.openxmlformats.org/officeDocument/2006/relationships/hyperlink" Target="https://epos.enterprise.gov.ie/UserGuide_v2.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mrci.ie/contact-us/"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mrci.ie/join-employment-permits-campaign/"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0CC2FF80-CC33-8685-EAB1-415755432D68}"/>
              </a:ext>
            </a:extLst>
          </p:cNvPr>
          <p:cNvSpPr>
            <a:spLocks noGrp="1"/>
          </p:cNvSpPr>
          <p:nvPr>
            <p:ph type="ctrTitle"/>
          </p:nvPr>
        </p:nvSpPr>
        <p:spPr>
          <a:xfrm>
            <a:off x="1506538" y="1818753"/>
            <a:ext cx="7767637" cy="1778557"/>
          </a:xfrm>
        </p:spPr>
        <p:txBody>
          <a:bodyPr/>
          <a:lstStyle/>
          <a:p>
            <a:pPr algn="ctr"/>
            <a:r>
              <a:rPr lang="en-IE" dirty="0"/>
              <a:t> </a:t>
            </a:r>
            <a:r>
              <a:rPr lang="en-IE" dirty="0">
                <a:latin typeface="Aptos" panose="020B0004020202020204" pitchFamily="34" charset="0"/>
              </a:rPr>
              <a:t>Employment Permits </a:t>
            </a:r>
            <a:br>
              <a:rPr lang="en-IE" dirty="0">
                <a:latin typeface="Aptos" panose="020B0004020202020204" pitchFamily="34" charset="0"/>
              </a:rPr>
            </a:br>
            <a:endParaRPr lang="en-GB" sz="1800" dirty="0">
              <a:solidFill>
                <a:schemeClr val="tx1"/>
              </a:solidFill>
              <a:latin typeface="Aptos" panose="020B0004020202020204" pitchFamily="34" charset="0"/>
            </a:endParaRPr>
          </a:p>
        </p:txBody>
      </p:sp>
      <p:sp>
        <p:nvSpPr>
          <p:cNvPr id="3" name="Subtitle 2"/>
          <p:cNvSpPr>
            <a:spLocks noGrp="1"/>
          </p:cNvSpPr>
          <p:nvPr>
            <p:ph type="subTitle" idx="1"/>
          </p:nvPr>
        </p:nvSpPr>
        <p:spPr>
          <a:xfrm>
            <a:off x="1507067" y="3677697"/>
            <a:ext cx="7766936" cy="989971"/>
          </a:xfrm>
        </p:spPr>
        <p:txBody>
          <a:bodyPr>
            <a:noAutofit/>
          </a:bodyPr>
          <a:lstStyle/>
          <a:p>
            <a:pPr marR="0" algn="ctr" eaLnBrk="1" hangingPunct="1">
              <a:lnSpc>
                <a:spcPct val="90000"/>
              </a:lnSpc>
            </a:pPr>
            <a:r>
              <a:rPr lang="en-IE" sz="1600" dirty="0">
                <a:solidFill>
                  <a:schemeClr val="tx1"/>
                </a:solidFill>
                <a:latin typeface="Aptos" panose="020B0004020202020204" pitchFamily="34" charset="0"/>
              </a:rPr>
              <a:t>17</a:t>
            </a:r>
            <a:r>
              <a:rPr lang="en-IE" sz="1600" baseline="30000" dirty="0">
                <a:solidFill>
                  <a:schemeClr val="tx1"/>
                </a:solidFill>
                <a:latin typeface="Aptos" panose="020B0004020202020204" pitchFamily="34" charset="0"/>
              </a:rPr>
              <a:t>th</a:t>
            </a:r>
            <a:r>
              <a:rPr lang="en-IE" sz="1600" dirty="0">
                <a:solidFill>
                  <a:schemeClr val="tx1"/>
                </a:solidFill>
                <a:latin typeface="Aptos" panose="020B0004020202020204" pitchFamily="34" charset="0"/>
              </a:rPr>
              <a:t> of July 2024</a:t>
            </a:r>
          </a:p>
          <a:p>
            <a:pPr marR="0" algn="ctr" eaLnBrk="1" hangingPunct="1">
              <a:lnSpc>
                <a:spcPct val="90000"/>
              </a:lnSpc>
            </a:pPr>
            <a:br>
              <a:rPr lang="en-IE" sz="1600" dirty="0">
                <a:solidFill>
                  <a:schemeClr val="tx1"/>
                </a:solidFill>
                <a:latin typeface="Aptos" panose="020B0004020202020204" pitchFamily="34" charset="0"/>
              </a:rPr>
            </a:br>
            <a:r>
              <a:rPr lang="en-IE" sz="2000" dirty="0">
                <a:solidFill>
                  <a:schemeClr val="tx1"/>
                </a:solidFill>
                <a:latin typeface="Aptos" panose="020B0004020202020204" pitchFamily="34" charset="0"/>
              </a:rPr>
              <a:t>Prepared by Migrant Rights Centre Ireland</a:t>
            </a:r>
            <a:endParaRPr lang="en-IE" altLang="en-US" sz="2000" b="1" dirty="0">
              <a:solidFill>
                <a:schemeClr val="tx1"/>
              </a:solidFill>
              <a:latin typeface="Aptos" panose="020B0004020202020204" pitchFamily="34" charset="0"/>
            </a:endParaRPr>
          </a:p>
        </p:txBody>
      </p:sp>
      <p:pic>
        <p:nvPicPr>
          <p:cNvPr id="8" name="Picture 5" descr="MRCI_Logo.jpg">
            <a:extLst>
              <a:ext uri="{FF2B5EF4-FFF2-40B4-BE49-F238E27FC236}">
                <a16:creationId xmlns:a16="http://schemas.microsoft.com/office/drawing/2014/main" id="{3B93E72C-6BBA-4EF9-699A-F0C0A239AC33}"/>
              </a:ext>
            </a:extLst>
          </p:cNvPr>
          <p:cNvPicPr>
            <a:picLocks noChangeAspect="1"/>
          </p:cNvPicPr>
          <p:nvPr/>
        </p:nvPicPr>
        <p:blipFill>
          <a:blip r:embed="rId2"/>
          <a:stretch>
            <a:fillRect/>
          </a:stretch>
        </p:blipFill>
        <p:spPr>
          <a:xfrm>
            <a:off x="6250328" y="5497975"/>
            <a:ext cx="3981691" cy="989970"/>
          </a:xfrm>
          <a:prstGeom prst="rect">
            <a:avLst/>
          </a:prstGeom>
        </p:spPr>
      </p:pic>
    </p:spTree>
    <p:extLst>
      <p:ext uri="{BB962C8B-B14F-4D97-AF65-F5344CB8AC3E}">
        <p14:creationId xmlns:p14="http://schemas.microsoft.com/office/powerpoint/2010/main" val="22771272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2C06A-175D-6300-17FA-52042E0E8497}"/>
              </a:ext>
            </a:extLst>
          </p:cNvPr>
          <p:cNvSpPr>
            <a:spLocks noGrp="1"/>
          </p:cNvSpPr>
          <p:nvPr>
            <p:ph type="title"/>
          </p:nvPr>
        </p:nvSpPr>
        <p:spPr>
          <a:xfrm>
            <a:off x="677334" y="609600"/>
            <a:ext cx="8596668" cy="1104406"/>
          </a:xfrm>
        </p:spPr>
        <p:txBody>
          <a:bodyPr>
            <a:normAutofit/>
          </a:bodyPr>
          <a:lstStyle/>
          <a:p>
            <a:r>
              <a:rPr lang="en-IE" sz="4000" b="1" i="0" dirty="0">
                <a:effectLst/>
                <a:highlight>
                  <a:srgbClr val="FFFFFF"/>
                </a:highlight>
                <a:latin typeface="Aptos" panose="020B0004020202020204" pitchFamily="34" charset="0"/>
              </a:rPr>
              <a:t>Who is eligible</a:t>
            </a:r>
            <a:r>
              <a:rPr lang="en-IE" sz="4000" b="1" dirty="0">
                <a:highlight>
                  <a:srgbClr val="FFFFFF"/>
                </a:highlight>
                <a:latin typeface="Aptos" panose="020B0004020202020204" pitchFamily="34" charset="0"/>
              </a:rPr>
              <a:t>?</a:t>
            </a:r>
            <a:endParaRPr lang="en-IE" sz="4000" dirty="0"/>
          </a:p>
        </p:txBody>
      </p:sp>
      <p:sp>
        <p:nvSpPr>
          <p:cNvPr id="3" name="Content Placeholder 2">
            <a:extLst>
              <a:ext uri="{FF2B5EF4-FFF2-40B4-BE49-F238E27FC236}">
                <a16:creationId xmlns:a16="http://schemas.microsoft.com/office/drawing/2014/main" id="{D6232EB5-BD1D-B745-FB5D-5CC25B28CEB3}"/>
              </a:ext>
            </a:extLst>
          </p:cNvPr>
          <p:cNvSpPr>
            <a:spLocks noGrp="1"/>
          </p:cNvSpPr>
          <p:nvPr>
            <p:ph idx="1"/>
          </p:nvPr>
        </p:nvSpPr>
        <p:spPr/>
        <p:txBody>
          <a:bodyPr/>
          <a:lstStyle/>
          <a:p>
            <a:pPr algn="l" rtl="0" fontAlgn="base">
              <a:buFont typeface="Arial" panose="020B0604020202020204" pitchFamily="34" charset="0"/>
              <a:buChar char="•"/>
            </a:pPr>
            <a:r>
              <a:rPr lang="en-GB" b="0" i="0" dirty="0">
                <a:solidFill>
                  <a:srgbClr val="000000"/>
                </a:solidFill>
                <a:effectLst/>
                <a:highlight>
                  <a:srgbClr val="FFFFFF"/>
                </a:highlight>
                <a:latin typeface="Aptos" panose="020B0004020202020204" pitchFamily="34" charset="0"/>
              </a:rPr>
              <a:t>If you previously held an employment permit to work in Ireland </a:t>
            </a:r>
            <a:r>
              <a:rPr lang="en-GB" dirty="0">
                <a:solidFill>
                  <a:srgbClr val="000000"/>
                </a:solidFill>
                <a:highlight>
                  <a:srgbClr val="FFFFFF"/>
                </a:highlight>
                <a:latin typeface="Aptos" panose="020B0004020202020204" pitchFamily="34" charset="0"/>
              </a:rPr>
              <a:t>or </a:t>
            </a:r>
            <a:r>
              <a:rPr lang="en-GB" b="0" i="0" dirty="0">
                <a:solidFill>
                  <a:srgbClr val="000000"/>
                </a:solidFill>
                <a:effectLst/>
                <a:highlight>
                  <a:srgbClr val="FFFFFF"/>
                </a:highlight>
                <a:latin typeface="Aptos" panose="020B0004020202020204" pitchFamily="34" charset="0"/>
              </a:rPr>
              <a:t>  you currently hold an employment permit  </a:t>
            </a:r>
          </a:p>
          <a:p>
            <a:pPr algn="l" rtl="0" fontAlgn="base">
              <a:buFont typeface="Arial" panose="020B0604020202020204" pitchFamily="34" charset="0"/>
              <a:buChar char="•"/>
            </a:pPr>
            <a:endParaRPr lang="en-GB" b="0" i="0" dirty="0">
              <a:solidFill>
                <a:srgbClr val="000000"/>
              </a:solidFill>
              <a:effectLst/>
              <a:highlight>
                <a:srgbClr val="FFFFFF"/>
              </a:highlight>
              <a:latin typeface="Aptos" panose="020B0004020202020204" pitchFamily="34" charset="0"/>
            </a:endParaRPr>
          </a:p>
          <a:p>
            <a:pPr algn="l" rtl="0" fontAlgn="base">
              <a:buFont typeface="Arial" panose="020B0604020202020204" pitchFamily="34" charset="0"/>
              <a:buChar char="•"/>
            </a:pPr>
            <a:r>
              <a:rPr lang="en-GB" b="0" i="0" dirty="0">
                <a:solidFill>
                  <a:srgbClr val="000000"/>
                </a:solidFill>
                <a:effectLst/>
                <a:highlight>
                  <a:srgbClr val="FFFFFF"/>
                </a:highlight>
                <a:latin typeface="Aptos" panose="020B0004020202020204" pitchFamily="34" charset="0"/>
              </a:rPr>
              <a:t>You could not renew your employment permit through no fault of your own or</a:t>
            </a:r>
          </a:p>
          <a:p>
            <a:pPr algn="l" rtl="0" fontAlgn="base">
              <a:buFont typeface="Arial" panose="020B0604020202020204" pitchFamily="34" charset="0"/>
              <a:buChar char="•"/>
            </a:pPr>
            <a:endParaRPr lang="en-IE" altLang="zh-CN" dirty="0">
              <a:effectLst/>
              <a:highlight>
                <a:srgbClr val="FDFDFD"/>
              </a:highlight>
              <a:latin typeface="Microsoft Yahei" panose="020B0503020204020204" pitchFamily="34" charset="-122"/>
              <a:ea typeface="Microsoft Yahei" panose="020B0503020204020204" pitchFamily="34" charset="-122"/>
            </a:endParaRPr>
          </a:p>
          <a:p>
            <a:pPr algn="l" rtl="0" fontAlgn="base">
              <a:buFont typeface="Arial" panose="020B0604020202020204" pitchFamily="34" charset="0"/>
              <a:buChar char="•"/>
            </a:pPr>
            <a:r>
              <a:rPr lang="en-GB" b="0" i="0" dirty="0">
                <a:solidFill>
                  <a:srgbClr val="000000"/>
                </a:solidFill>
                <a:effectLst/>
                <a:highlight>
                  <a:srgbClr val="FFFFFF"/>
                </a:highlight>
                <a:latin typeface="Aptos" panose="020B0004020202020204" pitchFamily="34" charset="0"/>
              </a:rPr>
              <a:t> </a:t>
            </a:r>
            <a:r>
              <a:rPr lang="en-GB" dirty="0">
                <a:solidFill>
                  <a:srgbClr val="000000"/>
                </a:solidFill>
                <a:highlight>
                  <a:srgbClr val="FFFFFF"/>
                </a:highlight>
                <a:latin typeface="Aptos" panose="020B0004020202020204" pitchFamily="34" charset="0"/>
              </a:rPr>
              <a:t>B</a:t>
            </a:r>
            <a:r>
              <a:rPr lang="en-GB" b="0" i="0" dirty="0">
                <a:solidFill>
                  <a:srgbClr val="000000"/>
                </a:solidFill>
                <a:effectLst/>
                <a:highlight>
                  <a:srgbClr val="FFFFFF"/>
                </a:highlight>
                <a:latin typeface="Aptos" panose="020B0004020202020204" pitchFamily="34" charset="0"/>
              </a:rPr>
              <a:t>ecause you were mistreated or exploited by your employer.</a:t>
            </a:r>
          </a:p>
          <a:p>
            <a:endParaRPr lang="en-IE" dirty="0"/>
          </a:p>
        </p:txBody>
      </p:sp>
      <p:pic>
        <p:nvPicPr>
          <p:cNvPr id="4" name="Picture 5" descr="MRCI_Logo.jpg">
            <a:extLst>
              <a:ext uri="{FF2B5EF4-FFF2-40B4-BE49-F238E27FC236}">
                <a16:creationId xmlns:a16="http://schemas.microsoft.com/office/drawing/2014/main" id="{CFBF49CA-3748-D224-9420-1EC45740CC9A}"/>
              </a:ext>
            </a:extLst>
          </p:cNvPr>
          <p:cNvPicPr>
            <a:picLocks noChangeAspect="1"/>
          </p:cNvPicPr>
          <p:nvPr/>
        </p:nvPicPr>
        <p:blipFill>
          <a:blip r:embed="rId2"/>
          <a:stretch>
            <a:fillRect/>
          </a:stretch>
        </p:blipFill>
        <p:spPr>
          <a:xfrm>
            <a:off x="6921661" y="5497975"/>
            <a:ext cx="3958542" cy="989970"/>
          </a:xfrm>
          <a:prstGeom prst="rect">
            <a:avLst/>
          </a:prstGeom>
        </p:spPr>
      </p:pic>
    </p:spTree>
    <p:extLst>
      <p:ext uri="{BB962C8B-B14F-4D97-AF65-F5344CB8AC3E}">
        <p14:creationId xmlns:p14="http://schemas.microsoft.com/office/powerpoint/2010/main" val="2564113713"/>
      </p:ext>
    </p:extLst>
  </p:cSld>
  <p:clrMapOvr>
    <a:masterClrMapping/>
  </p:clrMapOvr>
  <mc:AlternateContent xmlns:mc="http://schemas.openxmlformats.org/markup-compatibility/2006" xmlns:p14="http://schemas.microsoft.com/office/powerpoint/2010/main">
    <mc:Choice Requires="p14">
      <p:transition spd="slow" p14:dur="2000" advTm="26140"/>
    </mc:Choice>
    <mc:Fallback xmlns="">
      <p:transition spd="slow" advTm="2614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6EDEC8C-C7BF-5247-7A04-EA0BD67CA26A}"/>
              </a:ext>
            </a:extLst>
          </p:cNvPr>
          <p:cNvSpPr txBox="1"/>
          <p:nvPr/>
        </p:nvSpPr>
        <p:spPr>
          <a:xfrm>
            <a:off x="1406769" y="1477131"/>
            <a:ext cx="7749790" cy="3231654"/>
          </a:xfrm>
          <a:prstGeom prst="rect">
            <a:avLst/>
          </a:prstGeom>
          <a:noFill/>
        </p:spPr>
        <p:txBody>
          <a:bodyPr wrap="square">
            <a:spAutoFit/>
          </a:bodyPr>
          <a:lstStyle/>
          <a:p>
            <a:pPr algn="ctr"/>
            <a:r>
              <a:rPr kumimoji="0" lang="en-GB" sz="4400" b="1" i="0" u="none" strike="noStrike" kern="1200" cap="none" spc="0" normalizeH="0" baseline="0" noProof="0" dirty="0">
                <a:ln>
                  <a:noFill/>
                </a:ln>
                <a:solidFill>
                  <a:schemeClr val="accent2"/>
                </a:solidFill>
                <a:effectLst/>
                <a:highlight>
                  <a:srgbClr val="FFFFFF"/>
                </a:highlight>
                <a:uLnTx/>
                <a:uFillTx/>
                <a:latin typeface="Aptos" panose="020B0004020202020204" pitchFamily="34" charset="0"/>
                <a:ea typeface="+mj-ea"/>
                <a:cs typeface="+mj-cs"/>
              </a:rPr>
              <a:t>Reactivation Employment Permit (REP) Scheme Application</a:t>
            </a:r>
            <a:br>
              <a:rPr kumimoji="0" lang="zh-CN" altLang="en-US" sz="4400" b="0" i="0" u="none" strike="noStrike" kern="1200" cap="none" spc="0" normalizeH="0" baseline="0" noProof="0" dirty="0">
                <a:ln>
                  <a:noFill/>
                </a:ln>
                <a:solidFill>
                  <a:schemeClr val="accent2"/>
                </a:solidFill>
                <a:effectLst/>
                <a:highlight>
                  <a:srgbClr val="FDFDFD"/>
                </a:highlight>
                <a:uLnTx/>
                <a:uFillTx/>
                <a:latin typeface="Microsoft Yahei" panose="020B0503020204020204" pitchFamily="34" charset="-122"/>
                <a:ea typeface="Microsoft Yahei" panose="020B0503020204020204" pitchFamily="34" charset="-122"/>
                <a:cs typeface="+mj-cs"/>
              </a:rPr>
            </a:br>
            <a:r>
              <a:rPr kumimoji="0" lang="en-GB" sz="4400" b="0" i="0" u="none" strike="noStrike" kern="1200" cap="none" spc="0" normalizeH="0" baseline="0" noProof="0" dirty="0">
                <a:ln>
                  <a:noFill/>
                </a:ln>
                <a:solidFill>
                  <a:schemeClr val="accent2"/>
                </a:solidFill>
                <a:effectLst/>
                <a:highlight>
                  <a:srgbClr val="FFFFFF"/>
                </a:highlight>
                <a:uLnTx/>
                <a:uFillTx/>
                <a:latin typeface="Aptos" panose="020B0004020202020204" pitchFamily="34" charset="0"/>
                <a:ea typeface="+mj-ea"/>
                <a:cs typeface="+mj-cs"/>
              </a:rPr>
              <a:t> </a:t>
            </a:r>
            <a:br>
              <a:rPr kumimoji="0" lang="en-GB" sz="4400" b="1" i="0" u="none" strike="noStrike" kern="1200" cap="none" spc="0" normalizeH="0" baseline="0" noProof="0" dirty="0">
                <a:ln>
                  <a:noFill/>
                </a:ln>
                <a:solidFill>
                  <a:schemeClr val="accent2"/>
                </a:solidFill>
                <a:effectLst/>
                <a:highlight>
                  <a:srgbClr val="FFFFFF"/>
                </a:highlight>
                <a:uLnTx/>
                <a:uFillTx/>
                <a:latin typeface="Aptos" panose="020B0004020202020204" pitchFamily="34" charset="0"/>
                <a:ea typeface="+mj-ea"/>
                <a:cs typeface="+mj-cs"/>
              </a:rPr>
            </a:br>
            <a:r>
              <a:rPr kumimoji="0" lang="en-GB" sz="2800" b="1" i="0" u="none" strike="noStrike" kern="1200" cap="none" spc="0" normalizeH="0" baseline="0" noProof="0" dirty="0">
                <a:ln>
                  <a:noFill/>
                </a:ln>
                <a:solidFill>
                  <a:schemeClr val="accent2"/>
                </a:solidFill>
                <a:effectLst/>
                <a:highlight>
                  <a:srgbClr val="FFFFFF"/>
                </a:highlight>
                <a:uLnTx/>
                <a:uFillTx/>
                <a:latin typeface="Aptos" panose="020B0004020202020204" pitchFamily="34" charset="0"/>
                <a:ea typeface="+mj-ea"/>
                <a:cs typeface="+mj-cs"/>
              </a:rPr>
              <a:t>Step-by-step guide  </a:t>
            </a:r>
            <a:endParaRPr lang="en-IE" dirty="0">
              <a:solidFill>
                <a:schemeClr val="accent2"/>
              </a:solidFill>
            </a:endParaRPr>
          </a:p>
        </p:txBody>
      </p:sp>
      <p:pic>
        <p:nvPicPr>
          <p:cNvPr id="4" name="Picture 5" descr="MRCI_Logo.jpg">
            <a:extLst>
              <a:ext uri="{FF2B5EF4-FFF2-40B4-BE49-F238E27FC236}">
                <a16:creationId xmlns:a16="http://schemas.microsoft.com/office/drawing/2014/main" id="{6AA91DE0-42C8-27CB-E6A4-E516C7A21063}"/>
              </a:ext>
            </a:extLst>
          </p:cNvPr>
          <p:cNvPicPr>
            <a:picLocks noChangeAspect="1"/>
          </p:cNvPicPr>
          <p:nvPr/>
        </p:nvPicPr>
        <p:blipFill>
          <a:blip r:embed="rId2"/>
          <a:stretch>
            <a:fillRect/>
          </a:stretch>
        </p:blipFill>
        <p:spPr>
          <a:xfrm>
            <a:off x="6910086" y="4942391"/>
            <a:ext cx="3877518" cy="1098972"/>
          </a:xfrm>
          <a:prstGeom prst="rect">
            <a:avLst/>
          </a:prstGeom>
        </p:spPr>
      </p:pic>
    </p:spTree>
    <p:extLst>
      <p:ext uri="{BB962C8B-B14F-4D97-AF65-F5344CB8AC3E}">
        <p14:creationId xmlns:p14="http://schemas.microsoft.com/office/powerpoint/2010/main" val="2689197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DD8DA-0EC5-FF32-0385-D0C0C98DB3B9}"/>
              </a:ext>
            </a:extLst>
          </p:cNvPr>
          <p:cNvSpPr>
            <a:spLocks noGrp="1"/>
          </p:cNvSpPr>
          <p:nvPr>
            <p:ph type="title"/>
          </p:nvPr>
        </p:nvSpPr>
        <p:spPr>
          <a:xfrm>
            <a:off x="838200" y="365126"/>
            <a:ext cx="10515600" cy="1088118"/>
          </a:xfrm>
        </p:spPr>
        <p:txBody>
          <a:bodyPr>
            <a:normAutofit/>
          </a:bodyPr>
          <a:lstStyle/>
          <a:p>
            <a:r>
              <a:rPr lang="en-GB" b="1" i="0" dirty="0">
                <a:effectLst/>
                <a:highlight>
                  <a:srgbClr val="FFFFFF"/>
                </a:highlight>
                <a:latin typeface="Aptos" panose="020B0004020202020204" pitchFamily="34" charset="0"/>
              </a:rPr>
              <a:t>How to apply?</a:t>
            </a:r>
            <a:r>
              <a:rPr lang="en-GB" b="0" i="0" dirty="0">
                <a:effectLst/>
                <a:highlight>
                  <a:srgbClr val="FFFFFF"/>
                </a:highlight>
                <a:latin typeface="Aptos" panose="020B0004020202020204" pitchFamily="34" charset="0"/>
              </a:rPr>
              <a:t> </a:t>
            </a:r>
            <a:endParaRPr lang="en-IE" dirty="0">
              <a:highlight>
                <a:srgbClr val="FDFDFD"/>
              </a:highlight>
              <a:latin typeface="Microsoft Yahei" panose="020B0503020204020204" pitchFamily="34" charset="-122"/>
              <a:ea typeface="Microsoft Yahei" panose="020B0503020204020204" pitchFamily="34" charset="-122"/>
            </a:endParaRPr>
          </a:p>
        </p:txBody>
      </p:sp>
      <p:sp>
        <p:nvSpPr>
          <p:cNvPr id="3" name="Content Placeholder 2">
            <a:extLst>
              <a:ext uri="{FF2B5EF4-FFF2-40B4-BE49-F238E27FC236}">
                <a16:creationId xmlns:a16="http://schemas.microsoft.com/office/drawing/2014/main" id="{F4FC135A-B07C-7A5F-66CB-E0D27511F7DF}"/>
              </a:ext>
            </a:extLst>
          </p:cNvPr>
          <p:cNvSpPr>
            <a:spLocks noGrp="1"/>
          </p:cNvSpPr>
          <p:nvPr>
            <p:ph idx="1"/>
          </p:nvPr>
        </p:nvSpPr>
        <p:spPr>
          <a:xfrm>
            <a:off x="587829" y="1349831"/>
            <a:ext cx="10765971" cy="3731456"/>
          </a:xfrm>
        </p:spPr>
        <p:txBody>
          <a:bodyPr>
            <a:normAutofit lnSpcReduction="10000"/>
          </a:bodyPr>
          <a:lstStyle/>
          <a:p>
            <a:pPr algn="l" rtl="0" fontAlgn="base">
              <a:buFont typeface="Arial" panose="020B0604020202020204" pitchFamily="34" charset="0"/>
              <a:buChar char="•"/>
            </a:pPr>
            <a:r>
              <a:rPr lang="en-GB" b="0" i="0" dirty="0">
                <a:solidFill>
                  <a:srgbClr val="000000"/>
                </a:solidFill>
                <a:effectLst/>
                <a:highlight>
                  <a:srgbClr val="FFFFFF"/>
                </a:highlight>
                <a:latin typeface="Aptos" panose="020B0004020202020204" pitchFamily="34" charset="0"/>
              </a:rPr>
              <a:t>The REP scheme is a two-step </a:t>
            </a:r>
            <a:r>
              <a:rPr lang="en-GB" dirty="0">
                <a:solidFill>
                  <a:srgbClr val="000000"/>
                </a:solidFill>
                <a:highlight>
                  <a:srgbClr val="FFFFFF"/>
                </a:highlight>
                <a:latin typeface="Aptos" panose="020B0004020202020204" pitchFamily="34" charset="0"/>
              </a:rPr>
              <a:t>process involving two departments.</a:t>
            </a:r>
            <a:r>
              <a:rPr lang="en-IE" dirty="0">
                <a:solidFill>
                  <a:srgbClr val="000000"/>
                </a:solidFill>
                <a:highlight>
                  <a:srgbClr val="FFFFFF"/>
                </a:highlight>
                <a:latin typeface="Aptos" panose="020B0004020202020204" pitchFamily="34" charset="0"/>
              </a:rPr>
              <a:t> </a:t>
            </a:r>
            <a:endParaRPr lang="en-GB" dirty="0">
              <a:solidFill>
                <a:srgbClr val="000000"/>
              </a:solidFill>
              <a:highlight>
                <a:srgbClr val="FFFFFF"/>
              </a:highlight>
              <a:latin typeface="Aptos" panose="020B0004020202020204" pitchFamily="34" charset="0"/>
            </a:endParaRPr>
          </a:p>
          <a:p>
            <a:pPr algn="l" rtl="0" fontAlgn="base">
              <a:buFont typeface="Arial" panose="020B0604020202020204" pitchFamily="34" charset="0"/>
              <a:buChar char="•"/>
            </a:pPr>
            <a:endParaRPr lang="en-GB" b="0" i="0" dirty="0">
              <a:solidFill>
                <a:srgbClr val="000000"/>
              </a:solidFill>
              <a:effectLst/>
              <a:highlight>
                <a:srgbClr val="FFFFFF"/>
              </a:highlight>
              <a:latin typeface="Aptos" panose="020B0004020202020204" pitchFamily="34" charset="0"/>
            </a:endParaRPr>
          </a:p>
          <a:p>
            <a:pPr algn="l" rtl="0" fontAlgn="base">
              <a:buFont typeface="Arial" panose="020B0604020202020204" pitchFamily="34" charset="0"/>
              <a:buChar char="•"/>
            </a:pPr>
            <a:r>
              <a:rPr lang="en-GB" b="0" i="0" dirty="0">
                <a:solidFill>
                  <a:srgbClr val="000000"/>
                </a:solidFill>
                <a:effectLst/>
                <a:highlight>
                  <a:srgbClr val="FFFFFF"/>
                </a:highlight>
                <a:latin typeface="Aptos" panose="020B0004020202020204" pitchFamily="34" charset="0"/>
              </a:rPr>
              <a:t>Step 1:  You MUST first apply through Immigration Service Delivery (ISD) </a:t>
            </a:r>
          </a:p>
          <a:p>
            <a:pPr marL="0" indent="0" algn="l" rtl="0" fontAlgn="base">
              <a:buNone/>
            </a:pPr>
            <a:r>
              <a:rPr lang="en-GB" dirty="0">
                <a:solidFill>
                  <a:srgbClr val="000000"/>
                </a:solidFill>
                <a:highlight>
                  <a:srgbClr val="FFFFFF"/>
                </a:highlight>
                <a:latin typeface="Aptos" panose="020B0004020202020204" pitchFamily="34" charset="0"/>
              </a:rPr>
              <a:t>       </a:t>
            </a:r>
            <a:r>
              <a:rPr lang="en-GB" b="0" i="0" dirty="0">
                <a:solidFill>
                  <a:srgbClr val="000000"/>
                </a:solidFill>
                <a:effectLst/>
                <a:highlight>
                  <a:srgbClr val="FFFFFF"/>
                </a:highlight>
                <a:latin typeface="Aptos" panose="020B0004020202020204" pitchFamily="34" charset="0"/>
              </a:rPr>
              <a:t>which is part of the Department of Justice.</a:t>
            </a:r>
            <a:endParaRPr lang="en-GB" dirty="0">
              <a:solidFill>
                <a:srgbClr val="000000"/>
              </a:solidFill>
              <a:highlight>
                <a:srgbClr val="FFFFFF"/>
              </a:highlight>
              <a:latin typeface="Aptos" panose="020B0004020202020204" pitchFamily="34" charset="0"/>
            </a:endParaRPr>
          </a:p>
          <a:p>
            <a:pPr marL="0" indent="0" algn="l" rtl="0" fontAlgn="base">
              <a:buNone/>
            </a:pPr>
            <a:r>
              <a:rPr lang="en-GB" b="0" i="0" dirty="0">
                <a:solidFill>
                  <a:srgbClr val="000000"/>
                </a:solidFill>
                <a:effectLst/>
                <a:highlight>
                  <a:srgbClr val="FFFFFF"/>
                </a:highlight>
                <a:latin typeface="Aptos" panose="020B0004020202020204" pitchFamily="34" charset="0"/>
              </a:rPr>
              <a:t>   </a:t>
            </a:r>
            <a:endParaRPr lang="en-GB" dirty="0">
              <a:solidFill>
                <a:srgbClr val="000000"/>
              </a:solidFill>
              <a:highlight>
                <a:srgbClr val="FFFFFF"/>
              </a:highlight>
              <a:latin typeface="Aptos" panose="020B0004020202020204" pitchFamily="34" charset="0"/>
            </a:endParaRPr>
          </a:p>
          <a:p>
            <a:pPr algn="l" rtl="0" fontAlgn="base">
              <a:buFont typeface="Wingdings" panose="05000000000000000000" pitchFamily="2" charset="2"/>
              <a:buChar char="Ø"/>
            </a:pPr>
            <a:r>
              <a:rPr lang="en-GB" dirty="0">
                <a:solidFill>
                  <a:srgbClr val="000000"/>
                </a:solidFill>
                <a:highlight>
                  <a:srgbClr val="FFFFFF"/>
                </a:highlight>
                <a:latin typeface="Aptos" panose="020B0004020202020204" pitchFamily="34" charset="0"/>
              </a:rPr>
              <a:t>You need to complete the  REP application form, found on ISD website</a:t>
            </a:r>
          </a:p>
          <a:p>
            <a:pPr algn="l" rtl="0" fontAlgn="base">
              <a:buFont typeface="Wingdings" panose="05000000000000000000" pitchFamily="2" charset="2"/>
              <a:buChar char="Ø"/>
            </a:pPr>
            <a:r>
              <a:rPr lang="en-GB" dirty="0">
                <a:solidFill>
                  <a:srgbClr val="000000"/>
                </a:solidFill>
                <a:highlight>
                  <a:srgbClr val="FFFFFF"/>
                </a:highlight>
                <a:latin typeface="Aptos" panose="020B0004020202020204" pitchFamily="34" charset="0"/>
              </a:rPr>
              <a:t>You will receive an approval letter from ISD which will allow you to apply for REP, Step 2.</a:t>
            </a:r>
          </a:p>
          <a:p>
            <a:pPr algn="l" rtl="0" fontAlgn="base">
              <a:buFont typeface="Wingdings" panose="05000000000000000000" pitchFamily="2" charset="2"/>
              <a:buChar char="Ø"/>
            </a:pPr>
            <a:endParaRPr lang="en-GB" dirty="0">
              <a:solidFill>
                <a:srgbClr val="000000"/>
              </a:solidFill>
              <a:highlight>
                <a:srgbClr val="FFFFFF"/>
              </a:highlight>
              <a:latin typeface="Aptos" panose="020B0004020202020204" pitchFamily="34" charset="0"/>
            </a:endParaRPr>
          </a:p>
          <a:p>
            <a:pPr algn="l" rtl="0" fontAlgn="base">
              <a:buFont typeface="Wingdings" panose="05000000000000000000" pitchFamily="2" charset="2"/>
              <a:buChar char="Ø"/>
            </a:pPr>
            <a:r>
              <a:rPr lang="en-GB" dirty="0">
                <a:solidFill>
                  <a:srgbClr val="000000"/>
                </a:solidFill>
                <a:highlight>
                  <a:srgbClr val="FFFFFF"/>
                </a:highlight>
                <a:latin typeface="Aptos" panose="020B0004020202020204" pitchFamily="34" charset="0"/>
              </a:rPr>
              <a:t> You will be granted temporary permission Stamp 1  for 6 months.</a:t>
            </a:r>
            <a:r>
              <a:rPr lang="zh-CN" altLang="en-US" dirty="0">
                <a:solidFill>
                  <a:srgbClr val="000000"/>
                </a:solidFill>
                <a:highlight>
                  <a:srgbClr val="FFFFFF"/>
                </a:highlight>
                <a:latin typeface="Aptos" panose="020B0004020202020204" pitchFamily="34" charset="0"/>
              </a:rPr>
              <a:t> </a:t>
            </a:r>
            <a:endParaRPr lang="en-GB" altLang="zh-CN" dirty="0">
              <a:solidFill>
                <a:srgbClr val="000000"/>
              </a:solidFill>
              <a:highlight>
                <a:srgbClr val="FFFFFF"/>
              </a:highlight>
              <a:latin typeface="Aptos" panose="020B0004020202020204" pitchFamily="34" charset="0"/>
            </a:endParaRPr>
          </a:p>
          <a:p>
            <a:pPr algn="l" rtl="0" fontAlgn="base">
              <a:buFont typeface="Wingdings" panose="05000000000000000000" pitchFamily="2" charset="2"/>
              <a:buChar char="Ø"/>
            </a:pPr>
            <a:r>
              <a:rPr lang="en-GB" dirty="0">
                <a:solidFill>
                  <a:srgbClr val="000000"/>
                </a:solidFill>
                <a:highlight>
                  <a:srgbClr val="FFFFFF"/>
                </a:highlight>
                <a:latin typeface="Aptos" panose="020B0004020202020204" pitchFamily="34" charset="0"/>
              </a:rPr>
              <a:t>                         </a:t>
            </a:r>
            <a:endParaRPr lang="en-IE" dirty="0">
              <a:solidFill>
                <a:srgbClr val="000000"/>
              </a:solidFill>
              <a:highlight>
                <a:srgbClr val="FFFFFF"/>
              </a:highlight>
              <a:latin typeface="Aptos" panose="020B0004020202020204" pitchFamily="34" charset="0"/>
            </a:endParaRPr>
          </a:p>
        </p:txBody>
      </p:sp>
      <p:pic>
        <p:nvPicPr>
          <p:cNvPr id="4" name="Picture 5" descr="MRCI_Logo.jpg">
            <a:extLst>
              <a:ext uri="{FF2B5EF4-FFF2-40B4-BE49-F238E27FC236}">
                <a16:creationId xmlns:a16="http://schemas.microsoft.com/office/drawing/2014/main" id="{3DF226A5-E335-B1A9-89F2-1614BEF62D20}"/>
              </a:ext>
            </a:extLst>
          </p:cNvPr>
          <p:cNvPicPr>
            <a:picLocks noChangeAspect="1"/>
          </p:cNvPicPr>
          <p:nvPr/>
        </p:nvPicPr>
        <p:blipFill>
          <a:blip r:embed="rId2"/>
          <a:stretch>
            <a:fillRect/>
          </a:stretch>
        </p:blipFill>
        <p:spPr>
          <a:xfrm>
            <a:off x="6250328" y="5497975"/>
            <a:ext cx="3981691" cy="989970"/>
          </a:xfrm>
          <a:prstGeom prst="rect">
            <a:avLst/>
          </a:prstGeom>
        </p:spPr>
      </p:pic>
    </p:spTree>
    <p:extLst>
      <p:ext uri="{BB962C8B-B14F-4D97-AF65-F5344CB8AC3E}">
        <p14:creationId xmlns:p14="http://schemas.microsoft.com/office/powerpoint/2010/main" val="41533702"/>
      </p:ext>
    </p:extLst>
  </p:cSld>
  <p:clrMapOvr>
    <a:masterClrMapping/>
  </p:clrMapOvr>
  <mc:AlternateContent xmlns:mc="http://schemas.openxmlformats.org/markup-compatibility/2006" xmlns:p14="http://schemas.microsoft.com/office/powerpoint/2010/main">
    <mc:Choice Requires="p14">
      <p:transition spd="slow" p14:dur="2000" advTm="74772"/>
    </mc:Choice>
    <mc:Fallback xmlns="">
      <p:transition spd="slow" advTm="74772"/>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D2FF4-664E-EBFC-5B59-FC74E4C46B9A}"/>
              </a:ext>
            </a:extLst>
          </p:cNvPr>
          <p:cNvSpPr>
            <a:spLocks noGrp="1"/>
          </p:cNvSpPr>
          <p:nvPr>
            <p:ph type="title"/>
          </p:nvPr>
        </p:nvSpPr>
        <p:spPr>
          <a:xfrm>
            <a:off x="677334" y="609601"/>
            <a:ext cx="8596668" cy="817266"/>
          </a:xfrm>
        </p:spPr>
        <p:txBody>
          <a:bodyPr/>
          <a:lstStyle/>
          <a:p>
            <a:r>
              <a:rPr lang="en-GB" dirty="0"/>
              <a:t>Letter from ISD</a:t>
            </a:r>
            <a:endParaRPr lang="en-IE" dirty="0"/>
          </a:p>
        </p:txBody>
      </p:sp>
      <p:pic>
        <p:nvPicPr>
          <p:cNvPr id="3" name="Picture 2">
            <a:extLst>
              <a:ext uri="{FF2B5EF4-FFF2-40B4-BE49-F238E27FC236}">
                <a16:creationId xmlns:a16="http://schemas.microsoft.com/office/drawing/2014/main" id="{4C978982-49F9-EB4A-2DBD-C77503153F15}"/>
              </a:ext>
            </a:extLst>
          </p:cNvPr>
          <p:cNvPicPr>
            <a:picLocks noChangeAspect="1"/>
          </p:cNvPicPr>
          <p:nvPr/>
        </p:nvPicPr>
        <p:blipFill>
          <a:blip r:embed="rId2"/>
          <a:stretch>
            <a:fillRect/>
          </a:stretch>
        </p:blipFill>
        <p:spPr>
          <a:xfrm>
            <a:off x="3526972" y="1356527"/>
            <a:ext cx="4843306" cy="4837248"/>
          </a:xfrm>
          <a:prstGeom prst="rect">
            <a:avLst/>
          </a:prstGeom>
        </p:spPr>
      </p:pic>
    </p:spTree>
    <p:extLst>
      <p:ext uri="{BB962C8B-B14F-4D97-AF65-F5344CB8AC3E}">
        <p14:creationId xmlns:p14="http://schemas.microsoft.com/office/powerpoint/2010/main" val="33137677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0319F-438D-A74F-BDF2-7729FB489528}"/>
              </a:ext>
            </a:extLst>
          </p:cNvPr>
          <p:cNvSpPr>
            <a:spLocks noGrp="1"/>
          </p:cNvSpPr>
          <p:nvPr>
            <p:ph type="title"/>
          </p:nvPr>
        </p:nvSpPr>
        <p:spPr/>
        <p:txBody>
          <a:bodyPr/>
          <a:lstStyle/>
          <a:p>
            <a:r>
              <a:rPr lang="en-GB" b="1" dirty="0"/>
              <a:t>How to apply?</a:t>
            </a:r>
            <a:endParaRPr lang="en-IE" b="1" dirty="0"/>
          </a:p>
        </p:txBody>
      </p:sp>
      <p:sp>
        <p:nvSpPr>
          <p:cNvPr id="3" name="Content Placeholder 2">
            <a:extLst>
              <a:ext uri="{FF2B5EF4-FFF2-40B4-BE49-F238E27FC236}">
                <a16:creationId xmlns:a16="http://schemas.microsoft.com/office/drawing/2014/main" id="{620CA0FD-B103-8D1C-E9B0-C46AD3F6AB8B}"/>
              </a:ext>
            </a:extLst>
          </p:cNvPr>
          <p:cNvSpPr>
            <a:spLocks noGrp="1"/>
          </p:cNvSpPr>
          <p:nvPr>
            <p:ph idx="1"/>
          </p:nvPr>
        </p:nvSpPr>
        <p:spPr>
          <a:xfrm>
            <a:off x="620486" y="1328057"/>
            <a:ext cx="10733314" cy="4123619"/>
          </a:xfrm>
        </p:spPr>
        <p:txBody>
          <a:bodyPr>
            <a:normAutofit fontScale="92500"/>
          </a:bodyPr>
          <a:lstStyle/>
          <a:p>
            <a:pPr fontAlgn="base"/>
            <a:r>
              <a:rPr lang="en-GB" sz="2400" b="0" i="0" dirty="0">
                <a:solidFill>
                  <a:schemeClr val="accent2"/>
                </a:solidFill>
                <a:effectLst/>
                <a:highlight>
                  <a:srgbClr val="FFFFFF"/>
                </a:highlight>
                <a:latin typeface="Aptos" panose="020B0004020202020204" pitchFamily="34" charset="0"/>
              </a:rPr>
              <a:t>Step 2:   </a:t>
            </a:r>
            <a:r>
              <a:rPr lang="en-GB" sz="2400" b="0" i="0" dirty="0">
                <a:solidFill>
                  <a:schemeClr val="tx1"/>
                </a:solidFill>
                <a:effectLst/>
                <a:highlight>
                  <a:srgbClr val="FFFFFF"/>
                </a:highlight>
                <a:latin typeface="Aptos" panose="020B0004020202020204" pitchFamily="34" charset="0"/>
              </a:rPr>
              <a:t>New Reactivation Employment Permit through the </a:t>
            </a:r>
          </a:p>
          <a:p>
            <a:pPr marL="0" indent="0" fontAlgn="base">
              <a:buNone/>
            </a:pPr>
            <a:r>
              <a:rPr lang="en-GB" sz="2400" dirty="0">
                <a:solidFill>
                  <a:schemeClr val="tx1"/>
                </a:solidFill>
                <a:highlight>
                  <a:srgbClr val="FFFFFF"/>
                </a:highlight>
                <a:latin typeface="Aptos" panose="020B0004020202020204" pitchFamily="34" charset="0"/>
              </a:rPr>
              <a:t>                </a:t>
            </a:r>
            <a:r>
              <a:rPr lang="en-GB" sz="2400" b="0" i="0" dirty="0">
                <a:solidFill>
                  <a:schemeClr val="tx1"/>
                </a:solidFill>
                <a:effectLst/>
                <a:highlight>
                  <a:srgbClr val="FFFFFF"/>
                </a:highlight>
                <a:latin typeface="Aptos" panose="020B0004020202020204" pitchFamily="34" charset="0"/>
              </a:rPr>
              <a:t>Department of Enterprise, Trade and Employment (</a:t>
            </a:r>
            <a:r>
              <a:rPr lang="en-GB" sz="2400" dirty="0">
                <a:solidFill>
                  <a:schemeClr val="tx1"/>
                </a:solidFill>
                <a:highlight>
                  <a:srgbClr val="FFFFFF"/>
                </a:highlight>
                <a:latin typeface="Aptos" panose="020B0004020202020204" pitchFamily="34" charset="0"/>
              </a:rPr>
              <a:t>DETE).  </a:t>
            </a:r>
          </a:p>
          <a:p>
            <a:pPr fontAlgn="base"/>
            <a:endParaRPr lang="en-GB" sz="2400" dirty="0">
              <a:solidFill>
                <a:schemeClr val="tx1"/>
              </a:solidFill>
              <a:highlight>
                <a:srgbClr val="FFFFFF"/>
              </a:highlight>
              <a:latin typeface="Aptos" panose="020B0004020202020204" pitchFamily="34" charset="0"/>
            </a:endParaRPr>
          </a:p>
          <a:p>
            <a:pPr fontAlgn="base"/>
            <a:r>
              <a:rPr lang="en-GB" sz="2400" dirty="0">
                <a:solidFill>
                  <a:srgbClr val="000000"/>
                </a:solidFill>
                <a:highlight>
                  <a:srgbClr val="FFFFFF"/>
                </a:highlight>
                <a:latin typeface="Aptos" panose="020B0004020202020204" pitchFamily="34" charset="0"/>
              </a:rPr>
              <a:t> You need to use the </a:t>
            </a:r>
            <a:r>
              <a:rPr lang="en-GB" sz="2400" b="0" i="0" dirty="0">
                <a:solidFill>
                  <a:srgbClr val="000000"/>
                </a:solidFill>
                <a:effectLst/>
                <a:highlight>
                  <a:srgbClr val="FFFFFF"/>
                </a:highlight>
                <a:latin typeface="Aptos" panose="020B0004020202020204" pitchFamily="34" charset="0"/>
              </a:rPr>
              <a:t>online portal to apply for this permit, DETE website</a:t>
            </a:r>
            <a:endParaRPr lang="en-GB" sz="2400" dirty="0">
              <a:solidFill>
                <a:srgbClr val="000000"/>
              </a:solidFill>
              <a:highlight>
                <a:srgbClr val="FFFFFF"/>
              </a:highlight>
              <a:latin typeface="Aptos" panose="020B0004020202020204" pitchFamily="34" charset="0"/>
            </a:endParaRPr>
          </a:p>
          <a:p>
            <a:pPr fontAlgn="base">
              <a:buFont typeface="Wingdings" panose="05000000000000000000" pitchFamily="2" charset="2"/>
              <a:buChar char="Ø"/>
            </a:pPr>
            <a:r>
              <a:rPr lang="en-GB" sz="2400" b="0" i="0" dirty="0">
                <a:solidFill>
                  <a:srgbClr val="000000"/>
                </a:solidFill>
                <a:effectLst/>
                <a:highlight>
                  <a:srgbClr val="FFFFFF"/>
                </a:highlight>
                <a:latin typeface="Aptos" panose="020B0004020202020204" pitchFamily="34" charset="0"/>
              </a:rPr>
              <a:t>“Reactivation </a:t>
            </a:r>
            <a:r>
              <a:rPr lang="en-GB" sz="2400" dirty="0">
                <a:solidFill>
                  <a:srgbClr val="000000"/>
                </a:solidFill>
                <a:highlight>
                  <a:srgbClr val="FFFFFF"/>
                </a:highlight>
                <a:latin typeface="Aptos" panose="020B0004020202020204" pitchFamily="34" charset="0"/>
              </a:rPr>
              <a:t>Employment Permit – Standard </a:t>
            </a:r>
            <a:r>
              <a:rPr lang="en-US" altLang="zh-CN" sz="2400" dirty="0">
                <a:solidFill>
                  <a:srgbClr val="000000"/>
                </a:solidFill>
                <a:highlight>
                  <a:srgbClr val="FFFFFF"/>
                </a:highlight>
                <a:latin typeface="Aptos" panose="020B0004020202020204" pitchFamily="34" charset="0"/>
              </a:rPr>
              <a:t>employer</a:t>
            </a:r>
            <a:r>
              <a:rPr lang="en-GB" sz="2400" dirty="0">
                <a:solidFill>
                  <a:srgbClr val="000000"/>
                </a:solidFill>
                <a:highlight>
                  <a:srgbClr val="FFFFFF"/>
                </a:highlight>
                <a:latin typeface="Aptos" panose="020B0004020202020204" pitchFamily="34" charset="0"/>
              </a:rPr>
              <a:t>/Trusted partner</a:t>
            </a:r>
            <a:r>
              <a:rPr lang="zh-CN" altLang="en-US" sz="2400" dirty="0">
                <a:solidFill>
                  <a:srgbClr val="000000"/>
                </a:solidFill>
                <a:highlight>
                  <a:srgbClr val="FFFFFF"/>
                </a:highlight>
                <a:latin typeface="Aptos" panose="020B0004020202020204" pitchFamily="34" charset="0"/>
              </a:rPr>
              <a:t>（</a:t>
            </a:r>
            <a:r>
              <a:rPr lang="en-GB" sz="2400" dirty="0">
                <a:solidFill>
                  <a:srgbClr val="000000"/>
                </a:solidFill>
                <a:highlight>
                  <a:srgbClr val="FFFFFF"/>
                </a:highlight>
                <a:latin typeface="Aptos" panose="020B0004020202020204" pitchFamily="34" charset="0"/>
              </a:rPr>
              <a:t> New</a:t>
            </a:r>
            <a:r>
              <a:rPr lang="zh-CN" altLang="en-US" sz="2400" dirty="0">
                <a:solidFill>
                  <a:srgbClr val="000000"/>
                </a:solidFill>
                <a:highlight>
                  <a:srgbClr val="FFFFFF"/>
                </a:highlight>
                <a:latin typeface="Aptos" panose="020B0004020202020204" pitchFamily="34" charset="0"/>
              </a:rPr>
              <a:t>）</a:t>
            </a:r>
            <a:r>
              <a:rPr lang="en-GB" sz="2400" dirty="0">
                <a:solidFill>
                  <a:srgbClr val="000000"/>
                </a:solidFill>
                <a:highlight>
                  <a:srgbClr val="FFFFFF"/>
                </a:highlight>
                <a:latin typeface="Aptos" panose="020B0004020202020204" pitchFamily="34" charset="0"/>
              </a:rPr>
              <a:t> ”  </a:t>
            </a:r>
            <a:endParaRPr lang="en-GB" sz="2400" b="0" i="0" dirty="0">
              <a:solidFill>
                <a:srgbClr val="000000"/>
              </a:solidFill>
              <a:effectLst/>
              <a:highlight>
                <a:srgbClr val="FFFFFF"/>
              </a:highlight>
              <a:latin typeface="Aptos" panose="020B0004020202020204" pitchFamily="34" charset="0"/>
            </a:endParaRPr>
          </a:p>
          <a:p>
            <a:pPr algn="l" rtl="0" fontAlgn="base">
              <a:buFont typeface="Wingdings" panose="05000000000000000000" pitchFamily="2" charset="2"/>
              <a:buChar char="Ø"/>
            </a:pPr>
            <a:r>
              <a:rPr lang="en-GB" sz="2400" dirty="0">
                <a:solidFill>
                  <a:srgbClr val="000000"/>
                </a:solidFill>
                <a:highlight>
                  <a:srgbClr val="FFFFFF"/>
                </a:highlight>
                <a:latin typeface="Aptos" panose="020B0004020202020204" pitchFamily="34" charset="0"/>
              </a:rPr>
              <a:t> Y</a:t>
            </a:r>
            <a:r>
              <a:rPr lang="en-GB" sz="2400" b="0" i="0" dirty="0">
                <a:solidFill>
                  <a:srgbClr val="000000"/>
                </a:solidFill>
                <a:effectLst/>
                <a:highlight>
                  <a:srgbClr val="FFFFFF"/>
                </a:highlight>
                <a:latin typeface="Aptos" panose="020B0004020202020204" pitchFamily="34" charset="0"/>
              </a:rPr>
              <a:t>ou will need to upload several important documents with this online </a:t>
            </a:r>
          </a:p>
          <a:p>
            <a:pPr marL="0" indent="0" algn="l" rtl="0" fontAlgn="base">
              <a:buNone/>
            </a:pPr>
            <a:r>
              <a:rPr lang="en-GB" sz="2400" dirty="0">
                <a:solidFill>
                  <a:srgbClr val="000000"/>
                </a:solidFill>
                <a:highlight>
                  <a:srgbClr val="FFFFFF"/>
                </a:highlight>
                <a:latin typeface="Aptos" panose="020B0004020202020204" pitchFamily="34" charset="0"/>
              </a:rPr>
              <a:t>        </a:t>
            </a:r>
            <a:r>
              <a:rPr lang="en-GB" sz="2400" b="0" i="0" dirty="0">
                <a:solidFill>
                  <a:srgbClr val="000000"/>
                </a:solidFill>
                <a:effectLst/>
                <a:highlight>
                  <a:srgbClr val="FFFFFF"/>
                </a:highlight>
                <a:latin typeface="Aptos" panose="020B0004020202020204" pitchFamily="34" charset="0"/>
              </a:rPr>
              <a:t>application such as your permission letter received from ISD, </a:t>
            </a:r>
          </a:p>
          <a:p>
            <a:pPr marL="0" indent="0" algn="l" rtl="0" fontAlgn="base">
              <a:buNone/>
            </a:pPr>
            <a:r>
              <a:rPr lang="en-GB" sz="2400" b="0" i="0" dirty="0">
                <a:solidFill>
                  <a:srgbClr val="000000"/>
                </a:solidFill>
                <a:effectLst/>
                <a:highlight>
                  <a:srgbClr val="FFFFFF"/>
                </a:highlight>
                <a:latin typeface="Aptos" panose="020B0004020202020204" pitchFamily="34" charset="0"/>
              </a:rPr>
              <a:t>       a passport-sized photo, a signed application form, and </a:t>
            </a:r>
            <a:r>
              <a:rPr lang="en-GB" sz="2400" dirty="0">
                <a:solidFill>
                  <a:srgbClr val="000000"/>
                </a:solidFill>
                <a:highlight>
                  <a:srgbClr val="FFFFFF"/>
                </a:highlight>
                <a:latin typeface="Aptos" panose="020B0004020202020204" pitchFamily="34" charset="0"/>
              </a:rPr>
              <a:t>others.</a:t>
            </a:r>
            <a:br>
              <a:rPr lang="en-GB" sz="2400" dirty="0">
                <a:solidFill>
                  <a:srgbClr val="000000"/>
                </a:solidFill>
                <a:highlight>
                  <a:srgbClr val="FFFFFF"/>
                </a:highlight>
                <a:latin typeface="Aptos" panose="020B0004020202020204" pitchFamily="34" charset="0"/>
              </a:rPr>
            </a:br>
            <a:r>
              <a:rPr lang="en-GB" sz="2400" b="0" i="0" dirty="0">
                <a:solidFill>
                  <a:srgbClr val="000000"/>
                </a:solidFill>
                <a:effectLst/>
                <a:highlight>
                  <a:srgbClr val="FFFFFF"/>
                </a:highlight>
                <a:latin typeface="Aptos" panose="020B0004020202020204" pitchFamily="34" charset="0"/>
              </a:rPr>
              <a:t> </a:t>
            </a:r>
          </a:p>
          <a:p>
            <a:endParaRPr lang="en-IE" dirty="0"/>
          </a:p>
        </p:txBody>
      </p:sp>
      <p:pic>
        <p:nvPicPr>
          <p:cNvPr id="4" name="Picture 5" descr="MRCI_Logo.jpg">
            <a:extLst>
              <a:ext uri="{FF2B5EF4-FFF2-40B4-BE49-F238E27FC236}">
                <a16:creationId xmlns:a16="http://schemas.microsoft.com/office/drawing/2014/main" id="{8EC959D2-8AFA-B3A6-2F1A-67F52DE24F40}"/>
              </a:ext>
            </a:extLst>
          </p:cNvPr>
          <p:cNvPicPr>
            <a:picLocks noChangeAspect="1"/>
          </p:cNvPicPr>
          <p:nvPr/>
        </p:nvPicPr>
        <p:blipFill>
          <a:blip r:embed="rId2"/>
          <a:stretch>
            <a:fillRect/>
          </a:stretch>
        </p:blipFill>
        <p:spPr>
          <a:xfrm>
            <a:off x="7164728" y="5497975"/>
            <a:ext cx="4317357" cy="989970"/>
          </a:xfrm>
          <a:prstGeom prst="rect">
            <a:avLst/>
          </a:prstGeom>
        </p:spPr>
      </p:pic>
    </p:spTree>
    <p:extLst>
      <p:ext uri="{BB962C8B-B14F-4D97-AF65-F5344CB8AC3E}">
        <p14:creationId xmlns:p14="http://schemas.microsoft.com/office/powerpoint/2010/main" val="2124368427"/>
      </p:ext>
    </p:extLst>
  </p:cSld>
  <p:clrMapOvr>
    <a:masterClrMapping/>
  </p:clrMapOvr>
  <mc:AlternateContent xmlns:mc="http://schemas.openxmlformats.org/markup-compatibility/2006" xmlns:p14="http://schemas.microsoft.com/office/powerpoint/2010/main">
    <mc:Choice Requires="p14">
      <p:transition spd="slow" p14:dur="2000" advTm="52448"/>
    </mc:Choice>
    <mc:Fallback xmlns="">
      <p:transition spd="slow" advTm="52448"/>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01CD1-78B6-FD62-69FA-0CF5BF36D146}"/>
              </a:ext>
            </a:extLst>
          </p:cNvPr>
          <p:cNvSpPr>
            <a:spLocks noGrp="1"/>
          </p:cNvSpPr>
          <p:nvPr>
            <p:ph type="title"/>
          </p:nvPr>
        </p:nvSpPr>
        <p:spPr/>
        <p:txBody>
          <a:bodyPr>
            <a:normAutofit/>
          </a:bodyPr>
          <a:lstStyle/>
          <a:p>
            <a:pPr algn="ctr"/>
            <a:r>
              <a:rPr lang="en-GB" sz="3200" u="sng" kern="1200" dirty="0">
                <a:solidFill>
                  <a:schemeClr val="accent2"/>
                </a:solidFill>
                <a:effectLst/>
                <a:latin typeface="Aptos" panose="020B000402020202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Employment Permit Online System</a:t>
            </a:r>
            <a:r>
              <a:rPr lang="en-GB" sz="3200" kern="1200" dirty="0">
                <a:solidFill>
                  <a:schemeClr val="accent2"/>
                </a:solidFill>
                <a:effectLst/>
                <a:latin typeface="Aptos" panose="020B0004020202020204" pitchFamily="34" charset="0"/>
                <a:ea typeface="Times New Roman" panose="02020603050405020304" pitchFamily="18" charset="0"/>
                <a:cs typeface="Times New Roman" panose="02020603050405020304" pitchFamily="18" charset="0"/>
              </a:rPr>
              <a:t> </a:t>
            </a:r>
            <a:br>
              <a:rPr lang="en-IE" sz="3200" kern="100" dirty="0">
                <a:solidFill>
                  <a:schemeClr val="accent2"/>
                </a:solidFill>
                <a:effectLst/>
                <a:latin typeface="Aptos" panose="020B0004020202020204" pitchFamily="34" charset="0"/>
                <a:ea typeface="Aptos" panose="020B0004020202020204" pitchFamily="34" charset="0"/>
                <a:cs typeface="Times New Roman" panose="02020603050405020304" pitchFamily="18" charset="0"/>
              </a:rPr>
            </a:br>
            <a:endParaRPr lang="en-IE" sz="3200" dirty="0">
              <a:solidFill>
                <a:schemeClr val="accent2"/>
              </a:solidFill>
            </a:endParaRPr>
          </a:p>
        </p:txBody>
      </p:sp>
      <p:pic>
        <p:nvPicPr>
          <p:cNvPr id="4" name="Picture 3">
            <a:extLst>
              <a:ext uri="{FF2B5EF4-FFF2-40B4-BE49-F238E27FC236}">
                <a16:creationId xmlns:a16="http://schemas.microsoft.com/office/drawing/2014/main" id="{E644DA44-BCDB-04D1-78DA-40788078C5FA}"/>
              </a:ext>
            </a:extLst>
          </p:cNvPr>
          <p:cNvPicPr>
            <a:picLocks noChangeAspect="1"/>
          </p:cNvPicPr>
          <p:nvPr/>
        </p:nvPicPr>
        <p:blipFill>
          <a:blip r:embed="rId3"/>
          <a:stretch>
            <a:fillRect/>
          </a:stretch>
        </p:blipFill>
        <p:spPr>
          <a:xfrm>
            <a:off x="1200487" y="1350084"/>
            <a:ext cx="9791025" cy="4157832"/>
          </a:xfrm>
          <a:prstGeom prst="rect">
            <a:avLst/>
          </a:prstGeom>
        </p:spPr>
      </p:pic>
      <mc:AlternateContent xmlns:mc="http://schemas.openxmlformats.org/markup-compatibility/2006" xmlns:p14="http://schemas.microsoft.com/office/powerpoint/2010/main">
        <mc:Choice Requires="p14">
          <p:contentPart p14:bwMode="auto" r:id="rId4">
            <p14:nvContentPartPr>
              <p14:cNvPr id="5" name="Ink 4">
                <a:extLst>
                  <a:ext uri="{FF2B5EF4-FFF2-40B4-BE49-F238E27FC236}">
                    <a16:creationId xmlns:a16="http://schemas.microsoft.com/office/drawing/2014/main" id="{9AA26385-59F1-1618-8268-DEA82F185998}"/>
                  </a:ext>
                </a:extLst>
              </p14:cNvPr>
              <p14:cNvContentPartPr/>
              <p14:nvPr/>
            </p14:nvContentPartPr>
            <p14:xfrm>
              <a:off x="4419036" y="2767466"/>
              <a:ext cx="2394720" cy="680760"/>
            </p14:xfrm>
          </p:contentPart>
        </mc:Choice>
        <mc:Fallback xmlns="">
          <p:pic>
            <p:nvPicPr>
              <p:cNvPr id="5" name="Ink 4">
                <a:extLst>
                  <a:ext uri="{FF2B5EF4-FFF2-40B4-BE49-F238E27FC236}">
                    <a16:creationId xmlns:a16="http://schemas.microsoft.com/office/drawing/2014/main" id="{9AA26385-59F1-1618-8268-DEA82F185998}"/>
                  </a:ext>
                </a:extLst>
              </p:cNvPr>
              <p:cNvPicPr/>
              <p:nvPr/>
            </p:nvPicPr>
            <p:blipFill>
              <a:blip r:embed="rId5"/>
              <a:stretch>
                <a:fillRect/>
              </a:stretch>
            </p:blipFill>
            <p:spPr>
              <a:xfrm>
                <a:off x="4412916" y="2761346"/>
                <a:ext cx="2406960" cy="693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6" name="Ink 5">
                <a:extLst>
                  <a:ext uri="{FF2B5EF4-FFF2-40B4-BE49-F238E27FC236}">
                    <a16:creationId xmlns:a16="http://schemas.microsoft.com/office/drawing/2014/main" id="{5E478B39-5374-9098-CFDC-4AE7C77B8371}"/>
                  </a:ext>
                </a:extLst>
              </p14:cNvPr>
              <p14:cNvContentPartPr/>
              <p14:nvPr/>
            </p14:nvContentPartPr>
            <p14:xfrm>
              <a:off x="1272996" y="3445346"/>
              <a:ext cx="2508120" cy="735840"/>
            </p14:xfrm>
          </p:contentPart>
        </mc:Choice>
        <mc:Fallback xmlns="">
          <p:pic>
            <p:nvPicPr>
              <p:cNvPr id="6" name="Ink 5">
                <a:extLst>
                  <a:ext uri="{FF2B5EF4-FFF2-40B4-BE49-F238E27FC236}">
                    <a16:creationId xmlns:a16="http://schemas.microsoft.com/office/drawing/2014/main" id="{5E478B39-5374-9098-CFDC-4AE7C77B8371}"/>
                  </a:ext>
                </a:extLst>
              </p:cNvPr>
              <p:cNvPicPr/>
              <p:nvPr/>
            </p:nvPicPr>
            <p:blipFill>
              <a:blip r:embed="rId7"/>
              <a:stretch>
                <a:fillRect/>
              </a:stretch>
            </p:blipFill>
            <p:spPr>
              <a:xfrm>
                <a:off x="1266876" y="3439226"/>
                <a:ext cx="2520360" cy="748080"/>
              </a:xfrm>
              <a:prstGeom prst="rect">
                <a:avLst/>
              </a:prstGeom>
            </p:spPr>
          </p:pic>
        </mc:Fallback>
      </mc:AlternateContent>
    </p:spTree>
    <p:extLst>
      <p:ext uri="{BB962C8B-B14F-4D97-AF65-F5344CB8AC3E}">
        <p14:creationId xmlns:p14="http://schemas.microsoft.com/office/powerpoint/2010/main" val="29411558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0BA2A-0ED8-FDB1-33F7-7CD3C49FAB12}"/>
              </a:ext>
            </a:extLst>
          </p:cNvPr>
          <p:cNvSpPr>
            <a:spLocks noGrp="1"/>
          </p:cNvSpPr>
          <p:nvPr>
            <p:ph type="title"/>
          </p:nvPr>
        </p:nvSpPr>
        <p:spPr/>
        <p:txBody>
          <a:bodyPr>
            <a:normAutofit/>
          </a:bodyPr>
          <a:lstStyle/>
          <a:p>
            <a:r>
              <a:rPr lang="en-GB" dirty="0">
                <a:solidFill>
                  <a:schemeClr val="accent2"/>
                </a:solidFill>
              </a:rPr>
              <a:t>Who pays for the </a:t>
            </a:r>
            <a:r>
              <a:rPr lang="en-GB" b="1" i="0" dirty="0">
                <a:solidFill>
                  <a:schemeClr val="accent2"/>
                </a:solidFill>
                <a:effectLst/>
                <a:latin typeface="WordVisi_MSFontService"/>
              </a:rPr>
              <a:t>new reactivation employment permit? </a:t>
            </a:r>
            <a:endParaRPr lang="en-IE" dirty="0">
              <a:solidFill>
                <a:schemeClr val="accent2"/>
              </a:solidFill>
            </a:endParaRPr>
          </a:p>
        </p:txBody>
      </p:sp>
      <p:sp>
        <p:nvSpPr>
          <p:cNvPr id="3" name="Content Placeholder 2">
            <a:extLst>
              <a:ext uri="{FF2B5EF4-FFF2-40B4-BE49-F238E27FC236}">
                <a16:creationId xmlns:a16="http://schemas.microsoft.com/office/drawing/2014/main" id="{F0154DB7-6913-59BE-CC6F-BB36134746B7}"/>
              </a:ext>
            </a:extLst>
          </p:cNvPr>
          <p:cNvSpPr>
            <a:spLocks noGrp="1"/>
          </p:cNvSpPr>
          <p:nvPr>
            <p:ph idx="1"/>
          </p:nvPr>
        </p:nvSpPr>
        <p:spPr>
          <a:xfrm>
            <a:off x="677334" y="2160590"/>
            <a:ext cx="8596668" cy="2652570"/>
          </a:xfrm>
        </p:spPr>
        <p:txBody>
          <a:bodyPr/>
          <a:lstStyle/>
          <a:p>
            <a:r>
              <a:rPr lang="en-IE" sz="2000" dirty="0">
                <a:solidFill>
                  <a:srgbClr val="000000"/>
                </a:solidFill>
                <a:highlight>
                  <a:srgbClr val="FFFFFF"/>
                </a:highlight>
                <a:latin typeface="Aptos" panose="020B0004020202020204" pitchFamily="34" charset="0"/>
              </a:rPr>
              <a:t>DETE charges </a:t>
            </a:r>
            <a:r>
              <a:rPr lang="en-GB" sz="2000" b="0" i="0" dirty="0">
                <a:solidFill>
                  <a:srgbClr val="000000"/>
                </a:solidFill>
                <a:effectLst/>
                <a:highlight>
                  <a:srgbClr val="FFFFFF"/>
                </a:highlight>
                <a:latin typeface="Aptos" panose="020B0004020202020204" pitchFamily="34" charset="0"/>
              </a:rPr>
              <a:t>€1,000 for a 2-year permit </a:t>
            </a:r>
          </a:p>
          <a:p>
            <a:endParaRPr lang="en-GB" sz="2000" b="0" i="0" dirty="0">
              <a:solidFill>
                <a:srgbClr val="000000"/>
              </a:solidFill>
              <a:effectLst/>
              <a:highlight>
                <a:srgbClr val="FFFFFF"/>
              </a:highlight>
              <a:latin typeface="Aptos" panose="020B0004020202020204" pitchFamily="34" charset="0"/>
            </a:endParaRPr>
          </a:p>
          <a:p>
            <a:r>
              <a:rPr lang="en-GB" sz="2000" b="0" i="0" dirty="0">
                <a:solidFill>
                  <a:srgbClr val="000000"/>
                </a:solidFill>
                <a:effectLst/>
                <a:highlight>
                  <a:srgbClr val="FFFFFF"/>
                </a:highlight>
                <a:latin typeface="Aptos" panose="020B0004020202020204" pitchFamily="34" charset="0"/>
              </a:rPr>
              <a:t>Permit can be paid for by the applicant (the employee) or by the company employing them (the employer). </a:t>
            </a:r>
            <a:endParaRPr lang="en-GB" altLang="zh-CN" sz="2000" b="0" i="0" dirty="0">
              <a:solidFill>
                <a:srgbClr val="000000"/>
              </a:solidFill>
              <a:effectLst/>
              <a:highlight>
                <a:srgbClr val="FFFFFF"/>
              </a:highlight>
              <a:latin typeface="Aptos" panose="020B0004020202020204" pitchFamily="34" charset="0"/>
            </a:endParaRPr>
          </a:p>
          <a:p>
            <a:pPr fontAlgn="base"/>
            <a:endParaRPr lang="en-IE" dirty="0"/>
          </a:p>
        </p:txBody>
      </p:sp>
      <p:pic>
        <p:nvPicPr>
          <p:cNvPr id="4" name="Picture 5" descr="MRCI_Logo.jpg">
            <a:extLst>
              <a:ext uri="{FF2B5EF4-FFF2-40B4-BE49-F238E27FC236}">
                <a16:creationId xmlns:a16="http://schemas.microsoft.com/office/drawing/2014/main" id="{8BD7497D-7F78-5921-A4A3-4497AC618AC2}"/>
              </a:ext>
            </a:extLst>
          </p:cNvPr>
          <p:cNvPicPr>
            <a:picLocks noChangeAspect="1"/>
          </p:cNvPicPr>
          <p:nvPr/>
        </p:nvPicPr>
        <p:blipFill>
          <a:blip r:embed="rId2"/>
          <a:stretch>
            <a:fillRect/>
          </a:stretch>
        </p:blipFill>
        <p:spPr>
          <a:xfrm>
            <a:off x="6250328" y="5497975"/>
            <a:ext cx="3617153" cy="989970"/>
          </a:xfrm>
          <a:prstGeom prst="rect">
            <a:avLst/>
          </a:prstGeom>
        </p:spPr>
      </p:pic>
    </p:spTree>
    <p:extLst>
      <p:ext uri="{BB962C8B-B14F-4D97-AF65-F5344CB8AC3E}">
        <p14:creationId xmlns:p14="http://schemas.microsoft.com/office/powerpoint/2010/main" val="3985190128"/>
      </p:ext>
    </p:extLst>
  </p:cSld>
  <p:clrMapOvr>
    <a:masterClrMapping/>
  </p:clrMapOvr>
  <mc:AlternateContent xmlns:mc="http://schemas.openxmlformats.org/markup-compatibility/2006" xmlns:p14="http://schemas.microsoft.com/office/powerpoint/2010/main">
    <mc:Choice Requires="p14">
      <p:transition spd="slow" p14:dur="2000" advTm="21615"/>
    </mc:Choice>
    <mc:Fallback xmlns="">
      <p:transition spd="slow" advTm="21615"/>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0BA2A-0ED8-FDB1-33F7-7CD3C49FAB12}"/>
              </a:ext>
            </a:extLst>
          </p:cNvPr>
          <p:cNvSpPr>
            <a:spLocks noGrp="1"/>
          </p:cNvSpPr>
          <p:nvPr>
            <p:ph type="title"/>
          </p:nvPr>
        </p:nvSpPr>
        <p:spPr/>
        <p:txBody>
          <a:bodyPr>
            <a:normAutofit/>
          </a:bodyPr>
          <a:lstStyle/>
          <a:p>
            <a:r>
              <a:rPr lang="en-GB" b="1" i="0">
                <a:solidFill>
                  <a:schemeClr val="accent2"/>
                </a:solidFill>
                <a:effectLst/>
                <a:highlight>
                  <a:srgbClr val="FFFFFF"/>
                </a:highlight>
                <a:latin typeface="Aptos" panose="020B0004020202020204" pitchFamily="34" charset="0"/>
              </a:rPr>
              <a:t>Where can I find more information? </a:t>
            </a:r>
            <a:endParaRPr lang="en-IE" dirty="0">
              <a:solidFill>
                <a:schemeClr val="accent2"/>
              </a:solidFill>
            </a:endParaRPr>
          </a:p>
        </p:txBody>
      </p:sp>
      <p:sp>
        <p:nvSpPr>
          <p:cNvPr id="3" name="Content Placeholder 2">
            <a:extLst>
              <a:ext uri="{FF2B5EF4-FFF2-40B4-BE49-F238E27FC236}">
                <a16:creationId xmlns:a16="http://schemas.microsoft.com/office/drawing/2014/main" id="{F0154DB7-6913-59BE-CC6F-BB36134746B7}"/>
              </a:ext>
            </a:extLst>
          </p:cNvPr>
          <p:cNvSpPr>
            <a:spLocks noGrp="1"/>
          </p:cNvSpPr>
          <p:nvPr>
            <p:ph idx="1"/>
          </p:nvPr>
        </p:nvSpPr>
        <p:spPr>
          <a:xfrm>
            <a:off x="677334" y="2160590"/>
            <a:ext cx="8596668" cy="3355956"/>
          </a:xfrm>
        </p:spPr>
        <p:txBody>
          <a:bodyPr/>
          <a:lstStyle/>
          <a:p>
            <a:pPr fontAlgn="base"/>
            <a:r>
              <a:rPr lang="en-GB" b="0" i="0">
                <a:solidFill>
                  <a:srgbClr val="000000"/>
                </a:solidFill>
                <a:effectLst/>
                <a:highlight>
                  <a:srgbClr val="FFFFFF"/>
                </a:highlight>
                <a:latin typeface="Aptos" panose="020B0004020202020204" pitchFamily="34" charset="0"/>
              </a:rPr>
              <a:t>You can find more details about the REP scheme at the following government websites: </a:t>
            </a:r>
          </a:p>
          <a:p>
            <a:pPr marL="0" indent="0" algn="l" rtl="0" fontAlgn="base">
              <a:buNone/>
            </a:pPr>
            <a:endParaRPr lang="en-GB" sz="2400" b="0" i="0">
              <a:solidFill>
                <a:srgbClr val="000000"/>
              </a:solidFill>
              <a:effectLst/>
              <a:highlight>
                <a:srgbClr val="FFFFFF"/>
              </a:highlight>
              <a:latin typeface="Segoe UI" panose="020B0502040204020203" pitchFamily="34" charset="0"/>
            </a:endParaRPr>
          </a:p>
          <a:p>
            <a:pPr fontAlgn="base">
              <a:buFont typeface="Wingdings" panose="05000000000000000000" pitchFamily="2" charset="2"/>
              <a:buChar char="Ø"/>
            </a:pPr>
            <a:r>
              <a:rPr lang="en-GB" sz="2400" b="0" i="0" u="sng" strike="noStrike">
                <a:solidFill>
                  <a:srgbClr val="0000FF"/>
                </a:solidFill>
                <a:effectLst/>
                <a:highlight>
                  <a:srgbClr val="FFFFFF"/>
                </a:highlight>
                <a:latin typeface="Aptos" panose="020B0004020202020204" pitchFamily="34" charset="0"/>
                <a:hlinkClick r:id="rId2"/>
              </a:rPr>
              <a:t>Department of Enterprise, Trade and Employment – REP scheme page</a:t>
            </a:r>
            <a:r>
              <a:rPr lang="en-GB" sz="2400" b="0" i="0">
                <a:solidFill>
                  <a:srgbClr val="000000"/>
                </a:solidFill>
                <a:effectLst/>
                <a:highlight>
                  <a:srgbClr val="FFFFFF"/>
                </a:highlight>
                <a:latin typeface="WordVisiCarriageReturn_MSFontService"/>
              </a:rPr>
              <a:t> </a:t>
            </a:r>
            <a:br>
              <a:rPr lang="en-GB" sz="2400" b="0" i="0">
                <a:solidFill>
                  <a:srgbClr val="000000"/>
                </a:solidFill>
                <a:effectLst/>
                <a:highlight>
                  <a:srgbClr val="FFFFFF"/>
                </a:highlight>
                <a:latin typeface="WordVisiCarriageReturn_MSFontService"/>
              </a:rPr>
            </a:br>
            <a:r>
              <a:rPr lang="en-GB" sz="2400" b="0" i="0">
                <a:solidFill>
                  <a:srgbClr val="000000"/>
                </a:solidFill>
                <a:effectLst/>
                <a:highlight>
                  <a:srgbClr val="FFFFFF"/>
                </a:highlight>
                <a:latin typeface="Aptos" panose="020B0004020202020204" pitchFamily="34" charset="0"/>
              </a:rPr>
              <a:t> </a:t>
            </a:r>
          </a:p>
          <a:p>
            <a:pPr algn="l" rtl="0" fontAlgn="base">
              <a:buFont typeface="Wingdings" panose="05000000000000000000" pitchFamily="2" charset="2"/>
              <a:buChar char="Ø"/>
            </a:pPr>
            <a:r>
              <a:rPr lang="en-GB" sz="2400" b="0" i="0" u="sng" strike="noStrike">
                <a:solidFill>
                  <a:srgbClr val="0000FF"/>
                </a:solidFill>
                <a:effectLst/>
                <a:highlight>
                  <a:srgbClr val="FFFFFF"/>
                </a:highlight>
                <a:latin typeface="Aptos" panose="020B0004020202020204" pitchFamily="34" charset="0"/>
                <a:hlinkClick r:id="rId3"/>
              </a:rPr>
              <a:t>Immigration Service Delivery (Dept. of Justice)  – REP scheme page</a:t>
            </a:r>
            <a:r>
              <a:rPr lang="en-GB" sz="2400" b="0" i="0">
                <a:solidFill>
                  <a:srgbClr val="000000"/>
                </a:solidFill>
                <a:effectLst/>
                <a:highlight>
                  <a:srgbClr val="FFFFFF"/>
                </a:highlight>
                <a:latin typeface="Aptos" panose="020B0004020202020204" pitchFamily="34" charset="0"/>
              </a:rPr>
              <a:t> </a:t>
            </a:r>
            <a:endParaRPr lang="en-IE" dirty="0"/>
          </a:p>
        </p:txBody>
      </p:sp>
      <p:pic>
        <p:nvPicPr>
          <p:cNvPr id="4" name="Picture 5" descr="MRCI_Logo.jpg">
            <a:extLst>
              <a:ext uri="{FF2B5EF4-FFF2-40B4-BE49-F238E27FC236}">
                <a16:creationId xmlns:a16="http://schemas.microsoft.com/office/drawing/2014/main" id="{8BD7497D-7F78-5921-A4A3-4497AC618AC2}"/>
              </a:ext>
            </a:extLst>
          </p:cNvPr>
          <p:cNvPicPr>
            <a:picLocks noChangeAspect="1"/>
          </p:cNvPicPr>
          <p:nvPr/>
        </p:nvPicPr>
        <p:blipFill>
          <a:blip r:embed="rId4"/>
          <a:stretch>
            <a:fillRect/>
          </a:stretch>
        </p:blipFill>
        <p:spPr>
          <a:xfrm>
            <a:off x="6250328" y="5497975"/>
            <a:ext cx="3617153" cy="989970"/>
          </a:xfrm>
          <a:prstGeom prst="rect">
            <a:avLst/>
          </a:prstGeom>
        </p:spPr>
      </p:pic>
    </p:spTree>
    <p:extLst>
      <p:ext uri="{BB962C8B-B14F-4D97-AF65-F5344CB8AC3E}">
        <p14:creationId xmlns:p14="http://schemas.microsoft.com/office/powerpoint/2010/main" val="1840680619"/>
      </p:ext>
    </p:extLst>
  </p:cSld>
  <p:clrMapOvr>
    <a:masterClrMapping/>
  </p:clrMapOvr>
  <mc:AlternateContent xmlns:mc="http://schemas.openxmlformats.org/markup-compatibility/2006" xmlns:p14="http://schemas.microsoft.com/office/powerpoint/2010/main">
    <mc:Choice Requires="p14">
      <p:transition spd="slow" p14:dur="2000" advTm="21615"/>
    </mc:Choice>
    <mc:Fallback xmlns="">
      <p:transition spd="slow" advTm="21615"/>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0BA2A-0ED8-FDB1-33F7-7CD3C49FAB12}"/>
              </a:ext>
            </a:extLst>
          </p:cNvPr>
          <p:cNvSpPr>
            <a:spLocks noGrp="1"/>
          </p:cNvSpPr>
          <p:nvPr>
            <p:ph type="title"/>
          </p:nvPr>
        </p:nvSpPr>
        <p:spPr/>
        <p:txBody>
          <a:bodyPr>
            <a:normAutofit/>
          </a:bodyPr>
          <a:lstStyle/>
          <a:p>
            <a:r>
              <a:rPr lang="en-GB" b="1" i="0" dirty="0">
                <a:solidFill>
                  <a:schemeClr val="accent2"/>
                </a:solidFill>
                <a:effectLst/>
                <a:highlight>
                  <a:srgbClr val="FFFFFF"/>
                </a:highlight>
                <a:latin typeface="Aptos" panose="020B0004020202020204" pitchFamily="34" charset="0"/>
              </a:rPr>
              <a:t>Do you have </a:t>
            </a:r>
            <a:r>
              <a:rPr lang="en-GB" b="1" dirty="0">
                <a:solidFill>
                  <a:schemeClr val="accent2"/>
                </a:solidFill>
                <a:highlight>
                  <a:srgbClr val="FFFFFF"/>
                </a:highlight>
                <a:latin typeface="Aptos" panose="020B0004020202020204" pitchFamily="34" charset="0"/>
              </a:rPr>
              <a:t>any other tips that will help? </a:t>
            </a:r>
            <a:r>
              <a:rPr lang="en-GB" b="1" dirty="0">
                <a:solidFill>
                  <a:srgbClr val="000000"/>
                </a:solidFill>
                <a:highlight>
                  <a:srgbClr val="FFFFFF"/>
                </a:highlight>
                <a:latin typeface="Aptos" panose="020B0004020202020204" pitchFamily="34" charset="0"/>
              </a:rPr>
              <a:t> </a:t>
            </a:r>
            <a:endParaRPr lang="en-IE" dirty="0">
              <a:solidFill>
                <a:schemeClr val="accent2"/>
              </a:solidFill>
            </a:endParaRPr>
          </a:p>
        </p:txBody>
      </p:sp>
      <p:sp>
        <p:nvSpPr>
          <p:cNvPr id="3" name="Content Placeholder 2">
            <a:extLst>
              <a:ext uri="{FF2B5EF4-FFF2-40B4-BE49-F238E27FC236}">
                <a16:creationId xmlns:a16="http://schemas.microsoft.com/office/drawing/2014/main" id="{F0154DB7-6913-59BE-CC6F-BB36134746B7}"/>
              </a:ext>
            </a:extLst>
          </p:cNvPr>
          <p:cNvSpPr>
            <a:spLocks noGrp="1"/>
          </p:cNvSpPr>
          <p:nvPr>
            <p:ph idx="1"/>
          </p:nvPr>
        </p:nvSpPr>
        <p:spPr>
          <a:xfrm>
            <a:off x="677334" y="2160590"/>
            <a:ext cx="8596668" cy="2652570"/>
          </a:xfrm>
        </p:spPr>
        <p:txBody>
          <a:bodyPr/>
          <a:lstStyle/>
          <a:p>
            <a:pPr fontAlgn="base"/>
            <a:r>
              <a:rPr lang="en-GB" sz="2000" dirty="0">
                <a:solidFill>
                  <a:srgbClr val="000000"/>
                </a:solidFill>
                <a:highlight>
                  <a:srgbClr val="FFFFFF"/>
                </a:highlight>
                <a:latin typeface="Aptos" panose="020B0004020202020204" pitchFamily="34" charset="0"/>
              </a:rPr>
              <a:t>New employers who are willing to support your employment permit</a:t>
            </a:r>
          </a:p>
          <a:p>
            <a:pPr algn="l" rtl="0" fontAlgn="base"/>
            <a:endParaRPr lang="en-GB" sz="2000" b="0" i="0" dirty="0">
              <a:solidFill>
                <a:srgbClr val="000000"/>
              </a:solidFill>
              <a:effectLst/>
              <a:highlight>
                <a:srgbClr val="FFFFFF"/>
              </a:highlight>
              <a:latin typeface="Segoe UI" panose="020B0502040204020203" pitchFamily="34" charset="0"/>
            </a:endParaRPr>
          </a:p>
          <a:p>
            <a:pPr fontAlgn="base"/>
            <a:r>
              <a:rPr lang="en-GB" sz="2000" b="0" i="0" dirty="0">
                <a:solidFill>
                  <a:srgbClr val="000000"/>
                </a:solidFill>
                <a:effectLst/>
                <a:highlight>
                  <a:srgbClr val="FFFFFF"/>
                </a:highlight>
                <a:latin typeface="Aptos" panose="020B0004020202020204" pitchFamily="34" charset="0"/>
              </a:rPr>
              <a:t>The best thing is to share the </a:t>
            </a:r>
            <a:r>
              <a:rPr lang="en-GB" sz="2000" dirty="0">
                <a:solidFill>
                  <a:srgbClr val="000000"/>
                </a:solidFill>
                <a:highlight>
                  <a:srgbClr val="FFFFFF"/>
                </a:highlight>
                <a:latin typeface="Aptos" panose="020B0004020202020204" pitchFamily="34" charset="0"/>
              </a:rPr>
              <a:t>DETE and ISD links</a:t>
            </a:r>
            <a:r>
              <a:rPr lang="en-GB" sz="2000" b="0" i="0" dirty="0">
                <a:solidFill>
                  <a:srgbClr val="000000"/>
                </a:solidFill>
                <a:effectLst/>
                <a:highlight>
                  <a:srgbClr val="FFFFFF"/>
                </a:highlight>
                <a:latin typeface="Aptos" panose="020B0004020202020204" pitchFamily="34" charset="0"/>
              </a:rPr>
              <a:t> above or this page with a new prospective employer</a:t>
            </a:r>
            <a:endParaRPr lang="en-GB" sz="2000" b="0" i="0" dirty="0">
              <a:solidFill>
                <a:srgbClr val="000000"/>
              </a:solidFill>
              <a:effectLst/>
              <a:highlight>
                <a:srgbClr val="FFFFFF"/>
              </a:highlight>
              <a:latin typeface="Segoe UI" panose="020B0502040204020203" pitchFamily="34" charset="0"/>
            </a:endParaRPr>
          </a:p>
          <a:p>
            <a:pPr fontAlgn="base"/>
            <a:endParaRPr lang="en-IE" dirty="0"/>
          </a:p>
        </p:txBody>
      </p:sp>
      <p:pic>
        <p:nvPicPr>
          <p:cNvPr id="4" name="Picture 5" descr="MRCI_Logo.jpg">
            <a:extLst>
              <a:ext uri="{FF2B5EF4-FFF2-40B4-BE49-F238E27FC236}">
                <a16:creationId xmlns:a16="http://schemas.microsoft.com/office/drawing/2014/main" id="{8BD7497D-7F78-5921-A4A3-4497AC618AC2}"/>
              </a:ext>
            </a:extLst>
          </p:cNvPr>
          <p:cNvPicPr>
            <a:picLocks noChangeAspect="1"/>
          </p:cNvPicPr>
          <p:nvPr/>
        </p:nvPicPr>
        <p:blipFill>
          <a:blip r:embed="rId2"/>
          <a:stretch>
            <a:fillRect/>
          </a:stretch>
        </p:blipFill>
        <p:spPr>
          <a:xfrm>
            <a:off x="6250328" y="5497975"/>
            <a:ext cx="3617153" cy="989970"/>
          </a:xfrm>
          <a:prstGeom prst="rect">
            <a:avLst/>
          </a:prstGeom>
        </p:spPr>
      </p:pic>
    </p:spTree>
    <p:extLst>
      <p:ext uri="{BB962C8B-B14F-4D97-AF65-F5344CB8AC3E}">
        <p14:creationId xmlns:p14="http://schemas.microsoft.com/office/powerpoint/2010/main" val="3718875567"/>
      </p:ext>
    </p:extLst>
  </p:cSld>
  <p:clrMapOvr>
    <a:masterClrMapping/>
  </p:clrMapOvr>
  <mc:AlternateContent xmlns:mc="http://schemas.openxmlformats.org/markup-compatibility/2006" xmlns:p14="http://schemas.microsoft.com/office/powerpoint/2010/main">
    <mc:Choice Requires="p14">
      <p:transition spd="slow" p14:dur="2000" advTm="21615"/>
    </mc:Choice>
    <mc:Fallback xmlns="">
      <p:transition spd="slow" advTm="21615"/>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71144"/>
          </a:xfrm>
        </p:spPr>
        <p:txBody>
          <a:bodyPr>
            <a:normAutofit fontScale="90000"/>
          </a:bodyPr>
          <a:lstStyle/>
          <a:p>
            <a:r>
              <a:rPr lang="en-GB" altLang="zh-CN" dirty="0">
                <a:effectLst/>
                <a:latin typeface="Aptos" panose="020B0004020202020204" pitchFamily="34" charset="0"/>
                <a:ea typeface="Segoe UI Web (West European)"/>
              </a:rPr>
              <a:t>Employment Permit </a:t>
            </a:r>
            <a:r>
              <a:rPr lang="en-GB" altLang="zh-CN" dirty="0">
                <a:latin typeface="Aptos" panose="020B0004020202020204" pitchFamily="34" charset="0"/>
                <a:ea typeface="Segoe UI Web (West European)"/>
              </a:rPr>
              <a:t>Act</a:t>
            </a:r>
            <a:r>
              <a:rPr lang="en-GB" altLang="zh-CN" dirty="0">
                <a:effectLst/>
                <a:latin typeface="Aptos" panose="020B0004020202020204" pitchFamily="34" charset="0"/>
                <a:ea typeface="Segoe UI Web (West European)"/>
              </a:rPr>
              <a:t> 2024</a:t>
            </a:r>
            <a:br>
              <a:rPr lang="zh-CN" altLang="zh-CN" dirty="0">
                <a:effectLst/>
                <a:ea typeface="Segoe UI Web (West European)"/>
              </a:rPr>
            </a:br>
            <a:endParaRPr lang="en-GB" dirty="0"/>
          </a:p>
        </p:txBody>
      </p:sp>
      <p:sp>
        <p:nvSpPr>
          <p:cNvPr id="3" name="Content Placeholder 2"/>
          <p:cNvSpPr>
            <a:spLocks noGrp="1"/>
          </p:cNvSpPr>
          <p:nvPr>
            <p:ph idx="1"/>
          </p:nvPr>
        </p:nvSpPr>
        <p:spPr>
          <a:xfrm>
            <a:off x="677334" y="1554482"/>
            <a:ext cx="8596668" cy="3821386"/>
          </a:xfrm>
        </p:spPr>
        <p:txBody>
          <a:bodyPr vert="horz" lIns="91440" tIns="45720" rIns="91440" bIns="45720" rtlCol="0" anchor="t">
            <a:normAutofit fontScale="25000" lnSpcReduction="20000"/>
          </a:bodyPr>
          <a:lstStyle/>
          <a:p>
            <a:endParaRPr lang="en-GB" dirty="0">
              <a:latin typeface="Aptos" panose="020B0004020202020204" pitchFamily="34" charset="0"/>
              <a:cs typeface="Calibri"/>
            </a:endParaRPr>
          </a:p>
          <a:p>
            <a:pPr>
              <a:buFont typeface="Arial" charset="2"/>
              <a:buChar char="•"/>
            </a:pPr>
            <a:r>
              <a:rPr lang="en-IE" sz="6200" dirty="0">
                <a:solidFill>
                  <a:srgbClr val="222222"/>
                </a:solidFill>
                <a:latin typeface="Aptos" panose="020B0004020202020204" pitchFamily="34" charset="0"/>
                <a:cs typeface="Calibri"/>
              </a:rPr>
              <a:t>Signed into law by President Higgins on 25 June2024</a:t>
            </a:r>
          </a:p>
          <a:p>
            <a:pPr marL="0" indent="0">
              <a:buNone/>
            </a:pPr>
            <a:endParaRPr lang="en-US" sz="5000" dirty="0">
              <a:latin typeface="Aptos" panose="020B0004020202020204" pitchFamily="34" charset="0"/>
              <a:cs typeface="Calibri"/>
            </a:endParaRPr>
          </a:p>
          <a:p>
            <a:pPr>
              <a:buFont typeface="Arial" panose="020B0604020202020204" pitchFamily="34" charset="0"/>
              <a:buChar char="•"/>
            </a:pPr>
            <a:r>
              <a:rPr lang="en-GB" sz="6200" b="0" i="0" dirty="0">
                <a:solidFill>
                  <a:srgbClr val="4D5156"/>
                </a:solidFill>
                <a:effectLst/>
                <a:highlight>
                  <a:srgbClr val="FFFFFF"/>
                </a:highlight>
                <a:latin typeface="Aptos" panose="020B0004020202020204" pitchFamily="34" charset="0"/>
              </a:rPr>
              <a:t>Among other measures, the new legislation will grant workers on employment permits the freedom to change employer after a period of nine months has elapsed</a:t>
            </a:r>
            <a:r>
              <a:rPr lang="en-US" sz="6200" dirty="0">
                <a:latin typeface="Aptos" panose="020B0004020202020204" pitchFamily="34" charset="0"/>
                <a:cs typeface="Calibri"/>
              </a:rPr>
              <a:t> or the hours that you work are being significantly changed</a:t>
            </a:r>
            <a:r>
              <a:rPr lang="en-GB" sz="6200" dirty="0">
                <a:latin typeface="Aptos" panose="020B0004020202020204" pitchFamily="34" charset="0"/>
                <a:ea typeface="华文新魏"/>
                <a:cs typeface="Calibri"/>
              </a:rPr>
              <a:t>.</a:t>
            </a:r>
          </a:p>
          <a:p>
            <a:pPr>
              <a:buFont typeface="Arial" panose="020B0604020202020204" pitchFamily="34" charset="0"/>
              <a:buChar char="•"/>
            </a:pPr>
            <a:endParaRPr lang="en-GB" sz="6200" dirty="0">
              <a:latin typeface="Aptos" panose="020B0004020202020204" pitchFamily="34" charset="0"/>
              <a:ea typeface="华文新魏"/>
              <a:cs typeface="Calibri"/>
            </a:endParaRPr>
          </a:p>
          <a:p>
            <a:pPr>
              <a:buFont typeface="Arial" panose="020B0604020202020204" pitchFamily="34" charset="0"/>
              <a:buChar char="•"/>
            </a:pPr>
            <a:r>
              <a:rPr lang="en-GB" sz="6200" dirty="0">
                <a:latin typeface="Aptos" panose="020B0004020202020204" pitchFamily="34" charset="0"/>
                <a:ea typeface="华文新魏"/>
                <a:cs typeface="Calibri"/>
              </a:rPr>
              <a:t>Implementation –TBA</a:t>
            </a:r>
          </a:p>
          <a:p>
            <a:pPr>
              <a:buFont typeface="Arial" panose="020B0604020202020204" pitchFamily="34" charset="0"/>
              <a:buChar char="•"/>
            </a:pPr>
            <a:endParaRPr lang="en-GB" sz="6200" dirty="0">
              <a:latin typeface="Aptos" panose="020B0004020202020204" pitchFamily="34" charset="0"/>
              <a:ea typeface="华文新魏"/>
              <a:cs typeface="Calibri"/>
            </a:endParaRPr>
          </a:p>
          <a:p>
            <a:pPr>
              <a:buFont typeface="Arial" panose="020B0604020202020204" pitchFamily="34" charset="0"/>
              <a:buChar char="•"/>
            </a:pPr>
            <a:r>
              <a:rPr lang="en-GB" sz="6200" dirty="0">
                <a:latin typeface="Aptos" panose="020B0004020202020204" pitchFamily="34" charset="0"/>
                <a:ea typeface="华文新魏"/>
                <a:cs typeface="Calibri"/>
              </a:rPr>
              <a:t>MRCI urge Minister  Emer Higgins to quickly put in place the new procedures necessary to enable people to change employer</a:t>
            </a:r>
          </a:p>
          <a:p>
            <a:pPr marL="0" indent="0">
              <a:buNone/>
            </a:pPr>
            <a:r>
              <a:rPr lang="en-US" sz="6200" dirty="0">
                <a:latin typeface="Aptos" panose="020B0004020202020204" pitchFamily="34" charset="0"/>
                <a:cs typeface="Calibri"/>
              </a:rPr>
              <a:t> </a:t>
            </a:r>
            <a:endParaRPr lang="zh-CN" altLang="en-US" sz="6200" dirty="0">
              <a:latin typeface="Aptos" panose="020B0004020202020204" pitchFamily="34" charset="0"/>
              <a:ea typeface="华文新魏"/>
              <a:cs typeface="Calibri" panose="020F0502020204030204" pitchFamily="34" charset="0"/>
            </a:endParaRPr>
          </a:p>
        </p:txBody>
      </p:sp>
      <p:pic>
        <p:nvPicPr>
          <p:cNvPr id="4" name="Picture 5" descr="MRCI_Logo.jpg">
            <a:extLst>
              <a:ext uri="{FF2B5EF4-FFF2-40B4-BE49-F238E27FC236}">
                <a16:creationId xmlns:a16="http://schemas.microsoft.com/office/drawing/2014/main" id="{0B75A660-6D6F-CDE4-1567-09DDAAEBACBC}"/>
              </a:ext>
            </a:extLst>
          </p:cNvPr>
          <p:cNvPicPr>
            <a:picLocks noChangeAspect="1"/>
          </p:cNvPicPr>
          <p:nvPr/>
        </p:nvPicPr>
        <p:blipFill>
          <a:blip r:embed="rId2"/>
          <a:stretch>
            <a:fillRect/>
          </a:stretch>
        </p:blipFill>
        <p:spPr>
          <a:xfrm>
            <a:off x="6250328" y="5497975"/>
            <a:ext cx="3617153" cy="989970"/>
          </a:xfrm>
          <a:prstGeom prst="rect">
            <a:avLst/>
          </a:prstGeom>
        </p:spPr>
      </p:pic>
    </p:spTree>
    <p:extLst>
      <p:ext uri="{BB962C8B-B14F-4D97-AF65-F5344CB8AC3E}">
        <p14:creationId xmlns:p14="http://schemas.microsoft.com/office/powerpoint/2010/main" val="817132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F49ED-7DB7-1F30-E531-8D705C00160C}"/>
              </a:ext>
            </a:extLst>
          </p:cNvPr>
          <p:cNvSpPr>
            <a:spLocks noGrp="1"/>
          </p:cNvSpPr>
          <p:nvPr>
            <p:ph type="title"/>
          </p:nvPr>
        </p:nvSpPr>
        <p:spPr>
          <a:xfrm>
            <a:off x="213508" y="609600"/>
            <a:ext cx="9955015" cy="1320800"/>
          </a:xfrm>
        </p:spPr>
        <p:txBody>
          <a:bodyPr>
            <a:normAutofit/>
          </a:bodyPr>
          <a:lstStyle/>
          <a:p>
            <a:br>
              <a:rPr lang="en-US" dirty="0">
                <a:ea typeface="+mj-lt"/>
                <a:cs typeface="+mj-lt"/>
              </a:rPr>
            </a:br>
            <a:r>
              <a:rPr lang="en" b="1" dirty="0">
                <a:latin typeface="Aptos" panose="020B0004020202020204" pitchFamily="34" charset="0"/>
                <a:cs typeface="Arial"/>
              </a:rPr>
              <a:t>Migrant Rights Centre Ireland </a:t>
            </a:r>
            <a:r>
              <a:rPr lang="en" altLang="zh-TW" b="1" dirty="0">
                <a:latin typeface="Arial"/>
                <a:ea typeface="微軟正黑體"/>
                <a:cs typeface="Arial"/>
              </a:rPr>
              <a:t> </a:t>
            </a:r>
            <a:endParaRPr lang="en-US" b="1" dirty="0">
              <a:latin typeface="Arial"/>
              <a:ea typeface="方正姚体"/>
              <a:cs typeface="Arial"/>
            </a:endParaRPr>
          </a:p>
          <a:p>
            <a:endParaRPr lang="en-US" dirty="0"/>
          </a:p>
        </p:txBody>
      </p:sp>
      <p:sp>
        <p:nvSpPr>
          <p:cNvPr id="3" name="Content Placeholder 2">
            <a:extLst>
              <a:ext uri="{FF2B5EF4-FFF2-40B4-BE49-F238E27FC236}">
                <a16:creationId xmlns:a16="http://schemas.microsoft.com/office/drawing/2014/main" id="{F0DD4DF3-1590-7C73-E9DD-68939DD61399}"/>
              </a:ext>
            </a:extLst>
          </p:cNvPr>
          <p:cNvSpPr>
            <a:spLocks noGrp="1"/>
          </p:cNvSpPr>
          <p:nvPr>
            <p:ph idx="1"/>
          </p:nvPr>
        </p:nvSpPr>
        <p:spPr>
          <a:xfrm>
            <a:off x="677334" y="2160589"/>
            <a:ext cx="9082581" cy="4245207"/>
          </a:xfrm>
        </p:spPr>
        <p:txBody>
          <a:bodyPr vert="horz" lIns="91440" tIns="45720" rIns="91440" bIns="45720" rtlCol="0" anchor="t">
            <a:normAutofit/>
          </a:bodyPr>
          <a:lstStyle/>
          <a:p>
            <a:pPr>
              <a:spcBef>
                <a:spcPts val="0"/>
              </a:spcBef>
            </a:pPr>
            <a:r>
              <a:rPr lang="en-GB" dirty="0">
                <a:latin typeface="Aptos" panose="020B0004020202020204" pitchFamily="34" charset="0"/>
                <a:cs typeface="Arial"/>
              </a:rPr>
              <a:t>MRCI is a national organisation working to advance the rights of migrant workers and their families at risk of exploitation, social exclusion and discrimination</a:t>
            </a:r>
            <a:r>
              <a:rPr lang="en-GB" dirty="0">
                <a:latin typeface="Aptos" panose="020B0004020202020204" pitchFamily="34" charset="0"/>
                <a:ea typeface="+mn-lt"/>
                <a:cs typeface="+mn-lt"/>
              </a:rPr>
              <a:t>. </a:t>
            </a:r>
          </a:p>
          <a:p>
            <a:pPr>
              <a:spcBef>
                <a:spcPts val="0"/>
              </a:spcBef>
            </a:pPr>
            <a:endParaRPr lang="en-GB" dirty="0">
              <a:latin typeface="Aptos" panose="020B0004020202020204" pitchFamily="34" charset="0"/>
              <a:ea typeface="+mn-lt"/>
              <a:cs typeface="+mn-lt"/>
            </a:endParaRPr>
          </a:p>
          <a:p>
            <a:pPr>
              <a:spcBef>
                <a:spcPts val="0"/>
              </a:spcBef>
            </a:pPr>
            <a:r>
              <a:rPr lang="en-GB" dirty="0">
                <a:solidFill>
                  <a:schemeClr val="tx1"/>
                </a:solidFill>
                <a:latin typeface="Aptos" panose="020B0004020202020204" pitchFamily="34" charset="0"/>
                <a:cs typeface="Arial"/>
              </a:rPr>
              <a:t>MRCI handle up to 3,500 cases a year through our national Drop-In Centre, which is a </a:t>
            </a:r>
            <a:r>
              <a:rPr lang="en-GB" b="1" dirty="0">
                <a:solidFill>
                  <a:schemeClr val="tx1"/>
                </a:solidFill>
                <a:latin typeface="Aptos" panose="020B0004020202020204" pitchFamily="34" charset="0"/>
                <a:cs typeface="Arial"/>
              </a:rPr>
              <a:t>free and confidential service</a:t>
            </a:r>
            <a:r>
              <a:rPr lang="en-GB" dirty="0">
                <a:solidFill>
                  <a:schemeClr val="tx1"/>
                </a:solidFill>
                <a:latin typeface="Aptos" panose="020B0004020202020204" pitchFamily="34" charset="0"/>
                <a:cs typeface="Arial"/>
              </a:rPr>
              <a:t>. We provide information, support, and advocacy on a wide variety of issues, including immigration rights and employment rights, via face-to-face, telephone, email and ongoing public awareness campaigns.</a:t>
            </a:r>
          </a:p>
          <a:p>
            <a:pPr>
              <a:spcBef>
                <a:spcPts val="0"/>
              </a:spcBef>
            </a:pPr>
            <a:br>
              <a:rPr lang="zh-TW" altLang="en-US" dirty="0">
                <a:solidFill>
                  <a:schemeClr val="tx1"/>
                </a:solidFill>
                <a:latin typeface="Aptos" panose="020B0004020202020204" pitchFamily="34" charset="0"/>
                <a:ea typeface="+mn-lt"/>
                <a:cs typeface="+mn-lt"/>
              </a:rPr>
            </a:br>
            <a:r>
              <a:rPr lang="en-US" altLang="zh-TW" dirty="0">
                <a:solidFill>
                  <a:schemeClr val="tx1"/>
                </a:solidFill>
                <a:latin typeface="Aptos" panose="020B0004020202020204" pitchFamily="34" charset="0"/>
                <a:ea typeface="+mn-lt"/>
                <a:cs typeface="+mn-lt"/>
              </a:rPr>
              <a:t>MRCI</a:t>
            </a:r>
            <a:r>
              <a:rPr lang="zh-TW" altLang="en-US" dirty="0">
                <a:solidFill>
                  <a:schemeClr val="tx1"/>
                </a:solidFill>
                <a:latin typeface="Aptos" panose="020B0004020202020204" pitchFamily="34" charset="0"/>
                <a:ea typeface="+mn-lt"/>
                <a:cs typeface="+mn-lt"/>
              </a:rPr>
              <a:t> </a:t>
            </a:r>
            <a:r>
              <a:rPr lang="en-US" altLang="zh-TW" dirty="0">
                <a:solidFill>
                  <a:schemeClr val="tx1"/>
                </a:solidFill>
                <a:latin typeface="Aptos" panose="020B0004020202020204" pitchFamily="34" charset="0"/>
                <a:ea typeface="+mn-lt"/>
                <a:cs typeface="+mn-lt"/>
              </a:rPr>
              <a:t>has</a:t>
            </a:r>
            <a:r>
              <a:rPr lang="zh-TW" altLang="en-US" dirty="0">
                <a:solidFill>
                  <a:schemeClr val="tx1"/>
                </a:solidFill>
                <a:latin typeface="Aptos" panose="020B0004020202020204" pitchFamily="34" charset="0"/>
                <a:ea typeface="+mn-lt"/>
                <a:cs typeface="+mn-lt"/>
              </a:rPr>
              <a:t> </a:t>
            </a:r>
            <a:r>
              <a:rPr lang="en-US" altLang="zh-TW" dirty="0">
                <a:solidFill>
                  <a:schemeClr val="tx1"/>
                </a:solidFill>
                <a:latin typeface="Aptos" panose="020B0004020202020204" pitchFamily="34" charset="0"/>
                <a:ea typeface="+mn-lt"/>
                <a:cs typeface="+mn-lt"/>
              </a:rPr>
              <a:t>been</a:t>
            </a:r>
            <a:r>
              <a:rPr lang="zh-TW" altLang="en-US" dirty="0">
                <a:solidFill>
                  <a:schemeClr val="tx1"/>
                </a:solidFill>
                <a:latin typeface="Aptos" panose="020B0004020202020204" pitchFamily="34" charset="0"/>
                <a:ea typeface="+mn-lt"/>
                <a:cs typeface="+mn-lt"/>
              </a:rPr>
              <a:t> </a:t>
            </a:r>
            <a:r>
              <a:rPr lang="en-US" altLang="zh-TW" dirty="0">
                <a:solidFill>
                  <a:schemeClr val="tx1"/>
                </a:solidFill>
                <a:latin typeface="Aptos" panose="020B0004020202020204" pitchFamily="34" charset="0"/>
                <a:ea typeface="+mn-lt"/>
                <a:cs typeface="+mn-lt"/>
              </a:rPr>
              <a:t>taking</a:t>
            </a:r>
            <a:r>
              <a:rPr lang="zh-TW" altLang="en-US" dirty="0">
                <a:solidFill>
                  <a:schemeClr val="tx1"/>
                </a:solidFill>
                <a:latin typeface="Aptos" panose="020B0004020202020204" pitchFamily="34" charset="0"/>
                <a:ea typeface="+mn-lt"/>
                <a:cs typeface="+mn-lt"/>
              </a:rPr>
              <a:t> </a:t>
            </a:r>
            <a:r>
              <a:rPr lang="en-US" altLang="zh-TW" dirty="0">
                <a:solidFill>
                  <a:schemeClr val="tx1"/>
                </a:solidFill>
                <a:latin typeface="Aptos" panose="020B0004020202020204" pitchFamily="34" charset="0"/>
                <a:ea typeface="+mn-lt"/>
                <a:cs typeface="+mn-lt"/>
              </a:rPr>
              <a:t>a</a:t>
            </a:r>
            <a:r>
              <a:rPr lang="zh-TW" altLang="en-US" dirty="0">
                <a:solidFill>
                  <a:schemeClr val="tx1"/>
                </a:solidFill>
                <a:latin typeface="Aptos" panose="020B0004020202020204" pitchFamily="34" charset="0"/>
                <a:ea typeface="+mn-lt"/>
                <a:cs typeface="+mn-lt"/>
              </a:rPr>
              <a:t> </a:t>
            </a:r>
            <a:r>
              <a:rPr lang="en-US" altLang="zh-TW" dirty="0">
                <a:solidFill>
                  <a:schemeClr val="tx1"/>
                </a:solidFill>
                <a:latin typeface="Aptos" panose="020B0004020202020204" pitchFamily="34" charset="0"/>
                <a:ea typeface="+mn-lt"/>
                <a:cs typeface="+mn-lt"/>
              </a:rPr>
              <a:t>stand</a:t>
            </a:r>
            <a:r>
              <a:rPr lang="zh-TW" altLang="en-US" dirty="0">
                <a:solidFill>
                  <a:schemeClr val="tx1"/>
                </a:solidFill>
                <a:latin typeface="Aptos" panose="020B0004020202020204" pitchFamily="34" charset="0"/>
                <a:ea typeface="+mn-lt"/>
                <a:cs typeface="+mn-lt"/>
              </a:rPr>
              <a:t> </a:t>
            </a:r>
            <a:r>
              <a:rPr lang="en-US" altLang="zh-TW" dirty="0">
                <a:solidFill>
                  <a:schemeClr val="tx1"/>
                </a:solidFill>
                <a:latin typeface="Aptos" panose="020B0004020202020204" pitchFamily="34" charset="0"/>
                <a:ea typeface="+mn-lt"/>
                <a:cs typeface="+mn-lt"/>
              </a:rPr>
              <a:t>with</a:t>
            </a:r>
            <a:r>
              <a:rPr lang="zh-TW" altLang="en-US" dirty="0">
                <a:solidFill>
                  <a:schemeClr val="tx1"/>
                </a:solidFill>
                <a:latin typeface="Aptos" panose="020B0004020202020204" pitchFamily="34" charset="0"/>
                <a:ea typeface="+mn-lt"/>
                <a:cs typeface="+mn-lt"/>
              </a:rPr>
              <a:t> </a:t>
            </a:r>
            <a:r>
              <a:rPr lang="en-US" altLang="zh-TW" dirty="0">
                <a:solidFill>
                  <a:schemeClr val="tx1"/>
                </a:solidFill>
                <a:latin typeface="Aptos" panose="020B0004020202020204" pitchFamily="34" charset="0"/>
                <a:ea typeface="+mn-lt"/>
                <a:cs typeface="+mn-lt"/>
              </a:rPr>
              <a:t>migrants</a:t>
            </a:r>
            <a:r>
              <a:rPr lang="zh-TW" altLang="en-US" dirty="0">
                <a:solidFill>
                  <a:schemeClr val="tx1"/>
                </a:solidFill>
                <a:latin typeface="Aptos" panose="020B0004020202020204" pitchFamily="34" charset="0"/>
                <a:ea typeface="+mn-lt"/>
                <a:cs typeface="+mn-lt"/>
              </a:rPr>
              <a:t> </a:t>
            </a:r>
            <a:r>
              <a:rPr lang="en-US" altLang="zh-TW" dirty="0">
                <a:solidFill>
                  <a:schemeClr val="tx1"/>
                </a:solidFill>
                <a:latin typeface="Aptos" panose="020B0004020202020204" pitchFamily="34" charset="0"/>
                <a:ea typeface="+mn-lt"/>
                <a:cs typeface="+mn-lt"/>
              </a:rPr>
              <a:t>to</a:t>
            </a:r>
            <a:r>
              <a:rPr lang="zh-TW" altLang="en-US" dirty="0">
                <a:solidFill>
                  <a:schemeClr val="tx1"/>
                </a:solidFill>
                <a:latin typeface="Aptos" panose="020B0004020202020204" pitchFamily="34" charset="0"/>
                <a:ea typeface="+mn-lt"/>
                <a:cs typeface="+mn-lt"/>
              </a:rPr>
              <a:t> </a:t>
            </a:r>
            <a:r>
              <a:rPr lang="en-US" altLang="zh-TW" dirty="0">
                <a:solidFill>
                  <a:schemeClr val="tx1"/>
                </a:solidFill>
                <a:latin typeface="Aptos" panose="020B0004020202020204" pitchFamily="34" charset="0"/>
                <a:ea typeface="+mn-lt"/>
                <a:cs typeface="+mn-lt"/>
              </a:rPr>
              <a:t>tackle</a:t>
            </a:r>
            <a:r>
              <a:rPr lang="zh-TW" altLang="en-US" dirty="0">
                <a:solidFill>
                  <a:schemeClr val="tx1"/>
                </a:solidFill>
                <a:latin typeface="Aptos" panose="020B0004020202020204" pitchFamily="34" charset="0"/>
                <a:ea typeface="+mn-lt"/>
                <a:cs typeface="+mn-lt"/>
              </a:rPr>
              <a:t> </a:t>
            </a:r>
            <a:r>
              <a:rPr lang="en-US" altLang="zh-TW" dirty="0">
                <a:solidFill>
                  <a:schemeClr val="tx1"/>
                </a:solidFill>
                <a:latin typeface="Aptos" panose="020B0004020202020204" pitchFamily="34" charset="0"/>
                <a:ea typeface="+mn-lt"/>
                <a:cs typeface="+mn-lt"/>
              </a:rPr>
              <a:t>the</a:t>
            </a:r>
            <a:r>
              <a:rPr lang="zh-TW" altLang="en-US" dirty="0">
                <a:solidFill>
                  <a:schemeClr val="tx1"/>
                </a:solidFill>
                <a:latin typeface="Aptos" panose="020B0004020202020204" pitchFamily="34" charset="0"/>
                <a:ea typeface="+mn-lt"/>
                <a:cs typeface="+mn-lt"/>
              </a:rPr>
              <a:t> </a:t>
            </a:r>
            <a:r>
              <a:rPr lang="en-US" altLang="zh-TW" dirty="0">
                <a:solidFill>
                  <a:schemeClr val="tx1"/>
                </a:solidFill>
                <a:latin typeface="Aptos" panose="020B0004020202020204" pitchFamily="34" charset="0"/>
                <a:ea typeface="+mn-lt"/>
                <a:cs typeface="+mn-lt"/>
              </a:rPr>
              <a:t>root</a:t>
            </a:r>
            <a:r>
              <a:rPr lang="zh-TW" altLang="en-US" dirty="0">
                <a:solidFill>
                  <a:schemeClr val="tx1"/>
                </a:solidFill>
                <a:latin typeface="Aptos" panose="020B0004020202020204" pitchFamily="34" charset="0"/>
                <a:ea typeface="+mn-lt"/>
                <a:cs typeface="+mn-lt"/>
              </a:rPr>
              <a:t> </a:t>
            </a:r>
            <a:r>
              <a:rPr lang="en-US" altLang="zh-TW" dirty="0">
                <a:solidFill>
                  <a:schemeClr val="tx1"/>
                </a:solidFill>
                <a:latin typeface="Aptos" panose="020B0004020202020204" pitchFamily="34" charset="0"/>
                <a:ea typeface="+mn-lt"/>
                <a:cs typeface="+mn-lt"/>
              </a:rPr>
              <a:t>causes</a:t>
            </a:r>
            <a:r>
              <a:rPr lang="zh-TW" altLang="en-US" dirty="0">
                <a:solidFill>
                  <a:schemeClr val="tx1"/>
                </a:solidFill>
                <a:latin typeface="Aptos" panose="020B0004020202020204" pitchFamily="34" charset="0"/>
                <a:ea typeface="+mn-lt"/>
                <a:cs typeface="+mn-lt"/>
              </a:rPr>
              <a:t> </a:t>
            </a:r>
            <a:r>
              <a:rPr lang="en-US" altLang="zh-TW" dirty="0">
                <a:solidFill>
                  <a:schemeClr val="tx1"/>
                </a:solidFill>
                <a:latin typeface="Aptos" panose="020B0004020202020204" pitchFamily="34" charset="0"/>
                <a:ea typeface="+mn-lt"/>
                <a:cs typeface="+mn-lt"/>
              </a:rPr>
              <a:t>of</a:t>
            </a:r>
            <a:r>
              <a:rPr lang="zh-TW" altLang="en-US" dirty="0">
                <a:solidFill>
                  <a:schemeClr val="tx1"/>
                </a:solidFill>
                <a:latin typeface="Aptos" panose="020B0004020202020204" pitchFamily="34" charset="0"/>
                <a:ea typeface="+mn-lt"/>
                <a:cs typeface="+mn-lt"/>
              </a:rPr>
              <a:t> </a:t>
            </a:r>
            <a:r>
              <a:rPr lang="en-US" altLang="zh-TW" dirty="0">
                <a:solidFill>
                  <a:schemeClr val="tx1"/>
                </a:solidFill>
                <a:latin typeface="Aptos" panose="020B0004020202020204" pitchFamily="34" charset="0"/>
                <a:ea typeface="+mn-lt"/>
                <a:cs typeface="+mn-lt"/>
              </a:rPr>
              <a:t>inequality</a:t>
            </a:r>
            <a:r>
              <a:rPr lang="zh-TW" altLang="en-US" dirty="0">
                <a:solidFill>
                  <a:schemeClr val="tx1"/>
                </a:solidFill>
                <a:latin typeface="Aptos" panose="020B0004020202020204" pitchFamily="34" charset="0"/>
                <a:ea typeface="+mn-lt"/>
                <a:cs typeface="+mn-lt"/>
              </a:rPr>
              <a:t> </a:t>
            </a:r>
            <a:r>
              <a:rPr lang="en-US" altLang="zh-TW" dirty="0">
                <a:solidFill>
                  <a:schemeClr val="tx1"/>
                </a:solidFill>
                <a:latin typeface="Aptos" panose="020B0004020202020204" pitchFamily="34" charset="0"/>
                <a:ea typeface="+mn-lt"/>
                <a:cs typeface="+mn-lt"/>
              </a:rPr>
              <a:t>since</a:t>
            </a:r>
            <a:r>
              <a:rPr lang="zh-TW" altLang="en-US" dirty="0">
                <a:solidFill>
                  <a:schemeClr val="tx1"/>
                </a:solidFill>
                <a:latin typeface="Aptos" panose="020B0004020202020204" pitchFamily="34" charset="0"/>
                <a:ea typeface="+mn-lt"/>
                <a:cs typeface="+mn-lt"/>
              </a:rPr>
              <a:t> </a:t>
            </a:r>
            <a:r>
              <a:rPr lang="en-US" altLang="zh-TW" dirty="0">
                <a:solidFill>
                  <a:schemeClr val="tx1"/>
                </a:solidFill>
                <a:latin typeface="Aptos" panose="020B0004020202020204" pitchFamily="34" charset="0"/>
                <a:ea typeface="+mn-lt"/>
                <a:cs typeface="+mn-lt"/>
              </a:rPr>
              <a:t>2001.</a:t>
            </a:r>
          </a:p>
          <a:p>
            <a:pPr>
              <a:spcBef>
                <a:spcPts val="0"/>
              </a:spcBef>
            </a:pPr>
            <a:endParaRPr lang="en-US" dirty="0">
              <a:solidFill>
                <a:schemeClr val="tx1"/>
              </a:solidFill>
              <a:ea typeface="+mn-lt"/>
              <a:cs typeface="+mn-lt"/>
            </a:endParaRPr>
          </a:p>
          <a:p>
            <a:pPr>
              <a:spcBef>
                <a:spcPts val="0"/>
              </a:spcBef>
            </a:pPr>
            <a:endParaRPr lang="en-US" dirty="0">
              <a:solidFill>
                <a:schemeClr val="tx1"/>
              </a:solidFill>
            </a:endParaRPr>
          </a:p>
        </p:txBody>
      </p:sp>
      <p:pic>
        <p:nvPicPr>
          <p:cNvPr id="4" name="Picture 5" descr="MRCI_Logo.jpg">
            <a:extLst>
              <a:ext uri="{FF2B5EF4-FFF2-40B4-BE49-F238E27FC236}">
                <a16:creationId xmlns:a16="http://schemas.microsoft.com/office/drawing/2014/main" id="{2A4A08AF-27AF-E8B8-52F1-F27393F75B4C}"/>
              </a:ext>
            </a:extLst>
          </p:cNvPr>
          <p:cNvPicPr>
            <a:picLocks noChangeAspect="1"/>
          </p:cNvPicPr>
          <p:nvPr/>
        </p:nvPicPr>
        <p:blipFill>
          <a:blip r:embed="rId2"/>
          <a:stretch>
            <a:fillRect/>
          </a:stretch>
        </p:blipFill>
        <p:spPr>
          <a:xfrm>
            <a:off x="5810491" y="5497975"/>
            <a:ext cx="4358031" cy="989970"/>
          </a:xfrm>
          <a:prstGeom prst="rect">
            <a:avLst/>
          </a:prstGeom>
        </p:spPr>
      </p:pic>
    </p:spTree>
    <p:extLst>
      <p:ext uri="{BB962C8B-B14F-4D97-AF65-F5344CB8AC3E}">
        <p14:creationId xmlns:p14="http://schemas.microsoft.com/office/powerpoint/2010/main" val="32732803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3CAC1-430B-3D78-D8DB-37FA4112CEBE}"/>
              </a:ext>
            </a:extLst>
          </p:cNvPr>
          <p:cNvSpPr>
            <a:spLocks noGrp="1"/>
          </p:cNvSpPr>
          <p:nvPr>
            <p:ph type="title"/>
          </p:nvPr>
        </p:nvSpPr>
        <p:spPr/>
        <p:txBody>
          <a:bodyPr/>
          <a:lstStyle/>
          <a:p>
            <a:r>
              <a:rPr lang="en-GB" dirty="0"/>
              <a:t>More questions?</a:t>
            </a:r>
            <a:r>
              <a:rPr lang="zh-CN" altLang="en-US" dirty="0">
                <a:effectLst/>
                <a:highlight>
                  <a:srgbClr val="FDFDFD"/>
                </a:highlight>
                <a:latin typeface="Microsoft Yahei" panose="020B0503020204020204" pitchFamily="34" charset="-122"/>
                <a:ea typeface="Microsoft Yahei" panose="020B0503020204020204" pitchFamily="34" charset="-122"/>
              </a:rPr>
              <a:t> </a:t>
            </a:r>
            <a:endParaRPr lang="en-IE" dirty="0"/>
          </a:p>
        </p:txBody>
      </p:sp>
      <p:sp>
        <p:nvSpPr>
          <p:cNvPr id="3" name="Content Placeholder 2">
            <a:extLst>
              <a:ext uri="{FF2B5EF4-FFF2-40B4-BE49-F238E27FC236}">
                <a16:creationId xmlns:a16="http://schemas.microsoft.com/office/drawing/2014/main" id="{76DB5AB2-B44A-67BF-5AF4-17A6EB3FA531}"/>
              </a:ext>
            </a:extLst>
          </p:cNvPr>
          <p:cNvSpPr>
            <a:spLocks noGrp="1"/>
          </p:cNvSpPr>
          <p:nvPr>
            <p:ph idx="1"/>
          </p:nvPr>
        </p:nvSpPr>
        <p:spPr>
          <a:xfrm>
            <a:off x="677334" y="2160590"/>
            <a:ext cx="8596668" cy="3406834"/>
          </a:xfrm>
        </p:spPr>
        <p:txBody>
          <a:bodyPr>
            <a:normAutofit/>
          </a:bodyPr>
          <a:lstStyle/>
          <a:p>
            <a:r>
              <a:rPr lang="en-GB" dirty="0"/>
              <a:t>You can contact the two Departments involved:</a:t>
            </a:r>
          </a:p>
          <a:p>
            <a:pPr>
              <a:buFont typeface="Wingdings" panose="05000000000000000000" pitchFamily="2" charset="2"/>
              <a:buChar char="Ø"/>
            </a:pPr>
            <a:r>
              <a:rPr lang="en-GB" sz="2400" dirty="0"/>
              <a:t>Department of Enterprise, Trade, and Employment-REP Scheme Page</a:t>
            </a:r>
            <a:r>
              <a:rPr lang="zh-CN" altLang="en-US" sz="2400" dirty="0"/>
              <a:t>　</a:t>
            </a:r>
            <a:endParaRPr lang="en-GB" altLang="zh-CN" sz="2400" dirty="0"/>
          </a:p>
          <a:p>
            <a:pPr>
              <a:buFont typeface="Wingdings" panose="05000000000000000000" pitchFamily="2" charset="2"/>
              <a:buChar char="Ø"/>
            </a:pPr>
            <a:r>
              <a:rPr lang="en-GB" sz="2400" dirty="0"/>
              <a:t>Immigration Service Delivery ( Department of Justice) – REP Scheme page</a:t>
            </a:r>
            <a:r>
              <a:rPr lang="zh-CN" altLang="en-US" sz="2400" dirty="0"/>
              <a:t>　</a:t>
            </a:r>
            <a:endParaRPr lang="en-IE" altLang="zh-CN" sz="2400" dirty="0">
              <a:solidFill>
                <a:srgbClr val="000000"/>
              </a:solidFill>
              <a:highlight>
                <a:srgbClr val="FFFFFF"/>
              </a:highlight>
              <a:latin typeface="Aptos" panose="020B0004020202020204" pitchFamily="34" charset="0"/>
            </a:endParaRPr>
          </a:p>
          <a:p>
            <a:pPr>
              <a:buFont typeface="Wingdings" panose="05000000000000000000" pitchFamily="2" charset="2"/>
              <a:buChar char="Ø"/>
            </a:pPr>
            <a:endParaRPr lang="en-GB" dirty="0"/>
          </a:p>
          <a:p>
            <a:pPr>
              <a:buFont typeface="Wingdings" panose="05000000000000000000" pitchFamily="2" charset="2"/>
              <a:buChar char="Ø"/>
            </a:pPr>
            <a:r>
              <a:rPr lang="en-GB" b="0" i="0" dirty="0">
                <a:solidFill>
                  <a:srgbClr val="000000"/>
                </a:solidFill>
                <a:effectLst/>
                <a:highlight>
                  <a:srgbClr val="FFFFFF"/>
                </a:highlight>
                <a:latin typeface="Aptos" panose="020B0004020202020204" pitchFamily="34" charset="0"/>
              </a:rPr>
              <a:t>You can also send further queries to</a:t>
            </a:r>
            <a:r>
              <a:rPr lang="en-GB" dirty="0">
                <a:solidFill>
                  <a:srgbClr val="000000"/>
                </a:solidFill>
                <a:highlight>
                  <a:srgbClr val="FFFFFF"/>
                </a:highlight>
                <a:latin typeface="Aptos" panose="020B0004020202020204" pitchFamily="34" charset="0"/>
              </a:rPr>
              <a:t> MRCI  website contact page</a:t>
            </a:r>
            <a:r>
              <a:rPr lang="en-IE" dirty="0">
                <a:effectLst/>
                <a:latin typeface="Aptos" panose="020B0004020202020204" pitchFamily="34" charset="0"/>
                <a:ea typeface="Times New Roman" panose="02020603050405020304" pitchFamily="18" charset="0"/>
                <a:cs typeface="Segoe UI" panose="020B0502040204020203" pitchFamily="34" charset="0"/>
              </a:rPr>
              <a:t> </a:t>
            </a:r>
          </a:p>
          <a:p>
            <a:pPr marL="0" indent="0">
              <a:buNone/>
            </a:pPr>
            <a:r>
              <a:rPr lang="zh-CN" altLang="en-US" dirty="0"/>
              <a:t>       </a:t>
            </a:r>
            <a:r>
              <a:rPr lang="en-US" altLang="zh-CN" dirty="0"/>
              <a:t>contact-us.</a:t>
            </a:r>
            <a:endParaRPr lang="en-IE" dirty="0"/>
          </a:p>
        </p:txBody>
      </p:sp>
      <p:pic>
        <p:nvPicPr>
          <p:cNvPr id="4" name="Picture 5" descr="MRCI_Logo.jpg">
            <a:extLst>
              <a:ext uri="{FF2B5EF4-FFF2-40B4-BE49-F238E27FC236}">
                <a16:creationId xmlns:a16="http://schemas.microsoft.com/office/drawing/2014/main" id="{ECE0B68B-D378-4EBF-8CB5-48B0E19773F2}"/>
              </a:ext>
            </a:extLst>
          </p:cNvPr>
          <p:cNvPicPr>
            <a:picLocks noChangeAspect="1"/>
          </p:cNvPicPr>
          <p:nvPr/>
        </p:nvPicPr>
        <p:blipFill>
          <a:blip r:embed="rId2"/>
          <a:stretch>
            <a:fillRect/>
          </a:stretch>
        </p:blipFill>
        <p:spPr>
          <a:xfrm>
            <a:off x="6250328" y="5497975"/>
            <a:ext cx="3617153" cy="989970"/>
          </a:xfrm>
          <a:prstGeom prst="rect">
            <a:avLst/>
          </a:prstGeom>
        </p:spPr>
      </p:pic>
    </p:spTree>
    <p:extLst>
      <p:ext uri="{BB962C8B-B14F-4D97-AF65-F5344CB8AC3E}">
        <p14:creationId xmlns:p14="http://schemas.microsoft.com/office/powerpoint/2010/main" val="637990755"/>
      </p:ext>
    </p:extLst>
  </p:cSld>
  <p:clrMapOvr>
    <a:masterClrMapping/>
  </p:clrMapOvr>
  <mc:AlternateContent xmlns:mc="http://schemas.openxmlformats.org/markup-compatibility/2006" xmlns:p14="http://schemas.microsoft.com/office/powerpoint/2010/main">
    <mc:Choice Requires="p14">
      <p:transition spd="slow" p14:dur="2000" advTm="30245"/>
    </mc:Choice>
    <mc:Fallback xmlns="">
      <p:transition spd="slow" advTm="30245"/>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0D0E0-FC0E-489B-A347-4AF325DA8144}"/>
              </a:ext>
            </a:extLst>
          </p:cNvPr>
          <p:cNvSpPr>
            <a:spLocks noGrp="1"/>
          </p:cNvSpPr>
          <p:nvPr>
            <p:ph type="title"/>
          </p:nvPr>
        </p:nvSpPr>
        <p:spPr/>
        <p:txBody>
          <a:bodyPr/>
          <a:lstStyle/>
          <a:p>
            <a:r>
              <a:rPr lang="en-GB" dirty="0"/>
              <a:t>Employment permits checklists </a:t>
            </a:r>
            <a:br>
              <a:rPr lang="en-GB" dirty="0"/>
            </a:br>
            <a:endParaRPr lang="en-IE" dirty="0"/>
          </a:p>
        </p:txBody>
      </p:sp>
      <p:sp>
        <p:nvSpPr>
          <p:cNvPr id="3" name="Content Placeholder 2">
            <a:extLst>
              <a:ext uri="{FF2B5EF4-FFF2-40B4-BE49-F238E27FC236}">
                <a16:creationId xmlns:a16="http://schemas.microsoft.com/office/drawing/2014/main" id="{4754D567-3F56-87D5-FD1A-D01060B53D19}"/>
              </a:ext>
            </a:extLst>
          </p:cNvPr>
          <p:cNvSpPr>
            <a:spLocks noGrp="1"/>
          </p:cNvSpPr>
          <p:nvPr>
            <p:ph idx="1"/>
          </p:nvPr>
        </p:nvSpPr>
        <p:spPr>
          <a:xfrm>
            <a:off x="677333" y="2160589"/>
            <a:ext cx="9185123" cy="3880773"/>
          </a:xfrm>
        </p:spPr>
        <p:txBody>
          <a:bodyPr vert="horz" lIns="91440" tIns="45720" rIns="91440" bIns="45720" rtlCol="0" anchor="t">
            <a:normAutofit/>
          </a:bodyPr>
          <a:lstStyle/>
          <a:p>
            <a:r>
              <a:rPr lang="en-IE" sz="2400" u="sng" dirty="0">
                <a:solidFill>
                  <a:srgbClr val="0563C1"/>
                </a:solidFill>
                <a:effectLst/>
                <a:latin typeface="Calibri"/>
                <a:ea typeface="Calibri" panose="020F0502020204030204" pitchFamily="34" charset="0"/>
                <a:cs typeface="Times New Roman"/>
                <a:hlinkClick r:id="rId2"/>
              </a:rPr>
              <a:t>DETE Reactivation Employment Permit</a:t>
            </a:r>
            <a:r>
              <a:rPr lang="en-IE" sz="2400" u="sng" dirty="0">
                <a:solidFill>
                  <a:srgbClr val="0563C1"/>
                </a:solidFill>
                <a:effectLst/>
                <a:latin typeface="Calibri"/>
                <a:ea typeface="Calibri" panose="020F0502020204030204" pitchFamily="34" charset="0"/>
                <a:cs typeface="Times New Roman"/>
              </a:rPr>
              <a:t>  </a:t>
            </a:r>
          </a:p>
          <a:p>
            <a:r>
              <a:rPr lang="en-IE" sz="2400" u="sng" dirty="0">
                <a:solidFill>
                  <a:srgbClr val="0563C1"/>
                </a:solidFill>
                <a:effectLst/>
                <a:latin typeface="Calibri"/>
                <a:ea typeface="Calibri" panose="020F0502020204030204" pitchFamily="34" charset="0"/>
                <a:cs typeface="Times New Roman"/>
                <a:hlinkClick r:id="rId3"/>
              </a:rPr>
              <a:t>Reactivation Scheme</a:t>
            </a:r>
            <a:r>
              <a:rPr lang="en-IE" sz="2400" u="sng" dirty="0">
                <a:solidFill>
                  <a:srgbClr val="0563C1"/>
                </a:solidFill>
                <a:effectLst/>
                <a:latin typeface="Calibri"/>
                <a:ea typeface="Calibri" panose="020F0502020204030204" pitchFamily="34" charset="0"/>
                <a:cs typeface="Times New Roman"/>
              </a:rPr>
              <a:t> </a:t>
            </a:r>
            <a:r>
              <a:rPr lang="en-IE" sz="2400" dirty="0">
                <a:effectLst/>
                <a:latin typeface="Calibri"/>
                <a:ea typeface="Calibri" panose="020F0502020204030204" pitchFamily="34" charset="0"/>
                <a:cs typeface="Times New Roman"/>
              </a:rPr>
              <a:t>Temporary permission</a:t>
            </a:r>
            <a:endParaRPr lang="en-GB" altLang="zh-CN" sz="2400" dirty="0">
              <a:latin typeface="Calibri"/>
              <a:ea typeface="华文新魏"/>
              <a:cs typeface="Calibri"/>
            </a:endParaRPr>
          </a:p>
          <a:p>
            <a:r>
              <a:rPr lang="en-GB" sz="2400" dirty="0">
                <a:ea typeface="+mn-lt"/>
                <a:cs typeface="+mn-lt"/>
                <a:hlinkClick r:id="rId4"/>
              </a:rPr>
              <a:t>User Guide </a:t>
            </a:r>
            <a:r>
              <a:rPr lang="en-GB" sz="2400" dirty="0">
                <a:ea typeface="+mn-lt"/>
                <a:cs typeface="+mn-lt"/>
              </a:rPr>
              <a:t> for Employment permit application </a:t>
            </a:r>
            <a:endParaRPr lang="en-IE" sz="2400" dirty="0">
              <a:latin typeface="Calibri" panose="020F0502020204030204" pitchFamily="34" charset="0"/>
              <a:cs typeface="Calibri" panose="020F0502020204030204" pitchFamily="34" charset="0"/>
            </a:endParaRPr>
          </a:p>
          <a:p>
            <a:r>
              <a:rPr lang="en-GB" sz="2400" b="0" i="0" dirty="0">
                <a:solidFill>
                  <a:srgbClr val="404040"/>
                </a:solidFill>
                <a:effectLst/>
                <a:latin typeface="Calibri"/>
                <a:cs typeface="Calibri"/>
              </a:rPr>
              <a:t>You can check the status of your application using the </a:t>
            </a:r>
            <a:r>
              <a:rPr lang="en-GB" sz="2400" b="0" i="0" u="sng" dirty="0">
                <a:solidFill>
                  <a:srgbClr val="005B9E"/>
                </a:solidFill>
                <a:effectLst/>
                <a:latin typeface="Calibri"/>
                <a:cs typeface="Calibri"/>
                <a:hlinkClick r:id="rId5"/>
              </a:rPr>
              <a:t>online status enquiry facility</a:t>
            </a:r>
            <a:r>
              <a:rPr lang="en-GB" sz="2400" b="0" i="0" dirty="0">
                <a:solidFill>
                  <a:srgbClr val="404040"/>
                </a:solidFill>
                <a:effectLst/>
                <a:latin typeface="Calibri"/>
                <a:cs typeface="Calibri"/>
              </a:rPr>
              <a:t>.</a:t>
            </a:r>
            <a:r>
              <a:rPr lang="zh-CN" altLang="en-US" sz="2400" b="0" i="0" dirty="0">
                <a:solidFill>
                  <a:srgbClr val="404040"/>
                </a:solidFill>
                <a:effectLst/>
                <a:latin typeface="Calibri"/>
                <a:ea typeface="华文新魏"/>
                <a:cs typeface="Calibri"/>
              </a:rPr>
              <a:t> </a:t>
            </a:r>
            <a:endParaRPr lang="en-GB" altLang="zh-CN" sz="2400" b="0" i="0" dirty="0">
              <a:solidFill>
                <a:srgbClr val="404040"/>
              </a:solidFill>
              <a:effectLst/>
              <a:latin typeface="Calibri"/>
              <a:ea typeface="华文新魏"/>
              <a:cs typeface="Calibri"/>
            </a:endParaRPr>
          </a:p>
          <a:p>
            <a:r>
              <a:rPr lang="en-GB" sz="2400" b="0" i="0" dirty="0">
                <a:solidFill>
                  <a:srgbClr val="404040"/>
                </a:solidFill>
                <a:effectLst/>
                <a:latin typeface="Calibri"/>
                <a:cs typeface="Calibri"/>
              </a:rPr>
              <a:t>The </a:t>
            </a:r>
            <a:r>
              <a:rPr lang="en-GB" sz="2400" b="0" i="0" u="sng" dirty="0">
                <a:solidFill>
                  <a:srgbClr val="005B9E"/>
                </a:solidFill>
                <a:effectLst/>
                <a:latin typeface="Calibri"/>
                <a:cs typeface="Calibri"/>
                <a:hlinkClick r:id="rId6"/>
              </a:rPr>
              <a:t>application processing times</a:t>
            </a:r>
            <a:r>
              <a:rPr lang="en-GB" sz="2400" b="0" i="0" dirty="0">
                <a:solidFill>
                  <a:srgbClr val="404040"/>
                </a:solidFill>
                <a:effectLst/>
                <a:latin typeface="Calibri"/>
                <a:cs typeface="Calibri"/>
              </a:rPr>
              <a:t> are on the Department of Enterprise, Trade and Employment’s website.</a:t>
            </a:r>
            <a:endParaRPr lang="en-IE" sz="2400" dirty="0">
              <a:latin typeface="Calibri" panose="020F0502020204030204" pitchFamily="34" charset="0"/>
              <a:cs typeface="Calibri" panose="020F0502020204030204" pitchFamily="34" charset="0"/>
            </a:endParaRPr>
          </a:p>
          <a:p>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E" dirty="0"/>
          </a:p>
        </p:txBody>
      </p:sp>
    </p:spTree>
    <p:extLst>
      <p:ext uri="{BB962C8B-B14F-4D97-AF65-F5344CB8AC3E}">
        <p14:creationId xmlns:p14="http://schemas.microsoft.com/office/powerpoint/2010/main" val="30664482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EA0F7-B600-4DBB-8907-CD6A0F6A780A}"/>
              </a:ext>
            </a:extLst>
          </p:cNvPr>
          <p:cNvSpPr>
            <a:spLocks noGrp="1"/>
          </p:cNvSpPr>
          <p:nvPr>
            <p:ph type="title"/>
          </p:nvPr>
        </p:nvSpPr>
        <p:spPr/>
        <p:txBody>
          <a:bodyPr anchor="t">
            <a:normAutofit/>
          </a:bodyPr>
          <a:lstStyle/>
          <a:p>
            <a:r>
              <a:rPr lang="en-GB" b="1" dirty="0">
                <a:latin typeface="Arial"/>
                <a:cs typeface="Arial"/>
              </a:rPr>
              <a:t>Drop in Centre</a:t>
            </a:r>
          </a:p>
        </p:txBody>
      </p:sp>
      <p:sp>
        <p:nvSpPr>
          <p:cNvPr id="3" name="Content Placeholder 2">
            <a:extLst>
              <a:ext uri="{FF2B5EF4-FFF2-40B4-BE49-F238E27FC236}">
                <a16:creationId xmlns:a16="http://schemas.microsoft.com/office/drawing/2014/main" id="{1DB27987-16A7-4001-958C-A89FC027491E}"/>
              </a:ext>
            </a:extLst>
          </p:cNvPr>
          <p:cNvSpPr>
            <a:spLocks noGrp="1"/>
          </p:cNvSpPr>
          <p:nvPr>
            <p:ph idx="1"/>
          </p:nvPr>
        </p:nvSpPr>
        <p:spPr>
          <a:xfrm>
            <a:off x="448734" y="1557867"/>
            <a:ext cx="8297334" cy="4483495"/>
          </a:xfrm>
        </p:spPr>
        <p:txBody>
          <a:bodyPr vert="horz" lIns="91440" tIns="45720" rIns="91440" bIns="45720" rtlCol="0" anchor="t">
            <a:normAutofit/>
          </a:bodyPr>
          <a:lstStyle/>
          <a:p>
            <a:pPr marL="0" indent="0">
              <a:buNone/>
            </a:pPr>
            <a:endParaRPr lang="en-GB" sz="1500" dirty="0"/>
          </a:p>
          <a:p>
            <a:pPr marL="0" indent="0">
              <a:buNone/>
            </a:pPr>
            <a:endParaRPr lang="en-GB" sz="1500" dirty="0"/>
          </a:p>
          <a:p>
            <a:endParaRPr lang="en-GB" sz="1500" dirty="0"/>
          </a:p>
        </p:txBody>
      </p:sp>
      <p:pic>
        <p:nvPicPr>
          <p:cNvPr id="4" name="Picture 5" descr="Graphical user interface, text, website&#10;&#10;Description automatically generated">
            <a:extLst>
              <a:ext uri="{FF2B5EF4-FFF2-40B4-BE49-F238E27FC236}">
                <a16:creationId xmlns:a16="http://schemas.microsoft.com/office/drawing/2014/main" id="{B49E10C2-1DB5-918F-BAD2-ED9A81E1B85D}"/>
              </a:ext>
            </a:extLst>
          </p:cNvPr>
          <p:cNvPicPr>
            <a:picLocks noChangeAspect="1"/>
          </p:cNvPicPr>
          <p:nvPr/>
        </p:nvPicPr>
        <p:blipFill>
          <a:blip r:embed="rId2"/>
          <a:stretch>
            <a:fillRect/>
          </a:stretch>
        </p:blipFill>
        <p:spPr>
          <a:xfrm>
            <a:off x="4599140" y="1312832"/>
            <a:ext cx="4741653" cy="5077843"/>
          </a:xfrm>
          <a:prstGeom prst="rect">
            <a:avLst/>
          </a:prstGeom>
        </p:spPr>
      </p:pic>
      <p:sp>
        <p:nvSpPr>
          <p:cNvPr id="7" name="TextBox 6">
            <a:extLst>
              <a:ext uri="{FF2B5EF4-FFF2-40B4-BE49-F238E27FC236}">
                <a16:creationId xmlns:a16="http://schemas.microsoft.com/office/drawing/2014/main" id="{C5E69CF1-2818-3510-F115-1E2299EE5D9A}"/>
              </a:ext>
            </a:extLst>
          </p:cNvPr>
          <p:cNvSpPr txBox="1"/>
          <p:nvPr/>
        </p:nvSpPr>
        <p:spPr>
          <a:xfrm>
            <a:off x="744125" y="1934097"/>
            <a:ext cx="3954048" cy="258532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GB" dirty="0">
              <a:latin typeface="Arial"/>
              <a:cs typeface="Arial"/>
            </a:endParaRPr>
          </a:p>
          <a:p>
            <a:endParaRPr lang="en-GB" dirty="0">
              <a:latin typeface="Arial"/>
              <a:cs typeface="Arial"/>
            </a:endParaRPr>
          </a:p>
          <a:p>
            <a:r>
              <a:rPr lang="en-GB" dirty="0">
                <a:latin typeface="Arial"/>
                <a:cs typeface="Arial"/>
              </a:rPr>
              <a:t>Our Centre is currently running on an appointment basis. </a:t>
            </a:r>
          </a:p>
          <a:p>
            <a:endParaRPr lang="en-GB" dirty="0">
              <a:latin typeface="Arial"/>
              <a:cs typeface="Arial"/>
            </a:endParaRPr>
          </a:p>
          <a:p>
            <a:r>
              <a:rPr lang="en-GB" dirty="0">
                <a:latin typeface="Arial"/>
                <a:cs typeface="Arial"/>
              </a:rPr>
              <a:t>If you would like to speak to us, the best way to get in touch is by sending us a message via the </a:t>
            </a:r>
            <a:r>
              <a:rPr lang="en-GB" dirty="0">
                <a:latin typeface="Arial"/>
                <a:cs typeface="Arial"/>
                <a:hlinkClick r:id="rId3"/>
              </a:rPr>
              <a:t>Contact Page</a:t>
            </a:r>
            <a:r>
              <a:rPr lang="en-GB" dirty="0">
                <a:latin typeface="Arial"/>
                <a:cs typeface="Arial"/>
              </a:rPr>
              <a:t> on our website!  </a:t>
            </a:r>
            <a:endParaRPr lang="en-GB"/>
          </a:p>
        </p:txBody>
      </p:sp>
    </p:spTree>
    <p:extLst>
      <p:ext uri="{BB962C8B-B14F-4D97-AF65-F5344CB8AC3E}">
        <p14:creationId xmlns:p14="http://schemas.microsoft.com/office/powerpoint/2010/main" val="1382499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EACB7-3B13-420B-795B-1E060D4A93E4}"/>
              </a:ext>
            </a:extLst>
          </p:cNvPr>
          <p:cNvSpPr>
            <a:spLocks noGrp="1"/>
          </p:cNvSpPr>
          <p:nvPr>
            <p:ph type="title"/>
          </p:nvPr>
        </p:nvSpPr>
        <p:spPr/>
        <p:txBody>
          <a:bodyPr/>
          <a:lstStyle/>
          <a:p>
            <a:r>
              <a:rPr lang="en-GB" dirty="0"/>
              <a:t>Campaign for a fairer Employment Permit System</a:t>
            </a:r>
            <a:endParaRPr lang="en-IE" dirty="0"/>
          </a:p>
        </p:txBody>
      </p:sp>
      <p:sp>
        <p:nvSpPr>
          <p:cNvPr id="3" name="Content Placeholder 2">
            <a:extLst>
              <a:ext uri="{FF2B5EF4-FFF2-40B4-BE49-F238E27FC236}">
                <a16:creationId xmlns:a16="http://schemas.microsoft.com/office/drawing/2014/main" id="{AE94CB02-D89F-ED4C-AC19-0D7C75CC2B20}"/>
              </a:ext>
            </a:extLst>
          </p:cNvPr>
          <p:cNvSpPr>
            <a:spLocks noGrp="1"/>
          </p:cNvSpPr>
          <p:nvPr>
            <p:ph idx="1"/>
          </p:nvPr>
        </p:nvSpPr>
        <p:spPr/>
        <p:txBody>
          <a:bodyPr>
            <a:normAutofit/>
          </a:bodyPr>
          <a:lstStyle/>
          <a:p>
            <a:r>
              <a:rPr lang="en-GB" sz="3000" b="1" i="0" dirty="0">
                <a:solidFill>
                  <a:srgbClr val="676767"/>
                </a:solidFill>
                <a:effectLst/>
                <a:highlight>
                  <a:srgbClr val="FFFFFF"/>
                </a:highlight>
                <a:latin typeface="Open Sans" panose="020B0606030504020204" pitchFamily="34" charset="0"/>
              </a:rPr>
              <a:t>Do you currently hold an Employment Permit here in Ireland? Do you want to meet other workers and fight for your rights?</a:t>
            </a:r>
            <a:r>
              <a:rPr lang="en-GB" sz="3000" b="0" i="0" dirty="0">
                <a:solidFill>
                  <a:srgbClr val="676767"/>
                </a:solidFill>
                <a:effectLst/>
                <a:highlight>
                  <a:srgbClr val="FFFFFF"/>
                </a:highlight>
                <a:latin typeface="Open Sans" panose="020B0606030504020204" pitchFamily="34" charset="0"/>
              </a:rPr>
              <a:t> </a:t>
            </a:r>
            <a:r>
              <a:rPr lang="en-GB" sz="3000" b="1" i="0" dirty="0">
                <a:solidFill>
                  <a:srgbClr val="C1446E"/>
                </a:solidFill>
                <a:effectLst/>
                <a:highlight>
                  <a:srgbClr val="FFFFFF"/>
                </a:highlight>
                <a:latin typeface="Open Sans" panose="020B0606030504020204" pitchFamily="34" charset="0"/>
              </a:rPr>
              <a:t>Then join the campaign!</a:t>
            </a:r>
          </a:p>
          <a:p>
            <a:pPr marL="0" indent="0">
              <a:buNone/>
            </a:pPr>
            <a:r>
              <a:rPr lang="en-IE" sz="3600" dirty="0">
                <a:hlinkClick r:id="rId2"/>
              </a:rPr>
              <a:t>www.mrci.ie/join-employment-permits-campaign/</a:t>
            </a:r>
            <a:r>
              <a:rPr lang="en-IE" sz="3600" dirty="0"/>
              <a:t> </a:t>
            </a:r>
          </a:p>
          <a:p>
            <a:pPr marL="0" indent="0">
              <a:buNone/>
            </a:pPr>
            <a:r>
              <a:rPr lang="en-IE" sz="3600" dirty="0"/>
              <a:t> </a:t>
            </a:r>
          </a:p>
        </p:txBody>
      </p:sp>
    </p:spTree>
    <p:extLst>
      <p:ext uri="{BB962C8B-B14F-4D97-AF65-F5344CB8AC3E}">
        <p14:creationId xmlns:p14="http://schemas.microsoft.com/office/powerpoint/2010/main" val="32797704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ctrTitle"/>
          </p:nvPr>
        </p:nvSpPr>
        <p:spPr>
          <a:xfrm>
            <a:off x="985969" y="4553712"/>
            <a:ext cx="8288032" cy="1096316"/>
          </a:xfrm>
        </p:spPr>
        <p:txBody>
          <a:bodyPr>
            <a:normAutofit/>
          </a:bodyPr>
          <a:lstStyle/>
          <a:p>
            <a:pPr algn="ctr" fontAlgn="base">
              <a:lnSpc>
                <a:spcPct val="90000"/>
              </a:lnSpc>
            </a:pPr>
            <a:r>
              <a:rPr lang="en-GB" sz="3700" b="1">
                <a:latin typeface="Arial"/>
                <a:cs typeface="Arial"/>
              </a:rPr>
              <a:t>Thank you so much for joining us!  </a:t>
            </a:r>
          </a:p>
        </p:txBody>
      </p:sp>
      <p:pic>
        <p:nvPicPr>
          <p:cNvPr id="3" name="Picture 5" descr="MRCI_Logo.jpg">
            <a:extLst>
              <a:ext uri="{FF2B5EF4-FFF2-40B4-BE49-F238E27FC236}">
                <a16:creationId xmlns:a16="http://schemas.microsoft.com/office/drawing/2014/main" id="{9DE0F2E9-08CF-B026-E690-07255B24F7EB}"/>
              </a:ext>
            </a:extLst>
          </p:cNvPr>
          <p:cNvPicPr>
            <a:picLocks noChangeAspect="1"/>
          </p:cNvPicPr>
          <p:nvPr/>
        </p:nvPicPr>
        <p:blipFill>
          <a:blip r:embed="rId2"/>
          <a:stretch>
            <a:fillRect/>
          </a:stretch>
        </p:blipFill>
        <p:spPr>
          <a:xfrm>
            <a:off x="985968" y="2244544"/>
            <a:ext cx="8288033" cy="1989127"/>
          </a:xfrm>
          <a:prstGeom prst="rect">
            <a:avLst/>
          </a:prstGeom>
        </p:spPr>
      </p:pic>
    </p:spTree>
    <p:extLst>
      <p:ext uri="{BB962C8B-B14F-4D97-AF65-F5344CB8AC3E}">
        <p14:creationId xmlns:p14="http://schemas.microsoft.com/office/powerpoint/2010/main" val="2207536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C4634-A59A-E7EE-3CFE-5C307FD0F8AA}"/>
              </a:ext>
            </a:extLst>
          </p:cNvPr>
          <p:cNvSpPr>
            <a:spLocks noGrp="1"/>
          </p:cNvSpPr>
          <p:nvPr>
            <p:ph type="title"/>
          </p:nvPr>
        </p:nvSpPr>
        <p:spPr/>
        <p:txBody>
          <a:bodyPr/>
          <a:lstStyle/>
          <a:p>
            <a:r>
              <a:rPr lang="en" b="1" dirty="0">
                <a:latin typeface="Aptos" panose="020B0004020202020204" pitchFamily="34" charset="0"/>
                <a:cs typeface="Arial"/>
              </a:rPr>
              <a:t>Disclaimer</a:t>
            </a:r>
            <a:r>
              <a:rPr lang="zh-CN" altLang="en-US" b="1" dirty="0">
                <a:solidFill>
                  <a:srgbClr val="A50021"/>
                </a:solidFill>
                <a:latin typeface="Aptos" panose="020B0004020202020204" pitchFamily="34" charset="0"/>
                <a:ea typeface="方正姚体"/>
                <a:cs typeface="Arial"/>
              </a:rPr>
              <a:t> </a:t>
            </a:r>
            <a:endParaRPr lang="en-US" dirty="0">
              <a:latin typeface="Aptos" panose="020B0004020202020204" pitchFamily="34" charset="0"/>
              <a:ea typeface="方正姚体"/>
              <a:cs typeface="+mj-lt"/>
            </a:endParaRPr>
          </a:p>
          <a:p>
            <a:endParaRPr lang="en-US" dirty="0"/>
          </a:p>
        </p:txBody>
      </p:sp>
      <p:sp>
        <p:nvSpPr>
          <p:cNvPr id="3" name="Content Placeholder 2">
            <a:extLst>
              <a:ext uri="{FF2B5EF4-FFF2-40B4-BE49-F238E27FC236}">
                <a16:creationId xmlns:a16="http://schemas.microsoft.com/office/drawing/2014/main" id="{3D8F3389-A28A-818E-3E6E-EF65FCF71DAA}"/>
              </a:ext>
            </a:extLst>
          </p:cNvPr>
          <p:cNvSpPr>
            <a:spLocks noGrp="1"/>
          </p:cNvSpPr>
          <p:nvPr>
            <p:ph idx="1"/>
          </p:nvPr>
        </p:nvSpPr>
        <p:spPr/>
        <p:txBody>
          <a:bodyPr vert="horz" lIns="91440" tIns="45720" rIns="91440" bIns="45720" rtlCol="0" anchor="t">
            <a:normAutofit/>
          </a:bodyPr>
          <a:lstStyle/>
          <a:p>
            <a:pPr>
              <a:spcBef>
                <a:spcPts val="1200"/>
              </a:spcBef>
            </a:pPr>
            <a:r>
              <a:rPr lang="en-GB" i="1" dirty="0">
                <a:highlight>
                  <a:srgbClr val="FFFFFF"/>
                </a:highlight>
                <a:latin typeface="Aptos" panose="020B0004020202020204" pitchFamily="34" charset="0"/>
                <a:cs typeface="Arial"/>
              </a:rPr>
              <a:t>These materials have been prepared by the Migrant Rights Centre Ireland (MRCI) for information purposes only with no guarantee as to accuracy or applicability to a particular set of circumstances. The materials are not intended and should not be considered to be legal advice. The information given may change from time to time and may be out of date. The Migrant Rights Centre Ireland disclaims any legal responsibility for the content or the accuracy of the information provided. MRCI is not a practising law centre. </a:t>
            </a:r>
          </a:p>
          <a:p>
            <a:pPr>
              <a:spcBef>
                <a:spcPts val="1200"/>
              </a:spcBef>
            </a:pPr>
            <a:endParaRPr lang="en-GB" altLang="zh-CN" i="1" dirty="0">
              <a:highlight>
                <a:srgbClr val="FFFFFF"/>
              </a:highlight>
              <a:latin typeface="Arial"/>
              <a:ea typeface="+mn-lt"/>
              <a:cs typeface="Arial"/>
            </a:endParaRPr>
          </a:p>
          <a:p>
            <a:pPr>
              <a:spcBef>
                <a:spcPts val="1200"/>
              </a:spcBef>
            </a:pPr>
            <a:endParaRPr lang="en-US" altLang="zh-CN" dirty="0">
              <a:ea typeface="+mn-lt"/>
              <a:cs typeface="+mn-lt"/>
            </a:endParaRPr>
          </a:p>
        </p:txBody>
      </p:sp>
      <p:pic>
        <p:nvPicPr>
          <p:cNvPr id="4" name="Picture 5" descr="MRCI_Logo.jpg">
            <a:extLst>
              <a:ext uri="{FF2B5EF4-FFF2-40B4-BE49-F238E27FC236}">
                <a16:creationId xmlns:a16="http://schemas.microsoft.com/office/drawing/2014/main" id="{41371C3D-733F-7E8F-E39F-CF6BDB2846B2}"/>
              </a:ext>
            </a:extLst>
          </p:cNvPr>
          <p:cNvPicPr>
            <a:picLocks noChangeAspect="1"/>
          </p:cNvPicPr>
          <p:nvPr/>
        </p:nvPicPr>
        <p:blipFill>
          <a:blip r:embed="rId2"/>
          <a:stretch>
            <a:fillRect/>
          </a:stretch>
        </p:blipFill>
        <p:spPr>
          <a:xfrm>
            <a:off x="3652818" y="4942391"/>
            <a:ext cx="4888346" cy="1098972"/>
          </a:xfrm>
          <a:prstGeom prst="rect">
            <a:avLst/>
          </a:prstGeom>
        </p:spPr>
      </p:pic>
    </p:spTree>
    <p:extLst>
      <p:ext uri="{BB962C8B-B14F-4D97-AF65-F5344CB8AC3E}">
        <p14:creationId xmlns:p14="http://schemas.microsoft.com/office/powerpoint/2010/main" val="780915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A5E68-F3BB-A4BD-9BF0-FE25792E6C7F}"/>
              </a:ext>
            </a:extLst>
          </p:cNvPr>
          <p:cNvSpPr>
            <a:spLocks noGrp="1"/>
          </p:cNvSpPr>
          <p:nvPr>
            <p:ph type="title"/>
          </p:nvPr>
        </p:nvSpPr>
        <p:spPr/>
        <p:txBody>
          <a:bodyPr/>
          <a:lstStyle/>
          <a:p>
            <a:r>
              <a:rPr lang="en-GB" sz="4000" dirty="0">
                <a:latin typeface="Aptos" panose="020B0004020202020204" pitchFamily="34" charset="0"/>
              </a:rPr>
              <a:t>Agenda</a:t>
            </a:r>
            <a:r>
              <a:rPr lang="en-GB" dirty="0"/>
              <a:t> </a:t>
            </a:r>
            <a:endParaRPr lang="en-IE" dirty="0"/>
          </a:p>
        </p:txBody>
      </p:sp>
      <p:sp>
        <p:nvSpPr>
          <p:cNvPr id="3" name="Content Placeholder 2">
            <a:extLst>
              <a:ext uri="{FF2B5EF4-FFF2-40B4-BE49-F238E27FC236}">
                <a16:creationId xmlns:a16="http://schemas.microsoft.com/office/drawing/2014/main" id="{BDCF83AD-1291-A5AD-A9C2-6BFB7C37B120}"/>
              </a:ext>
            </a:extLst>
          </p:cNvPr>
          <p:cNvSpPr>
            <a:spLocks noGrp="1"/>
          </p:cNvSpPr>
          <p:nvPr>
            <p:ph idx="1"/>
          </p:nvPr>
        </p:nvSpPr>
        <p:spPr/>
        <p:txBody>
          <a:bodyPr/>
          <a:lstStyle/>
          <a:p>
            <a:r>
              <a:rPr lang="en-GB" dirty="0"/>
              <a:t>Who can apply  for employment Permit?</a:t>
            </a:r>
          </a:p>
          <a:p>
            <a:r>
              <a:rPr lang="en-GB" dirty="0"/>
              <a:t>Types of Employment permits</a:t>
            </a:r>
          </a:p>
          <a:p>
            <a:r>
              <a:rPr lang="en-GB" dirty="0"/>
              <a:t>Reactivation Employment permit</a:t>
            </a:r>
          </a:p>
          <a:p>
            <a:r>
              <a:rPr lang="en-GB" dirty="0"/>
              <a:t>Benefits REP scheme</a:t>
            </a:r>
          </a:p>
          <a:p>
            <a:r>
              <a:rPr lang="en-GB" dirty="0"/>
              <a:t>Who is eligible?</a:t>
            </a:r>
          </a:p>
          <a:p>
            <a:r>
              <a:rPr lang="en-GB" dirty="0"/>
              <a:t>How to apply?</a:t>
            </a:r>
          </a:p>
          <a:p>
            <a:r>
              <a:rPr lang="en-GB" dirty="0"/>
              <a:t>Employment Permit Bill 2022- Change of Employer</a:t>
            </a:r>
          </a:p>
          <a:p>
            <a:r>
              <a:rPr lang="en-GB" dirty="0"/>
              <a:t>Q &amp; A</a:t>
            </a:r>
          </a:p>
          <a:p>
            <a:endParaRPr lang="en-IE" dirty="0"/>
          </a:p>
        </p:txBody>
      </p:sp>
    </p:spTree>
    <p:extLst>
      <p:ext uri="{BB962C8B-B14F-4D97-AF65-F5344CB8AC3E}">
        <p14:creationId xmlns:p14="http://schemas.microsoft.com/office/powerpoint/2010/main" val="740934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47FB3-8D52-5F72-043B-6184FABC63CE}"/>
              </a:ext>
            </a:extLst>
          </p:cNvPr>
          <p:cNvSpPr>
            <a:spLocks noGrp="1"/>
          </p:cNvSpPr>
          <p:nvPr>
            <p:ph type="title"/>
          </p:nvPr>
        </p:nvSpPr>
        <p:spPr/>
        <p:txBody>
          <a:bodyPr/>
          <a:lstStyle/>
          <a:p>
            <a:r>
              <a:rPr lang="en-GB" dirty="0"/>
              <a:t>What is an Employment Permit ?</a:t>
            </a:r>
            <a:endParaRPr lang="en-IE" dirty="0"/>
          </a:p>
        </p:txBody>
      </p:sp>
      <p:sp>
        <p:nvSpPr>
          <p:cNvPr id="3" name="Content Placeholder 2">
            <a:extLst>
              <a:ext uri="{FF2B5EF4-FFF2-40B4-BE49-F238E27FC236}">
                <a16:creationId xmlns:a16="http://schemas.microsoft.com/office/drawing/2014/main" id="{BF4E3119-0359-CD54-47DA-396869FE20AB}"/>
              </a:ext>
            </a:extLst>
          </p:cNvPr>
          <p:cNvSpPr>
            <a:spLocks noGrp="1"/>
          </p:cNvSpPr>
          <p:nvPr>
            <p:ph idx="1"/>
          </p:nvPr>
        </p:nvSpPr>
        <p:spPr>
          <a:xfrm>
            <a:off x="677334" y="2160590"/>
            <a:ext cx="8596668" cy="2612378"/>
          </a:xfrm>
        </p:spPr>
        <p:txBody>
          <a:bodyPr/>
          <a:lstStyle/>
          <a:p>
            <a:pPr marL="0" indent="0">
              <a:buNone/>
            </a:pPr>
            <a:endParaRPr lang="en-GB" dirty="0"/>
          </a:p>
          <a:p>
            <a:r>
              <a:rPr lang="en-GB" dirty="0"/>
              <a:t> Employment Permit – allows the Non-EEA national to work in the State in a broad range of occupations, unless they are exempted , for example stamp 4 holder</a:t>
            </a:r>
          </a:p>
          <a:p>
            <a:pPr marL="0" indent="0">
              <a:buNone/>
            </a:pPr>
            <a:endParaRPr lang="en-GB" dirty="0"/>
          </a:p>
          <a:p>
            <a:r>
              <a:rPr lang="en-GB" dirty="0"/>
              <a:t>Issued by Department of Enterprise, Trade and Employment - DETE</a:t>
            </a:r>
          </a:p>
          <a:p>
            <a:endParaRPr lang="en-GB" dirty="0"/>
          </a:p>
          <a:p>
            <a:endParaRPr lang="en-IE" dirty="0"/>
          </a:p>
        </p:txBody>
      </p:sp>
      <p:pic>
        <p:nvPicPr>
          <p:cNvPr id="4" name="Picture 5" descr="MRCI_Logo.jpg">
            <a:extLst>
              <a:ext uri="{FF2B5EF4-FFF2-40B4-BE49-F238E27FC236}">
                <a16:creationId xmlns:a16="http://schemas.microsoft.com/office/drawing/2014/main" id="{5CEEFFA3-C913-93ED-A3FA-7C38D452EA0D}"/>
              </a:ext>
            </a:extLst>
          </p:cNvPr>
          <p:cNvPicPr>
            <a:picLocks noChangeAspect="1"/>
          </p:cNvPicPr>
          <p:nvPr/>
        </p:nvPicPr>
        <p:blipFill>
          <a:blip r:embed="rId2"/>
          <a:stretch>
            <a:fillRect/>
          </a:stretch>
        </p:blipFill>
        <p:spPr>
          <a:xfrm>
            <a:off x="5486400" y="4942391"/>
            <a:ext cx="4699322" cy="1098972"/>
          </a:xfrm>
          <a:prstGeom prst="rect">
            <a:avLst/>
          </a:prstGeom>
        </p:spPr>
      </p:pic>
    </p:spTree>
    <p:extLst>
      <p:ext uri="{BB962C8B-B14F-4D97-AF65-F5344CB8AC3E}">
        <p14:creationId xmlns:p14="http://schemas.microsoft.com/office/powerpoint/2010/main" val="1051445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35736"/>
          </a:xfrm>
        </p:spPr>
        <p:txBody>
          <a:bodyPr>
            <a:normAutofit fontScale="90000"/>
          </a:bodyPr>
          <a:lstStyle/>
          <a:p>
            <a:r>
              <a:rPr lang="en-GB" dirty="0">
                <a:solidFill>
                  <a:schemeClr val="accent2"/>
                </a:solidFill>
              </a:rPr>
              <a:t>Who can apply Employment Permit while in Ireland ?</a:t>
            </a:r>
            <a:br>
              <a:rPr lang="en-GB" dirty="0"/>
            </a:br>
            <a:endParaRPr lang="en-GB" dirty="0"/>
          </a:p>
        </p:txBody>
      </p:sp>
      <p:sp>
        <p:nvSpPr>
          <p:cNvPr id="3" name="Content Placeholder 2"/>
          <p:cNvSpPr>
            <a:spLocks noGrp="1"/>
          </p:cNvSpPr>
          <p:nvPr>
            <p:ph idx="1"/>
          </p:nvPr>
        </p:nvSpPr>
        <p:spPr>
          <a:xfrm>
            <a:off x="677334" y="1677972"/>
            <a:ext cx="8596668" cy="3084948"/>
          </a:xfrm>
        </p:spPr>
        <p:txBody>
          <a:bodyPr/>
          <a:lstStyle/>
          <a:p>
            <a:endParaRPr lang="en-US" sz="2000" dirty="0"/>
          </a:p>
          <a:p>
            <a:r>
              <a:rPr lang="en-US" sz="2000" dirty="0">
                <a:latin typeface="Aptos" panose="020B0004020202020204" pitchFamily="34" charset="0"/>
                <a:cs typeface="Calibri" panose="020F0502020204030204" pitchFamily="34" charset="0"/>
              </a:rPr>
              <a:t>You</a:t>
            </a:r>
            <a:r>
              <a:rPr lang="en-US" sz="2000" dirty="0">
                <a:latin typeface="Aptos" panose="020B0004020202020204" pitchFamily="34" charset="0"/>
              </a:rPr>
              <a:t> must hold a valid certificate of Registration Irish Residence Permit (IRP/GNIB) with permission on stamp 1, 1A, </a:t>
            </a:r>
            <a:r>
              <a:rPr lang="en-US" altLang="zh-CN" sz="2000" dirty="0">
                <a:latin typeface="Aptos" panose="020B0004020202020204" pitchFamily="34" charset="0"/>
              </a:rPr>
              <a:t>stamp 1G</a:t>
            </a:r>
            <a:r>
              <a:rPr lang="zh-CN" altLang="en-US" sz="2000" dirty="0">
                <a:latin typeface="Aptos" panose="020B0004020202020204" pitchFamily="34" charset="0"/>
              </a:rPr>
              <a:t>，</a:t>
            </a:r>
            <a:r>
              <a:rPr lang="en-US" sz="2000" dirty="0">
                <a:latin typeface="Aptos" panose="020B0004020202020204" pitchFamily="34" charset="0"/>
              </a:rPr>
              <a:t> stamp 2, </a:t>
            </a:r>
            <a:r>
              <a:rPr lang="en-US" altLang="zh-CN" sz="2000" dirty="0">
                <a:latin typeface="Aptos" panose="020B0004020202020204" pitchFamily="34" charset="0"/>
              </a:rPr>
              <a:t>2A, </a:t>
            </a:r>
            <a:r>
              <a:rPr lang="en-US" sz="2000" dirty="0">
                <a:latin typeface="Aptos" panose="020B0004020202020204" pitchFamily="34" charset="0"/>
              </a:rPr>
              <a:t>or 3 to submit an employment permit application. </a:t>
            </a:r>
          </a:p>
          <a:p>
            <a:pPr marL="0" indent="0">
              <a:buNone/>
            </a:pPr>
            <a:endParaRPr lang="en-US" sz="2000" dirty="0">
              <a:latin typeface="Aptos" panose="020B0004020202020204" pitchFamily="34" charset="0"/>
            </a:endParaRPr>
          </a:p>
          <a:p>
            <a:r>
              <a:rPr lang="en-US" sz="2000" dirty="0">
                <a:solidFill>
                  <a:schemeClr val="accent2"/>
                </a:solidFill>
                <a:latin typeface="Aptos" panose="020B0004020202020204" pitchFamily="34" charset="0"/>
              </a:rPr>
              <a:t>CANNOT APPLY IF YOU HAVE NO LEGAL STATUS/UNDOCUMENTED</a:t>
            </a:r>
          </a:p>
          <a:p>
            <a:pPr marL="0" indent="0">
              <a:buNone/>
            </a:pPr>
            <a:r>
              <a:rPr lang="en-US" altLang="zh-CN" sz="2000" dirty="0">
                <a:solidFill>
                  <a:schemeClr val="accent2"/>
                </a:solidFill>
              </a:rPr>
              <a:t>   </a:t>
            </a:r>
            <a:endParaRPr lang="en-US" sz="2000" dirty="0">
              <a:solidFill>
                <a:schemeClr val="accent2"/>
              </a:solidFill>
            </a:endParaRPr>
          </a:p>
          <a:p>
            <a:endParaRPr lang="en-US" sz="2000" dirty="0"/>
          </a:p>
          <a:p>
            <a:pPr marL="0" indent="0">
              <a:buNone/>
            </a:pPr>
            <a:endParaRPr lang="en-GB" dirty="0"/>
          </a:p>
        </p:txBody>
      </p:sp>
      <p:pic>
        <p:nvPicPr>
          <p:cNvPr id="4" name="Picture 5" descr="MRCI_Logo.jpg">
            <a:extLst>
              <a:ext uri="{FF2B5EF4-FFF2-40B4-BE49-F238E27FC236}">
                <a16:creationId xmlns:a16="http://schemas.microsoft.com/office/drawing/2014/main" id="{C4A8C400-7067-0182-BBD6-123A3480D07D}"/>
              </a:ext>
            </a:extLst>
          </p:cNvPr>
          <p:cNvPicPr>
            <a:picLocks noChangeAspect="1"/>
          </p:cNvPicPr>
          <p:nvPr/>
        </p:nvPicPr>
        <p:blipFill>
          <a:blip r:embed="rId2"/>
          <a:stretch>
            <a:fillRect/>
          </a:stretch>
        </p:blipFill>
        <p:spPr>
          <a:xfrm>
            <a:off x="6250328" y="5497975"/>
            <a:ext cx="3981691" cy="989970"/>
          </a:xfrm>
          <a:prstGeom prst="rect">
            <a:avLst/>
          </a:prstGeom>
        </p:spPr>
      </p:pic>
    </p:spTree>
    <p:extLst>
      <p:ext uri="{BB962C8B-B14F-4D97-AF65-F5344CB8AC3E}">
        <p14:creationId xmlns:p14="http://schemas.microsoft.com/office/powerpoint/2010/main" val="16316221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4134" y="544069"/>
            <a:ext cx="9635066" cy="688848"/>
          </a:xfrm>
        </p:spPr>
        <p:txBody>
          <a:bodyPr>
            <a:normAutofit/>
          </a:bodyPr>
          <a:lstStyle/>
          <a:p>
            <a:r>
              <a:rPr lang="en-GB" dirty="0"/>
              <a:t>PERMIT TYPES/SCHEME</a:t>
            </a:r>
          </a:p>
        </p:txBody>
      </p:sp>
      <p:sp>
        <p:nvSpPr>
          <p:cNvPr id="3" name="Text Placeholder 2"/>
          <p:cNvSpPr>
            <a:spLocks noGrp="1"/>
          </p:cNvSpPr>
          <p:nvPr>
            <p:ph type="body" idx="1"/>
          </p:nvPr>
        </p:nvSpPr>
        <p:spPr>
          <a:xfrm>
            <a:off x="474134" y="1232917"/>
            <a:ext cx="4185623" cy="365760"/>
          </a:xfrm>
        </p:spPr>
        <p:txBody>
          <a:bodyPr/>
          <a:lstStyle/>
          <a:p>
            <a:r>
              <a:rPr lang="en-GB" dirty="0"/>
              <a:t>DETE</a:t>
            </a:r>
          </a:p>
        </p:txBody>
      </p:sp>
      <p:sp>
        <p:nvSpPr>
          <p:cNvPr id="4" name="Content Placeholder 3"/>
          <p:cNvSpPr>
            <a:spLocks noGrp="1"/>
          </p:cNvSpPr>
          <p:nvPr>
            <p:ph sz="half" idx="2"/>
          </p:nvPr>
        </p:nvSpPr>
        <p:spPr>
          <a:xfrm>
            <a:off x="474135" y="1579120"/>
            <a:ext cx="4387234" cy="4462243"/>
          </a:xfrm>
        </p:spPr>
        <p:txBody>
          <a:bodyPr>
            <a:normAutofit fontScale="47500" lnSpcReduction="20000"/>
          </a:bodyPr>
          <a:lstStyle/>
          <a:p>
            <a:r>
              <a:rPr lang="en-IE" altLang="en-US" sz="4200" b="1" dirty="0">
                <a:latin typeface="Aptos" panose="020B0004020202020204" pitchFamily="34" charset="0"/>
                <a:cs typeface="Calibri" panose="020F0502020204030204" pitchFamily="34" charset="0"/>
              </a:rPr>
              <a:t>9 types of Employment Permits </a:t>
            </a:r>
          </a:p>
          <a:p>
            <a:pPr lvl="1">
              <a:buClr>
                <a:srgbClr val="90C226"/>
              </a:buClr>
              <a:buFont typeface="Wingdings" panose="05000000000000000000" pitchFamily="2" charset="2"/>
              <a:buChar char="§"/>
              <a:defRPr/>
            </a:pPr>
            <a:r>
              <a:rPr lang="en-IE" altLang="en-US" sz="4200" dirty="0">
                <a:solidFill>
                  <a:schemeClr val="tx1"/>
                </a:solidFill>
                <a:latin typeface="Aptos" panose="020B0004020202020204" pitchFamily="34" charset="0"/>
                <a:cs typeface="Calibri" panose="020F0502020204030204" pitchFamily="34" charset="0"/>
              </a:rPr>
              <a:t>Critical Skills </a:t>
            </a:r>
          </a:p>
          <a:p>
            <a:pPr lvl="1">
              <a:buClr>
                <a:srgbClr val="90C226"/>
              </a:buClr>
              <a:buFont typeface="Wingdings" panose="05000000000000000000" pitchFamily="2" charset="2"/>
              <a:buChar char="§"/>
              <a:defRPr/>
            </a:pPr>
            <a:r>
              <a:rPr lang="en-IE" altLang="en-US" sz="4200" dirty="0">
                <a:latin typeface="Aptos" panose="020B0004020202020204" pitchFamily="34" charset="0"/>
                <a:cs typeface="Calibri" panose="020F0502020204030204" pitchFamily="34" charset="0"/>
              </a:rPr>
              <a:t>Intra-Company Transfer</a:t>
            </a:r>
          </a:p>
          <a:p>
            <a:pPr lvl="1">
              <a:buFont typeface="Wingdings" panose="05000000000000000000" pitchFamily="2" charset="2"/>
              <a:buChar char="§"/>
              <a:defRPr/>
            </a:pPr>
            <a:r>
              <a:rPr lang="en-IE" altLang="en-US" sz="4200" dirty="0">
                <a:solidFill>
                  <a:schemeClr val="tx1"/>
                </a:solidFill>
                <a:latin typeface="Aptos" panose="020B0004020202020204" pitchFamily="34" charset="0"/>
                <a:cs typeface="Calibri" panose="020F0502020204030204" pitchFamily="34" charset="0"/>
              </a:rPr>
              <a:t>Dependant/Partner/Spousal (DPS)</a:t>
            </a:r>
          </a:p>
          <a:p>
            <a:pPr lvl="1">
              <a:buFont typeface="Wingdings" panose="05000000000000000000" pitchFamily="2" charset="2"/>
              <a:buChar char="§"/>
              <a:defRPr/>
            </a:pPr>
            <a:r>
              <a:rPr lang="en-IE" altLang="en-US" sz="4200" dirty="0">
                <a:solidFill>
                  <a:schemeClr val="tx1"/>
                </a:solidFill>
                <a:latin typeface="Aptos" panose="020B0004020202020204" pitchFamily="34" charset="0"/>
                <a:cs typeface="Calibri" panose="020F0502020204030204" pitchFamily="34" charset="0"/>
              </a:rPr>
              <a:t>General Employment Permit</a:t>
            </a:r>
          </a:p>
          <a:p>
            <a:pPr lvl="1">
              <a:buFont typeface="Wingdings" panose="05000000000000000000" pitchFamily="2" charset="2"/>
              <a:buChar char="§"/>
              <a:defRPr/>
            </a:pPr>
            <a:r>
              <a:rPr lang="en-IE" altLang="en-US" sz="4200" dirty="0">
                <a:solidFill>
                  <a:schemeClr val="tx1"/>
                </a:solidFill>
                <a:latin typeface="Aptos" panose="020B0004020202020204" pitchFamily="34" charset="0"/>
                <a:cs typeface="Calibri" panose="020F0502020204030204" pitchFamily="34" charset="0"/>
              </a:rPr>
              <a:t> </a:t>
            </a:r>
            <a:r>
              <a:rPr lang="en-IE" altLang="en-US" sz="4200" dirty="0">
                <a:latin typeface="Aptos" panose="020B0004020202020204" pitchFamily="34" charset="0"/>
                <a:cs typeface="Calibri" panose="020F0502020204030204" pitchFamily="34" charset="0"/>
              </a:rPr>
              <a:t>Contract For Services </a:t>
            </a:r>
          </a:p>
          <a:p>
            <a:pPr lvl="1">
              <a:buFont typeface="Wingdings" panose="05000000000000000000" pitchFamily="2" charset="2"/>
              <a:buChar char="§"/>
              <a:defRPr/>
            </a:pPr>
            <a:r>
              <a:rPr lang="en-IE" altLang="en-US" sz="4200" dirty="0">
                <a:solidFill>
                  <a:schemeClr val="accent2"/>
                </a:solidFill>
                <a:latin typeface="Aptos" panose="020B0004020202020204" pitchFamily="34" charset="0"/>
                <a:cs typeface="Calibri" panose="020F0502020204030204" pitchFamily="34" charset="0"/>
              </a:rPr>
              <a:t>Reactivation Employment Permit</a:t>
            </a:r>
          </a:p>
          <a:p>
            <a:pPr lvl="1">
              <a:buFont typeface="Wingdings" panose="05000000000000000000" pitchFamily="2" charset="2"/>
              <a:buChar char="§"/>
              <a:defRPr/>
            </a:pPr>
            <a:r>
              <a:rPr lang="en-IE" altLang="en-US" sz="4200" dirty="0">
                <a:solidFill>
                  <a:srgbClr val="C00000"/>
                </a:solidFill>
                <a:latin typeface="Aptos" panose="020B0004020202020204" pitchFamily="34" charset="0"/>
                <a:cs typeface="Calibri" panose="020F0502020204030204" pitchFamily="34" charset="0"/>
              </a:rPr>
              <a:t> </a:t>
            </a:r>
            <a:r>
              <a:rPr lang="en-IE" altLang="en-US" sz="4200" dirty="0">
                <a:latin typeface="Aptos" panose="020B0004020202020204" pitchFamily="34" charset="0"/>
                <a:cs typeface="Calibri" panose="020F0502020204030204" pitchFamily="34" charset="0"/>
              </a:rPr>
              <a:t>Internship</a:t>
            </a:r>
          </a:p>
          <a:p>
            <a:pPr lvl="1">
              <a:buFont typeface="Wingdings" panose="05000000000000000000" pitchFamily="2" charset="2"/>
              <a:buChar char="§"/>
              <a:defRPr/>
            </a:pPr>
            <a:r>
              <a:rPr lang="en-IE" altLang="en-US" sz="4200" dirty="0">
                <a:latin typeface="Aptos" panose="020B0004020202020204" pitchFamily="34" charset="0"/>
                <a:cs typeface="Calibri" panose="020F0502020204030204" pitchFamily="34" charset="0"/>
              </a:rPr>
              <a:t>Sports and Cultural </a:t>
            </a:r>
          </a:p>
          <a:p>
            <a:pPr lvl="1">
              <a:buFont typeface="Wingdings" panose="05000000000000000000" pitchFamily="2" charset="2"/>
              <a:buChar char="§"/>
              <a:defRPr/>
            </a:pPr>
            <a:r>
              <a:rPr lang="en-IE" altLang="en-US" sz="4200" dirty="0">
                <a:latin typeface="Aptos" panose="020B0004020202020204" pitchFamily="34" charset="0"/>
                <a:cs typeface="Calibri" panose="020F0502020204030204" pitchFamily="34" charset="0"/>
              </a:rPr>
              <a:t>Exchange Agreements </a:t>
            </a:r>
            <a:endParaRPr lang="en-GB" altLang="en-US" sz="4200" dirty="0">
              <a:latin typeface="Aptos" panose="020B0004020202020204" pitchFamily="34" charset="0"/>
              <a:cs typeface="Calibri" panose="020F0502020204030204" pitchFamily="34" charset="0"/>
            </a:endParaRPr>
          </a:p>
          <a:p>
            <a:pPr lvl="1">
              <a:buClr>
                <a:srgbClr val="90C226"/>
              </a:buClr>
              <a:buFont typeface="Wingdings" panose="05000000000000000000" pitchFamily="2" charset="2"/>
              <a:buChar char="§"/>
              <a:defRPr/>
            </a:pPr>
            <a:endParaRPr lang="en-IE" altLang="en-US" sz="1500" dirty="0">
              <a:solidFill>
                <a:srgbClr val="C00000"/>
              </a:solidFill>
            </a:endParaRPr>
          </a:p>
          <a:p>
            <a:pPr>
              <a:buFont typeface="Wingdings" panose="05000000000000000000" pitchFamily="2" charset="2"/>
              <a:buChar char="§"/>
            </a:pPr>
            <a:endParaRPr lang="en-GB" dirty="0"/>
          </a:p>
        </p:txBody>
      </p:sp>
      <p:sp>
        <p:nvSpPr>
          <p:cNvPr id="5" name="Text Placeholder 4"/>
          <p:cNvSpPr>
            <a:spLocks noGrp="1"/>
          </p:cNvSpPr>
          <p:nvPr>
            <p:ph type="body" sz="quarter" idx="3"/>
          </p:nvPr>
        </p:nvSpPr>
        <p:spPr>
          <a:xfrm>
            <a:off x="5088384" y="1213361"/>
            <a:ext cx="4185618" cy="365759"/>
          </a:xfrm>
        </p:spPr>
        <p:txBody>
          <a:bodyPr/>
          <a:lstStyle/>
          <a:p>
            <a:r>
              <a:rPr lang="en-GB" dirty="0"/>
              <a:t>DOJ/Scheme</a:t>
            </a:r>
          </a:p>
        </p:txBody>
      </p:sp>
      <p:sp>
        <p:nvSpPr>
          <p:cNvPr id="6" name="Content Placeholder 5"/>
          <p:cNvSpPr>
            <a:spLocks noGrp="1"/>
          </p:cNvSpPr>
          <p:nvPr>
            <p:ph sz="quarter" idx="4"/>
          </p:nvPr>
        </p:nvSpPr>
        <p:spPr>
          <a:xfrm>
            <a:off x="5088384" y="1579119"/>
            <a:ext cx="5020816" cy="6172961"/>
          </a:xfrm>
        </p:spPr>
        <p:txBody>
          <a:bodyPr>
            <a:normAutofit fontScale="47500" lnSpcReduction="20000"/>
          </a:bodyPr>
          <a:lstStyle/>
          <a:p>
            <a:r>
              <a:rPr lang="en-GB" sz="4300" dirty="0">
                <a:latin typeface="Aptos" panose="020B0004020202020204" pitchFamily="34" charset="0"/>
                <a:cs typeface="Calibri" panose="020F0502020204030204" pitchFamily="34" charset="0"/>
              </a:rPr>
              <a:t>Atypical Working Scheme (AWS)-</a:t>
            </a:r>
            <a:r>
              <a:rPr lang="en-US" sz="4300" dirty="0">
                <a:latin typeface="Aptos" panose="020B0004020202020204" pitchFamily="34" charset="0"/>
                <a:cs typeface="Calibri" panose="020F0502020204030204" pitchFamily="34" charset="0"/>
              </a:rPr>
              <a:t>(generally less than 90 days)</a:t>
            </a:r>
          </a:p>
          <a:p>
            <a:r>
              <a:rPr lang="en-US" sz="4300" dirty="0">
                <a:latin typeface="Aptos" panose="020B0004020202020204" pitchFamily="34" charset="0"/>
                <a:cs typeface="Calibri" panose="020F0502020204030204" pitchFamily="34" charset="0"/>
              </a:rPr>
              <a:t>Doctor providing locum services in the Hospital Sector - 6 months </a:t>
            </a:r>
          </a:p>
          <a:p>
            <a:r>
              <a:rPr lang="en-US" sz="4300" dirty="0">
                <a:latin typeface="Aptos" panose="020B0004020202020204" pitchFamily="34" charset="0"/>
                <a:cs typeface="Calibri" panose="020F0502020204030204" pitchFamily="34" charset="0"/>
              </a:rPr>
              <a:t>Nurse seeking NMBI (Nursing and Midwifery Board of Ireland) registration based on overseas qualification-6 months, nonrenewable</a:t>
            </a:r>
          </a:p>
          <a:p>
            <a:r>
              <a:rPr lang="en-US" sz="4300" dirty="0">
                <a:latin typeface="Aptos" panose="020B0004020202020204" pitchFamily="34" charset="0"/>
                <a:cs typeface="Calibri" panose="020F0502020204030204" pitchFamily="34" charset="0"/>
              </a:rPr>
              <a:t>More than 90 days DETE</a:t>
            </a:r>
          </a:p>
          <a:p>
            <a:r>
              <a:rPr lang="en-US" sz="4300" dirty="0">
                <a:latin typeface="Aptos" panose="020B0004020202020204" pitchFamily="34" charset="0"/>
                <a:cs typeface="Calibri" panose="020F0502020204030204" pitchFamily="34" charset="0"/>
              </a:rPr>
              <a:t>Other Permission letters </a:t>
            </a:r>
          </a:p>
          <a:p>
            <a:pPr marL="0" indent="0">
              <a:buNone/>
            </a:pPr>
            <a:endParaRPr lang="en-GB" sz="2000" dirty="0"/>
          </a:p>
        </p:txBody>
      </p:sp>
      <p:pic>
        <p:nvPicPr>
          <p:cNvPr id="7" name="Picture 5" descr="MRCI_Logo.jpg">
            <a:extLst>
              <a:ext uri="{FF2B5EF4-FFF2-40B4-BE49-F238E27FC236}">
                <a16:creationId xmlns:a16="http://schemas.microsoft.com/office/drawing/2014/main" id="{73AC81D4-71F3-B387-4EE0-469DC5EB6626}"/>
              </a:ext>
            </a:extLst>
          </p:cNvPr>
          <p:cNvPicPr>
            <a:picLocks noChangeAspect="1"/>
          </p:cNvPicPr>
          <p:nvPr/>
        </p:nvPicPr>
        <p:blipFill>
          <a:blip r:embed="rId2"/>
          <a:stretch>
            <a:fillRect/>
          </a:stretch>
        </p:blipFill>
        <p:spPr>
          <a:xfrm>
            <a:off x="8831484" y="5799095"/>
            <a:ext cx="2696901" cy="902647"/>
          </a:xfrm>
          <a:prstGeom prst="rect">
            <a:avLst/>
          </a:prstGeom>
        </p:spPr>
      </p:pic>
    </p:spTree>
    <p:extLst>
      <p:ext uri="{BB962C8B-B14F-4D97-AF65-F5344CB8AC3E}">
        <p14:creationId xmlns:p14="http://schemas.microsoft.com/office/powerpoint/2010/main" val="3905164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43283-1790-F750-6B4A-FA06B43F2425}"/>
              </a:ext>
            </a:extLst>
          </p:cNvPr>
          <p:cNvSpPr>
            <a:spLocks noGrp="1"/>
          </p:cNvSpPr>
          <p:nvPr>
            <p:ph type="title"/>
          </p:nvPr>
        </p:nvSpPr>
        <p:spPr/>
        <p:txBody>
          <a:bodyPr/>
          <a:lstStyle/>
          <a:p>
            <a:pPr algn="ctr"/>
            <a:r>
              <a:rPr lang="en-GB" b="1" dirty="0">
                <a:highlight>
                  <a:srgbClr val="FFFFFF"/>
                </a:highlight>
                <a:latin typeface="Aptos" panose="020B0004020202020204" pitchFamily="34" charset="0"/>
              </a:rPr>
              <a:t>Reactivation Employment Permit Scheme Application (REP) </a:t>
            </a:r>
            <a:endParaRPr lang="en-IE" dirty="0"/>
          </a:p>
        </p:txBody>
      </p:sp>
      <p:sp>
        <p:nvSpPr>
          <p:cNvPr id="3" name="Content Placeholder 2">
            <a:extLst>
              <a:ext uri="{FF2B5EF4-FFF2-40B4-BE49-F238E27FC236}">
                <a16:creationId xmlns:a16="http://schemas.microsoft.com/office/drawing/2014/main" id="{C5D9E0F7-0373-4B0B-F823-160ABF3EB4B7}"/>
              </a:ext>
            </a:extLst>
          </p:cNvPr>
          <p:cNvSpPr>
            <a:spLocks noGrp="1"/>
          </p:cNvSpPr>
          <p:nvPr>
            <p:ph idx="1"/>
          </p:nvPr>
        </p:nvSpPr>
        <p:spPr>
          <a:xfrm>
            <a:off x="677334" y="2160590"/>
            <a:ext cx="8596668" cy="2893732"/>
          </a:xfrm>
        </p:spPr>
        <p:txBody>
          <a:bodyPr>
            <a:normAutofit fontScale="85000" lnSpcReduction="20000"/>
          </a:bodyPr>
          <a:lstStyle/>
          <a:p>
            <a:endParaRPr lang="en-GB" dirty="0">
              <a:solidFill>
                <a:srgbClr val="000000"/>
              </a:solidFill>
              <a:highlight>
                <a:srgbClr val="FFFFFF"/>
              </a:highlight>
              <a:latin typeface="Aptos" panose="020B0004020202020204" pitchFamily="34" charset="0"/>
            </a:endParaRPr>
          </a:p>
          <a:p>
            <a:r>
              <a:rPr lang="en-GB" sz="3300" dirty="0">
                <a:solidFill>
                  <a:srgbClr val="000000"/>
                </a:solidFill>
                <a:highlight>
                  <a:srgbClr val="FFFFFF"/>
                </a:highlight>
                <a:latin typeface="Aptos" panose="020B0004020202020204" pitchFamily="34" charset="0"/>
              </a:rPr>
              <a:t>What is it?</a:t>
            </a:r>
          </a:p>
          <a:p>
            <a:endParaRPr lang="en-GB" sz="2400" dirty="0">
              <a:solidFill>
                <a:srgbClr val="000000"/>
              </a:solidFill>
              <a:highlight>
                <a:srgbClr val="FFFFFF"/>
              </a:highlight>
              <a:latin typeface="Aptos" panose="020B0004020202020204" pitchFamily="34" charset="0"/>
            </a:endParaRPr>
          </a:p>
          <a:p>
            <a:r>
              <a:rPr lang="en-GB" sz="2400" dirty="0">
                <a:solidFill>
                  <a:srgbClr val="000000"/>
                </a:solidFill>
                <a:highlight>
                  <a:srgbClr val="FFFFFF"/>
                </a:highlight>
                <a:latin typeface="Aptos" panose="020B0004020202020204" pitchFamily="34" charset="0"/>
              </a:rPr>
              <a:t>IS FOR E</a:t>
            </a:r>
            <a:r>
              <a:rPr lang="en-GB" sz="2400" b="0" i="0" dirty="0">
                <a:solidFill>
                  <a:srgbClr val="000000"/>
                </a:solidFill>
                <a:effectLst/>
                <a:highlight>
                  <a:srgbClr val="FFFFFF"/>
                </a:highlight>
                <a:latin typeface="Aptos" panose="020B0004020202020204" pitchFamily="34" charset="0"/>
              </a:rPr>
              <a:t>mployment permit holders who have fallen out of the employment permit system through no fault of their own</a:t>
            </a:r>
            <a:endParaRPr lang="zh-CN" altLang="en-US" sz="2400" dirty="0">
              <a:effectLst/>
              <a:highlight>
                <a:srgbClr val="FDFDFD"/>
              </a:highlight>
              <a:latin typeface="Microsoft Yahei" panose="020B0503020204020204" pitchFamily="34" charset="-122"/>
              <a:ea typeface="Microsoft Yahei" panose="020B0503020204020204" pitchFamily="34" charset="-122"/>
            </a:endParaRPr>
          </a:p>
          <a:p>
            <a:endParaRPr lang="en-GB" sz="2400" b="0" i="0" dirty="0">
              <a:solidFill>
                <a:srgbClr val="000000"/>
              </a:solidFill>
              <a:effectLst/>
              <a:highlight>
                <a:srgbClr val="FFFFFF"/>
              </a:highlight>
              <a:latin typeface="Aptos" panose="020B0004020202020204" pitchFamily="34" charset="0"/>
            </a:endParaRPr>
          </a:p>
          <a:p>
            <a:pPr marL="0" indent="0">
              <a:buNone/>
            </a:pPr>
            <a:endParaRPr lang="en-GB" sz="2400" b="0" i="0" dirty="0">
              <a:solidFill>
                <a:srgbClr val="000000"/>
              </a:solidFill>
              <a:effectLst/>
              <a:highlight>
                <a:srgbClr val="FFFFFF"/>
              </a:highlight>
              <a:latin typeface="Aptos" panose="020B0004020202020204" pitchFamily="34" charset="0"/>
            </a:endParaRPr>
          </a:p>
          <a:p>
            <a:r>
              <a:rPr lang="en-GB" sz="2400" dirty="0">
                <a:solidFill>
                  <a:srgbClr val="000000"/>
                </a:solidFill>
                <a:highlight>
                  <a:srgbClr val="FFFFFF"/>
                </a:highlight>
                <a:latin typeface="Aptos" panose="020B0004020202020204" pitchFamily="34" charset="0"/>
              </a:rPr>
              <a:t>OR W</a:t>
            </a:r>
            <a:r>
              <a:rPr lang="en-GB" sz="2400" b="0" i="0" dirty="0">
                <a:solidFill>
                  <a:srgbClr val="000000"/>
                </a:solidFill>
                <a:effectLst/>
                <a:highlight>
                  <a:srgbClr val="FFFFFF"/>
                </a:highlight>
                <a:latin typeface="Aptos" panose="020B0004020202020204" pitchFamily="34" charset="0"/>
              </a:rPr>
              <a:t>ho have been mistreated or exploited by their employer. </a:t>
            </a:r>
            <a:endParaRPr lang="zh-CN" altLang="en-US" sz="2400" dirty="0">
              <a:effectLst/>
              <a:highlight>
                <a:srgbClr val="FDFDFD"/>
              </a:highlight>
              <a:latin typeface="Microsoft Yahei" panose="020B0503020204020204" pitchFamily="34" charset="-122"/>
              <a:ea typeface="Microsoft Yahei" panose="020B0503020204020204" pitchFamily="34" charset="-122"/>
            </a:endParaRPr>
          </a:p>
        </p:txBody>
      </p:sp>
      <p:pic>
        <p:nvPicPr>
          <p:cNvPr id="4" name="Picture 5" descr="MRCI_Logo.jpg">
            <a:extLst>
              <a:ext uri="{FF2B5EF4-FFF2-40B4-BE49-F238E27FC236}">
                <a16:creationId xmlns:a16="http://schemas.microsoft.com/office/drawing/2014/main" id="{414EDFEC-7596-E8D5-9F56-1478AFB2E121}"/>
              </a:ext>
            </a:extLst>
          </p:cNvPr>
          <p:cNvPicPr>
            <a:picLocks noChangeAspect="1"/>
          </p:cNvPicPr>
          <p:nvPr/>
        </p:nvPicPr>
        <p:blipFill>
          <a:blip r:embed="rId2"/>
          <a:stretch>
            <a:fillRect/>
          </a:stretch>
        </p:blipFill>
        <p:spPr>
          <a:xfrm>
            <a:off x="6250328" y="5497975"/>
            <a:ext cx="4386806" cy="989970"/>
          </a:xfrm>
          <a:prstGeom prst="rect">
            <a:avLst/>
          </a:prstGeom>
        </p:spPr>
      </p:pic>
    </p:spTree>
    <p:extLst>
      <p:ext uri="{BB962C8B-B14F-4D97-AF65-F5344CB8AC3E}">
        <p14:creationId xmlns:p14="http://schemas.microsoft.com/office/powerpoint/2010/main" val="250238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49EA1-7BB0-99E2-60B0-2CE7C77FA75A}"/>
              </a:ext>
            </a:extLst>
          </p:cNvPr>
          <p:cNvSpPr>
            <a:spLocks noGrp="1"/>
          </p:cNvSpPr>
          <p:nvPr>
            <p:ph type="title"/>
          </p:nvPr>
        </p:nvSpPr>
        <p:spPr/>
        <p:txBody>
          <a:bodyPr/>
          <a:lstStyle/>
          <a:p>
            <a:r>
              <a:rPr lang="en-GB" dirty="0">
                <a:solidFill>
                  <a:schemeClr val="accent2"/>
                </a:solidFill>
              </a:rPr>
              <a:t>What are the Benefits of the REP scheme?</a:t>
            </a:r>
            <a:r>
              <a:rPr lang="zh-CN" altLang="en-US" dirty="0">
                <a:solidFill>
                  <a:schemeClr val="accent2"/>
                </a:solidFill>
                <a:effectLst/>
                <a:highlight>
                  <a:srgbClr val="FDFDFD"/>
                </a:highlight>
                <a:latin typeface="Microsoft Yahei" panose="020B0503020204020204" pitchFamily="34" charset="-122"/>
                <a:ea typeface="Microsoft Yahei" panose="020B0503020204020204" pitchFamily="34" charset="-122"/>
              </a:rPr>
              <a:t> </a:t>
            </a:r>
            <a:endParaRPr lang="en-IE" dirty="0">
              <a:solidFill>
                <a:schemeClr val="accent2"/>
              </a:solidFill>
            </a:endParaRPr>
          </a:p>
        </p:txBody>
      </p:sp>
      <p:sp>
        <p:nvSpPr>
          <p:cNvPr id="3" name="Content Placeholder 2">
            <a:extLst>
              <a:ext uri="{FF2B5EF4-FFF2-40B4-BE49-F238E27FC236}">
                <a16:creationId xmlns:a16="http://schemas.microsoft.com/office/drawing/2014/main" id="{B4C04190-4072-F2FD-281A-4D32863810C6}"/>
              </a:ext>
            </a:extLst>
          </p:cNvPr>
          <p:cNvSpPr>
            <a:spLocks noGrp="1"/>
          </p:cNvSpPr>
          <p:nvPr>
            <p:ph idx="1"/>
          </p:nvPr>
        </p:nvSpPr>
        <p:spPr/>
        <p:txBody>
          <a:bodyPr>
            <a:normAutofit/>
          </a:bodyPr>
          <a:lstStyle/>
          <a:p>
            <a:r>
              <a:rPr lang="en-GB" sz="2000" b="0" i="0" dirty="0">
                <a:solidFill>
                  <a:srgbClr val="000000"/>
                </a:solidFill>
                <a:effectLst/>
                <a:highlight>
                  <a:srgbClr val="FFFFFF"/>
                </a:highlight>
                <a:latin typeface="Aptos" panose="020B0004020202020204" pitchFamily="34" charset="0"/>
              </a:rPr>
              <a:t>You will be granted a temporary Stamp 1 permission for 6 months</a:t>
            </a:r>
          </a:p>
          <a:p>
            <a:endParaRPr lang="en-GB" sz="2000" dirty="0">
              <a:solidFill>
                <a:srgbClr val="000000"/>
              </a:solidFill>
              <a:highlight>
                <a:srgbClr val="FFFFFF"/>
              </a:highlight>
              <a:latin typeface="Aptos" panose="020B0004020202020204" pitchFamily="34" charset="0"/>
            </a:endParaRPr>
          </a:p>
          <a:p>
            <a:r>
              <a:rPr lang="en-GB" sz="2000" dirty="0">
                <a:solidFill>
                  <a:srgbClr val="000000"/>
                </a:solidFill>
                <a:highlight>
                  <a:srgbClr val="FFFFFF"/>
                </a:highlight>
                <a:latin typeface="Aptos" panose="020B0004020202020204" pitchFamily="34" charset="0"/>
              </a:rPr>
              <a:t>N</a:t>
            </a:r>
            <a:r>
              <a:rPr lang="en-GB" sz="2000" b="0" i="0" dirty="0">
                <a:solidFill>
                  <a:srgbClr val="000000"/>
                </a:solidFill>
                <a:effectLst/>
                <a:highlight>
                  <a:srgbClr val="FFFFFF"/>
                </a:highlight>
                <a:latin typeface="Aptos" panose="020B0004020202020204" pitchFamily="34" charset="0"/>
              </a:rPr>
              <a:t>o labour market needs test involved in the new permit - LMNT</a:t>
            </a:r>
            <a:endParaRPr lang="zh-CN" altLang="en-US" sz="2000" dirty="0">
              <a:effectLst/>
              <a:highlight>
                <a:srgbClr val="FDFDFD"/>
              </a:highlight>
              <a:latin typeface="Microsoft Yahei" panose="020B0503020204020204" pitchFamily="34" charset="-122"/>
              <a:ea typeface="Microsoft Yahei" panose="020B0503020204020204" pitchFamily="34" charset="-122"/>
            </a:endParaRPr>
          </a:p>
          <a:p>
            <a:pPr marL="0" indent="0">
              <a:buNone/>
            </a:pPr>
            <a:endParaRPr lang="en-GB" sz="2000" b="0" i="0" dirty="0">
              <a:solidFill>
                <a:srgbClr val="000000"/>
              </a:solidFill>
              <a:effectLst/>
              <a:highlight>
                <a:srgbClr val="FFFFFF"/>
              </a:highlight>
              <a:latin typeface="Aptos" panose="020B0004020202020204" pitchFamily="34" charset="0"/>
            </a:endParaRPr>
          </a:p>
          <a:p>
            <a:r>
              <a:rPr lang="en-GB" sz="2000" b="0" i="0" dirty="0">
                <a:solidFill>
                  <a:srgbClr val="000000"/>
                </a:solidFill>
                <a:effectLst/>
                <a:highlight>
                  <a:srgbClr val="FFFFFF"/>
                </a:highlight>
                <a:latin typeface="Aptos" panose="020B0004020202020204" pitchFamily="34" charset="0"/>
              </a:rPr>
              <a:t> </a:t>
            </a:r>
            <a:r>
              <a:rPr lang="en-GB" sz="2000" dirty="0">
                <a:solidFill>
                  <a:srgbClr val="000000"/>
                </a:solidFill>
                <a:highlight>
                  <a:srgbClr val="FFFFFF"/>
                </a:highlight>
                <a:latin typeface="Aptos" panose="020B0004020202020204" pitchFamily="34" charset="0"/>
              </a:rPr>
              <a:t>T</a:t>
            </a:r>
            <a:r>
              <a:rPr lang="en-GB" sz="2000" b="0" i="0" dirty="0">
                <a:solidFill>
                  <a:srgbClr val="000000"/>
                </a:solidFill>
                <a:effectLst/>
                <a:highlight>
                  <a:srgbClr val="FFFFFF"/>
                </a:highlight>
                <a:latin typeface="Aptos" panose="020B0004020202020204" pitchFamily="34" charset="0"/>
              </a:rPr>
              <a:t>he permit can be issued for any job in any sector, including certain carers in the home,  (excluding all other occupations in a domestic setting)</a:t>
            </a:r>
          </a:p>
          <a:p>
            <a:endParaRPr lang="en-GB" b="0" i="0" dirty="0">
              <a:solidFill>
                <a:srgbClr val="000000"/>
              </a:solidFill>
              <a:effectLst/>
              <a:highlight>
                <a:srgbClr val="FFFFFF"/>
              </a:highlight>
              <a:latin typeface="Aptos" panose="020B0004020202020204" pitchFamily="34" charset="0"/>
            </a:endParaRPr>
          </a:p>
          <a:p>
            <a:r>
              <a:rPr lang="en-GB" dirty="0">
                <a:highlight>
                  <a:srgbClr val="FDFDFD"/>
                </a:highlight>
                <a:latin typeface="Microsoft Yahei" panose="020B0503020204020204" pitchFamily="34" charset="-122"/>
                <a:ea typeface="Microsoft Yahei" panose="020B0503020204020204" pitchFamily="34" charset="-122"/>
              </a:rPr>
              <a:t>Salary is at or above the minimum wage. </a:t>
            </a:r>
            <a:endParaRPr lang="en-IE" dirty="0">
              <a:highlight>
                <a:srgbClr val="FDFDFD"/>
              </a:highlight>
              <a:latin typeface="Microsoft Yahei" panose="020B0503020204020204" pitchFamily="34" charset="-122"/>
              <a:ea typeface="Microsoft Yahei" panose="020B0503020204020204" pitchFamily="34" charset="-122"/>
            </a:endParaRPr>
          </a:p>
        </p:txBody>
      </p:sp>
      <p:pic>
        <p:nvPicPr>
          <p:cNvPr id="4" name="Picture 5" descr="MRCI_Logo.jpg">
            <a:extLst>
              <a:ext uri="{FF2B5EF4-FFF2-40B4-BE49-F238E27FC236}">
                <a16:creationId xmlns:a16="http://schemas.microsoft.com/office/drawing/2014/main" id="{16703A32-CEE4-E3E1-006C-3462F5EBC5A0}"/>
              </a:ext>
            </a:extLst>
          </p:cNvPr>
          <p:cNvPicPr>
            <a:picLocks noChangeAspect="1"/>
          </p:cNvPicPr>
          <p:nvPr/>
        </p:nvPicPr>
        <p:blipFill>
          <a:blip r:embed="rId2"/>
          <a:stretch>
            <a:fillRect/>
          </a:stretch>
        </p:blipFill>
        <p:spPr>
          <a:xfrm>
            <a:off x="6736466" y="5497975"/>
            <a:ext cx="4074288" cy="989970"/>
          </a:xfrm>
          <a:prstGeom prst="rect">
            <a:avLst/>
          </a:prstGeom>
        </p:spPr>
      </p:pic>
    </p:spTree>
    <p:extLst>
      <p:ext uri="{BB962C8B-B14F-4D97-AF65-F5344CB8AC3E}">
        <p14:creationId xmlns:p14="http://schemas.microsoft.com/office/powerpoint/2010/main" val="3540203387"/>
      </p:ext>
    </p:extLst>
  </p:cSld>
  <p:clrMapOvr>
    <a:masterClrMapping/>
  </p:clrMapOvr>
  <mc:AlternateContent xmlns:mc="http://schemas.openxmlformats.org/markup-compatibility/2006" xmlns:p14="http://schemas.microsoft.com/office/powerpoint/2010/main">
    <mc:Choice Requires="p14">
      <p:transition spd="slow" p14:dur="2000" advTm="64309"/>
    </mc:Choice>
    <mc:Fallback xmlns="">
      <p:transition spd="slow" advTm="64309"/>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0f592387-0bbd-4db1-8737-7c6c63e36110">
      <Terms xmlns="http://schemas.microsoft.com/office/infopath/2007/PartnerControls"/>
    </lcf76f155ced4ddcb4097134ff3c332f>
    <TaxCatchAll xmlns="33a920fc-ba5f-48b3-9ea4-71878745f4f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B3E77A1AFD67B4CA1F19B7C0EFF2A82" ma:contentTypeVersion="18" ma:contentTypeDescription="Create a new document." ma:contentTypeScope="" ma:versionID="5ae712cd299a5963883fef544d6e6fb7">
  <xsd:schema xmlns:xsd="http://www.w3.org/2001/XMLSchema" xmlns:xs="http://www.w3.org/2001/XMLSchema" xmlns:p="http://schemas.microsoft.com/office/2006/metadata/properties" xmlns:ns2="0f592387-0bbd-4db1-8737-7c6c63e36110" xmlns:ns3="33a920fc-ba5f-48b3-9ea4-71878745f4fd" targetNamespace="http://schemas.microsoft.com/office/2006/metadata/properties" ma:root="true" ma:fieldsID="c49359d481648788c1a63c15e5071f72" ns2:_="" ns3:_="">
    <xsd:import namespace="0f592387-0bbd-4db1-8737-7c6c63e36110"/>
    <xsd:import namespace="33a920fc-ba5f-48b3-9ea4-71878745f4fd"/>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LengthInSeconds" minOccurs="0"/>
                <xsd:element ref="ns2:MediaServiceDateTaken"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f592387-0bbd-4db1-8737-7c6c63e3611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25431a6-9b17-456d-9c25-af7e9180bc2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3a920fc-ba5f-48b3-9ea4-71878745f4fd"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74891576-79c6-4b4b-a019-3f435f6eabce}" ma:internalName="TaxCatchAll" ma:showField="CatchAllData" ma:web="33a920fc-ba5f-48b3-9ea4-71878745f4f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280E1EA-B15A-403E-A196-A8A8F5FD7EB4}">
  <ds:schemaRefs>
    <ds:schemaRef ds:uri="0f592387-0bbd-4db1-8737-7c6c63e36110"/>
    <ds:schemaRef ds:uri="33a920fc-ba5f-48b3-9ea4-71878745f4f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E4CF5667-EF4D-421B-A7F5-37F002C1FE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f592387-0bbd-4db1-8737-7c6c63e36110"/>
    <ds:schemaRef ds:uri="33a920fc-ba5f-48b3-9ea4-71878745f4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8616FDD-D87B-4102-B343-132C59F7401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207</TotalTime>
  <Words>1208</Words>
  <Application>Microsoft Office PowerPoint</Application>
  <PresentationFormat>Widescreen</PresentationFormat>
  <Paragraphs>141</Paragraphs>
  <Slides>24</Slides>
  <Notes>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24</vt:i4>
      </vt:variant>
    </vt:vector>
  </HeadingPairs>
  <TitlesOfParts>
    <vt:vector size="37" baseType="lpstr">
      <vt:lpstr>Microsoft Yahei</vt:lpstr>
      <vt:lpstr>Aptos</vt:lpstr>
      <vt:lpstr>Arial</vt:lpstr>
      <vt:lpstr>Calibri</vt:lpstr>
      <vt:lpstr>Open Sans</vt:lpstr>
      <vt:lpstr>Segoe UI</vt:lpstr>
      <vt:lpstr>Segoe UI Web (West European)</vt:lpstr>
      <vt:lpstr>Trebuchet MS</vt:lpstr>
      <vt:lpstr>Wingdings</vt:lpstr>
      <vt:lpstr>Wingdings 3</vt:lpstr>
      <vt:lpstr>WordVisi_MSFontService</vt:lpstr>
      <vt:lpstr>WordVisiCarriageReturn_MSFontService</vt:lpstr>
      <vt:lpstr>Facet</vt:lpstr>
      <vt:lpstr> Employment Permits  </vt:lpstr>
      <vt:lpstr> Migrant Rights Centre Ireland   </vt:lpstr>
      <vt:lpstr>Disclaimer  </vt:lpstr>
      <vt:lpstr>Agenda </vt:lpstr>
      <vt:lpstr>What is an Employment Permit ?</vt:lpstr>
      <vt:lpstr>Who can apply Employment Permit while in Ireland ? </vt:lpstr>
      <vt:lpstr>PERMIT TYPES/SCHEME</vt:lpstr>
      <vt:lpstr>Reactivation Employment Permit Scheme Application (REP) </vt:lpstr>
      <vt:lpstr>What are the Benefits of the REP scheme? </vt:lpstr>
      <vt:lpstr>Who is eligible?</vt:lpstr>
      <vt:lpstr>PowerPoint Presentation</vt:lpstr>
      <vt:lpstr>How to apply? </vt:lpstr>
      <vt:lpstr>Letter from ISD</vt:lpstr>
      <vt:lpstr>How to apply?</vt:lpstr>
      <vt:lpstr>Employment Permit Online System  </vt:lpstr>
      <vt:lpstr>Who pays for the new reactivation employment permit? </vt:lpstr>
      <vt:lpstr>Where can I find more information? </vt:lpstr>
      <vt:lpstr>Do you have any other tips that will help?  </vt:lpstr>
      <vt:lpstr>Employment Permit Act 2024 </vt:lpstr>
      <vt:lpstr>More questions? </vt:lpstr>
      <vt:lpstr>Employment permits checklists  </vt:lpstr>
      <vt:lpstr>Drop in Centre</vt:lpstr>
      <vt:lpstr>Campaign for a fairer Employment Permit System</vt:lpstr>
      <vt:lpstr>Thank you so much for joining us!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Employment Permits</dc:title>
  <dc:creator>user</dc:creator>
  <cp:lastModifiedBy>Sancha Magat</cp:lastModifiedBy>
  <cp:revision>16</cp:revision>
  <dcterms:created xsi:type="dcterms:W3CDTF">2021-09-03T14:00:08Z</dcterms:created>
  <dcterms:modified xsi:type="dcterms:W3CDTF">2024-07-19T12:41:33Z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0x010100BB3E77A1AFD67B4CA1F19B7C0EFF2A82</vt:lpwstr>
  </property>
  <property fmtid="{D5CDD505-2E9C-101B-9397-08002B2CF9AE}" pid="3" name="Order">
    <vt:r8>84000</vt:r8>
  </property>
  <property fmtid="{D5CDD505-2E9C-101B-9397-08002B2CF9AE}" pid="4" name="MediaServiceImageTags">
    <vt:lpwstr/>
  </property>
</Properties>
</file>